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5"/>
  </p:notesMasterIdLst>
  <p:sldIdLst>
    <p:sldId id="448" r:id="rId4"/>
    <p:sldId id="616" r:id="rId6"/>
    <p:sldId id="615" r:id="rId7"/>
    <p:sldId id="449" r:id="rId8"/>
    <p:sldId id="450" r:id="rId9"/>
    <p:sldId id="452" r:id="rId10"/>
    <p:sldId id="451" r:id="rId11"/>
    <p:sldId id="453" r:id="rId12"/>
    <p:sldId id="652" r:id="rId13"/>
    <p:sldId id="596" r:id="rId14"/>
    <p:sldId id="633" r:id="rId15"/>
    <p:sldId id="634" r:id="rId16"/>
    <p:sldId id="456" r:id="rId17"/>
    <p:sldId id="457" r:id="rId18"/>
    <p:sldId id="458" r:id="rId19"/>
    <p:sldId id="459" r:id="rId20"/>
    <p:sldId id="648" r:id="rId21"/>
    <p:sldId id="563" r:id="rId22"/>
    <p:sldId id="460" r:id="rId23"/>
    <p:sldId id="461" r:id="rId24"/>
    <p:sldId id="617" r:id="rId25"/>
    <p:sldId id="466" r:id="rId26"/>
    <p:sldId id="467" r:id="rId27"/>
    <p:sldId id="618" r:id="rId28"/>
    <p:sldId id="620" r:id="rId29"/>
    <p:sldId id="604" r:id="rId30"/>
    <p:sldId id="469" r:id="rId31"/>
    <p:sldId id="589" r:id="rId32"/>
    <p:sldId id="607" r:id="rId33"/>
    <p:sldId id="621" r:id="rId34"/>
    <p:sldId id="622" r:id="rId35"/>
    <p:sldId id="623" r:id="rId36"/>
    <p:sldId id="588" r:id="rId37"/>
    <p:sldId id="624" r:id="rId38"/>
    <p:sldId id="625" r:id="rId39"/>
    <p:sldId id="627" r:id="rId40"/>
    <p:sldId id="626" r:id="rId41"/>
    <p:sldId id="482" r:id="rId42"/>
    <p:sldId id="483" r:id="rId43"/>
    <p:sldId id="484" r:id="rId44"/>
    <p:sldId id="485" r:id="rId45"/>
    <p:sldId id="533" r:id="rId46"/>
    <p:sldId id="486" r:id="rId47"/>
    <p:sldId id="487" r:id="rId48"/>
    <p:sldId id="488" r:id="rId49"/>
    <p:sldId id="539" r:id="rId50"/>
    <p:sldId id="540" r:id="rId51"/>
    <p:sldId id="542" r:id="rId52"/>
    <p:sldId id="495" r:id="rId53"/>
    <p:sldId id="544" r:id="rId54"/>
    <p:sldId id="545" r:id="rId55"/>
    <p:sldId id="546" r:id="rId56"/>
    <p:sldId id="547" r:id="rId57"/>
    <p:sldId id="548" r:id="rId58"/>
    <p:sldId id="549" r:id="rId59"/>
    <p:sldId id="550" r:id="rId60"/>
    <p:sldId id="551" r:id="rId61"/>
    <p:sldId id="552" r:id="rId62"/>
    <p:sldId id="524" r:id="rId63"/>
    <p:sldId id="526" r:id="rId64"/>
    <p:sldId id="525" r:id="rId65"/>
    <p:sldId id="628" r:id="rId66"/>
    <p:sldId id="515" r:id="rId67"/>
    <p:sldId id="631" r:id="rId68"/>
    <p:sldId id="516" r:id="rId69"/>
    <p:sldId id="517" r:id="rId70"/>
    <p:sldId id="632" r:id="rId71"/>
    <p:sldId id="518" r:id="rId72"/>
    <p:sldId id="649" r:id="rId73"/>
    <p:sldId id="519" r:id="rId74"/>
    <p:sldId id="520" r:id="rId75"/>
    <p:sldId id="637" r:id="rId76"/>
    <p:sldId id="639" r:id="rId77"/>
    <p:sldId id="636" r:id="rId78"/>
    <p:sldId id="638" r:id="rId79"/>
    <p:sldId id="273" r:id="rId80"/>
    <p:sldId id="278" r:id="rId81"/>
    <p:sldId id="640" r:id="rId82"/>
    <p:sldId id="643" r:id="rId83"/>
    <p:sldId id="566" r:id="rId84"/>
    <p:sldId id="644" r:id="rId85"/>
    <p:sldId id="411" r:id="rId86"/>
    <p:sldId id="569" r:id="rId87"/>
    <p:sldId id="597" r:id="rId88"/>
    <p:sldId id="570" r:id="rId89"/>
    <p:sldId id="407" r:id="rId90"/>
    <p:sldId id="571" r:id="rId91"/>
    <p:sldId id="572" r:id="rId92"/>
    <p:sldId id="573" r:id="rId93"/>
    <p:sldId id="409" r:id="rId94"/>
    <p:sldId id="574" r:id="rId95"/>
    <p:sldId id="575" r:id="rId96"/>
    <p:sldId id="415" r:id="rId97"/>
    <p:sldId id="576" r:id="rId98"/>
    <p:sldId id="419" r:id="rId99"/>
    <p:sldId id="557" r:id="rId100"/>
    <p:sldId id="558" r:id="rId101"/>
    <p:sldId id="645" r:id="rId102"/>
    <p:sldId id="426" r:id="rId103"/>
    <p:sldId id="435" r:id="rId104"/>
    <p:sldId id="646" r:id="rId105"/>
    <p:sldId id="647" r:id="rId106"/>
    <p:sldId id="587" r:id="rId107"/>
    <p:sldId id="440" r:id="rId108"/>
    <p:sldId id="441" r:id="rId109"/>
    <p:sldId id="630" r:id="rId110"/>
    <p:sldId id="561" r:id="rId111"/>
    <p:sldId id="564" r:id="rId112"/>
  </p:sldIdLst>
  <p:sldSz cx="9144000" cy="6858000" type="screen4x3"/>
  <p:notesSz cx="6858000" cy="9144000"/>
  <p:embeddedFontLst>
    <p:embeddedFont>
      <p:font typeface="Calibri" panose="020F0502020204030204" pitchFamily="34" charset="0"/>
      <p:regular r:id="rId116"/>
      <p:bold r:id="rId117"/>
      <p:italic r:id="rId118"/>
      <p:boldItalic r:id="rId119"/>
    </p:embeddedFont>
    <p:embeddedFont>
      <p:font typeface="Bodoni MT Condensed" panose="02070606080606020203" pitchFamily="18" charset="0"/>
      <p:regular r:id="rId120"/>
      <p:bold r:id="rId121"/>
      <p:italic r:id="rId122"/>
      <p:boldItalic r:id="rId123"/>
    </p:embeddedFont>
    <p:embeddedFont>
      <p:font typeface="华文彩云" panose="02010800040101010101" pitchFamily="2" charset="-122"/>
      <p:regular r:id="rId124"/>
    </p:embeddedFont>
    <p:embeddedFont>
      <p:font typeface="Georgia" panose="02040502050405020303" pitchFamily="18" charset="0"/>
      <p:regular r:id="rId125"/>
      <p:bold r:id="rId126"/>
      <p:italic r:id="rId127"/>
      <p:boldItalic r:id="rId128"/>
    </p:embeddedFont>
    <p:embeddedFont>
      <p:font typeface="Gulim" panose="020B0600000101010101" pitchFamily="34" charset="-127"/>
      <p:regular r:id="rId129"/>
    </p:embeddedFont>
    <p:embeddedFont>
      <p:font typeface="Arial Unicode MS" panose="020B0604020202020204" pitchFamily="34" charset="-122"/>
      <p:regular r:id="rId130"/>
    </p:embeddedFont>
    <p:embeddedFont>
      <p:font typeface="Cooper Black" panose="0208090404030B020404"/>
      <p:regular r:id="rId131"/>
    </p:embeddedFont>
    <p:embeddedFont>
      <p:font typeface="Comic Sans MS" panose="030F0702030302020204" pitchFamily="66" charset="0"/>
      <p:regular r:id="rId132"/>
      <p:bold r:id="rId133"/>
      <p:italic r:id="rId134"/>
      <p:boldItalic r:id="rId135"/>
    </p:embeddedFont>
    <p:embeddedFont>
      <p:font typeface="Cooper Black" panose="0208090404030B020404" pitchFamily="18" charset="0"/>
      <p:regular r:id="rId136"/>
    </p:embeddedFont>
    <p:embeddedFont>
      <p:font typeface="Cambria Math" panose="02040503050406030204" pitchFamily="18" charset="0"/>
      <p:regular r:id="rId137"/>
    </p:embeddedFont>
    <p:embeddedFont>
      <p:font typeface="楷体_GB2312" panose="02010609030101010101" pitchFamily="49" charset="-122"/>
      <p:regular r:id="rId138"/>
    </p:embeddedFont>
    <p:embeddedFont>
      <p:font typeface="Tempus Sans ITC" panose="04020404030D07020202" pitchFamily="82" charset="0"/>
      <p:regular r:id="rId139"/>
    </p:embeddedFont>
    <p:embeddedFont>
      <p:font typeface="华文楷体" panose="02010600040101010101" pitchFamily="2" charset="-122"/>
      <p:regular r:id="rId140"/>
    </p:embeddedFont>
    <p:embeddedFont>
      <p:font typeface="方正舒体" panose="02010601030101010101" pitchFamily="2" charset="-122"/>
      <p:regular r:id="rId141"/>
    </p:embeddedFont>
    <p:embeddedFont>
      <p:font typeface="Wingdings 2" panose="05020102010507070707" pitchFamily="18" charset="2"/>
      <p:regular r:id="rId142"/>
    </p:embeddedFont>
    <p:embeddedFont>
      <p:font typeface="华文行楷" panose="02010800040101010101" pitchFamily="2" charset="-122"/>
      <p:regular r:id="rId143"/>
    </p:embeddedFont>
    <p:embeddedFont>
      <p:font typeface="PMingLiU" panose="02020500000000000000" pitchFamily="18" charset="-120"/>
      <p:regular r:id="rId144"/>
    </p:embeddedFont>
    <p:embeddedFont>
      <p:font typeface="楷体" panose="02010609060101010101" pitchFamily="49" charset="-122"/>
      <p:regular r:id="rId145"/>
    </p:embeddedFont>
    <p:embeddedFont>
      <p:font typeface="华文新魏" panose="02010800040101010101" pitchFamily="2" charset="-122"/>
      <p:regular r:id="rId146"/>
    </p:embeddedFont>
  </p:embeddedFont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8E0000"/>
    <a:srgbClr val="386294"/>
    <a:srgbClr val="F5801F"/>
    <a:srgbClr val="FF9999"/>
    <a:srgbClr val="CD6209"/>
    <a:srgbClr val="D96709"/>
    <a:srgbClr val="FF6600"/>
    <a:srgbClr val="B40000"/>
    <a:srgbClr val="FF9900"/>
    <a:srgbClr val="2DC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1538" autoAdjust="0"/>
    <p:restoredTop sz="86175" autoAdjust="0"/>
  </p:normalViewPr>
  <p:slideViewPr>
    <p:cSldViewPr snapToObjects="1">
      <p:cViewPr>
        <p:scale>
          <a:sx n="66" d="100"/>
          <a:sy n="66" d="100"/>
        </p:scale>
        <p:origin x="-1788" y="-43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6" Type="http://schemas.openxmlformats.org/officeDocument/2006/relationships/font" Target="fonts/font31.fntdata"/><Relationship Id="rId145" Type="http://schemas.openxmlformats.org/officeDocument/2006/relationships/font" Target="fonts/font30.fntdata"/><Relationship Id="rId144" Type="http://schemas.openxmlformats.org/officeDocument/2006/relationships/font" Target="fonts/font29.fntdata"/><Relationship Id="rId143" Type="http://schemas.openxmlformats.org/officeDocument/2006/relationships/font" Target="fonts/font28.fntdata"/><Relationship Id="rId142" Type="http://schemas.openxmlformats.org/officeDocument/2006/relationships/font" Target="fonts/font27.fntdata"/><Relationship Id="rId141" Type="http://schemas.openxmlformats.org/officeDocument/2006/relationships/font" Target="fonts/font26.fntdata"/><Relationship Id="rId140" Type="http://schemas.openxmlformats.org/officeDocument/2006/relationships/font" Target="fonts/font25.fntdata"/><Relationship Id="rId14" Type="http://schemas.openxmlformats.org/officeDocument/2006/relationships/slide" Target="slides/slide10.xml"/><Relationship Id="rId139" Type="http://schemas.openxmlformats.org/officeDocument/2006/relationships/font" Target="fonts/font24.fntdata"/><Relationship Id="rId138" Type="http://schemas.openxmlformats.org/officeDocument/2006/relationships/font" Target="fonts/font23.fntdata"/><Relationship Id="rId137" Type="http://schemas.openxmlformats.org/officeDocument/2006/relationships/font" Target="fonts/font22.fntdata"/><Relationship Id="rId136" Type="http://schemas.openxmlformats.org/officeDocument/2006/relationships/font" Target="fonts/font21.fntdata"/><Relationship Id="rId135" Type="http://schemas.openxmlformats.org/officeDocument/2006/relationships/font" Target="fonts/font20.fntdata"/><Relationship Id="rId134" Type="http://schemas.openxmlformats.org/officeDocument/2006/relationships/font" Target="fonts/font19.fntdata"/><Relationship Id="rId133" Type="http://schemas.openxmlformats.org/officeDocument/2006/relationships/font" Target="fonts/font18.fntdata"/><Relationship Id="rId132" Type="http://schemas.openxmlformats.org/officeDocument/2006/relationships/font" Target="fonts/font17.fntdata"/><Relationship Id="rId131" Type="http://schemas.openxmlformats.org/officeDocument/2006/relationships/font" Target="fonts/font16.fntdata"/><Relationship Id="rId130" Type="http://schemas.openxmlformats.org/officeDocument/2006/relationships/font" Target="fonts/font15.fntdata"/><Relationship Id="rId13" Type="http://schemas.openxmlformats.org/officeDocument/2006/relationships/slide" Target="slides/slide9.xml"/><Relationship Id="rId129" Type="http://schemas.openxmlformats.org/officeDocument/2006/relationships/font" Target="fonts/font14.fntdata"/><Relationship Id="rId128" Type="http://schemas.openxmlformats.org/officeDocument/2006/relationships/font" Target="fonts/font13.fntdata"/><Relationship Id="rId127" Type="http://schemas.openxmlformats.org/officeDocument/2006/relationships/font" Target="fonts/font12.fntdata"/><Relationship Id="rId126" Type="http://schemas.openxmlformats.org/officeDocument/2006/relationships/font" Target="fonts/font11.fntdata"/><Relationship Id="rId125" Type="http://schemas.openxmlformats.org/officeDocument/2006/relationships/font" Target="fonts/font10.fntdata"/><Relationship Id="rId124" Type="http://schemas.openxmlformats.org/officeDocument/2006/relationships/font" Target="fonts/font9.fntdata"/><Relationship Id="rId123" Type="http://schemas.openxmlformats.org/officeDocument/2006/relationships/font" Target="fonts/font8.fntdata"/><Relationship Id="rId122" Type="http://schemas.openxmlformats.org/officeDocument/2006/relationships/font" Target="fonts/font7.fntdata"/><Relationship Id="rId121" Type="http://schemas.openxmlformats.org/officeDocument/2006/relationships/font" Target="fonts/font6.fntdata"/><Relationship Id="rId120" Type="http://schemas.openxmlformats.org/officeDocument/2006/relationships/font" Target="fonts/font5.fntdata"/><Relationship Id="rId12" Type="http://schemas.openxmlformats.org/officeDocument/2006/relationships/slide" Target="slides/slide8.xml"/><Relationship Id="rId119" Type="http://schemas.openxmlformats.org/officeDocument/2006/relationships/font" Target="fonts/font4.fntdata"/><Relationship Id="rId118" Type="http://schemas.openxmlformats.org/officeDocument/2006/relationships/font" Target="fonts/font3.fntdata"/><Relationship Id="rId117" Type="http://schemas.openxmlformats.org/officeDocument/2006/relationships/font" Target="fonts/font2.fntdata"/><Relationship Id="rId116" Type="http://schemas.openxmlformats.org/officeDocument/2006/relationships/font" Target="fonts/font1.fntdata"/><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6DCF0F6-028C-4CE4-9668-2556AC672D68}"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CF6A302E-30B3-4CE9-88F9-F2C490E7982B}"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ln>
        </p:spPr>
      </p:sp>
      <p:sp>
        <p:nvSpPr>
          <p:cNvPr id="11673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16740"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D3E1464A-DC51-4C02-9E3A-001CF82F0607}" type="slidenum">
              <a:rPr lang="zh-CN" altLang="en-US" sz="1200"/>
            </a:fld>
            <a:endParaRPr lang="en-US" altLang="zh-CN"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ln>
        </p:spPr>
      </p:sp>
      <p:sp>
        <p:nvSpPr>
          <p:cNvPr id="12697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6980" name="灯片编号占位符 3"/>
          <p:cNvSpPr>
            <a:spLocks noGrp="1"/>
          </p:cNvSpPr>
          <p:nvPr>
            <p:ph type="sldNum" sz="quarter" idx="5"/>
          </p:nvPr>
        </p:nvSpPr>
        <p:spPr bwMode="auto">
          <a:noFill/>
          <a:ln>
            <a:miter lim="800000"/>
          </a:ln>
        </p:spPr>
        <p:txBody>
          <a:bodyPr/>
          <a:lstStyle/>
          <a:p>
            <a:fld id="{32B923A6-7983-464F-A8DB-EABE7D0D2140}" type="slidenum">
              <a:rPr lang="zh-CN" altLang="en-US" smtClean="0"/>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ln>
        </p:spPr>
      </p:sp>
      <p:sp>
        <p:nvSpPr>
          <p:cNvPr id="12800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8004" name="灯片编号占位符 3"/>
          <p:cNvSpPr>
            <a:spLocks noGrp="1"/>
          </p:cNvSpPr>
          <p:nvPr>
            <p:ph type="sldNum" sz="quarter" idx="5"/>
          </p:nvPr>
        </p:nvSpPr>
        <p:spPr bwMode="auto">
          <a:noFill/>
          <a:ln>
            <a:miter lim="800000"/>
          </a:ln>
        </p:spPr>
        <p:txBody>
          <a:bodyPr/>
          <a:lstStyle/>
          <a:p>
            <a:fld id="{38E94A48-B303-4F8A-B078-937A29995868}" type="slidenum">
              <a:rPr lang="zh-CN" altLang="en-US" smtClean="0"/>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ln>
        </p:spPr>
      </p:sp>
      <p:sp>
        <p:nvSpPr>
          <p:cNvPr id="12902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9028" name="灯片编号占位符 3"/>
          <p:cNvSpPr>
            <a:spLocks noGrp="1"/>
          </p:cNvSpPr>
          <p:nvPr>
            <p:ph type="sldNum" sz="quarter" idx="5"/>
          </p:nvPr>
        </p:nvSpPr>
        <p:spPr bwMode="auto">
          <a:noFill/>
          <a:ln>
            <a:miter lim="800000"/>
          </a:ln>
        </p:spPr>
        <p:txBody>
          <a:bodyPr/>
          <a:lstStyle/>
          <a:p>
            <a:fld id="{E60BFCBE-E4A5-4FE6-A079-EDAFA7DEEE56}" type="slidenum">
              <a:rPr lang="zh-CN" altLang="en-US" smtClean="0"/>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ln>
        </p:spPr>
      </p:sp>
      <p:sp>
        <p:nvSpPr>
          <p:cNvPr id="13005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0052" name="灯片编号占位符 3"/>
          <p:cNvSpPr>
            <a:spLocks noGrp="1"/>
          </p:cNvSpPr>
          <p:nvPr>
            <p:ph type="sldNum" sz="quarter" idx="5"/>
          </p:nvPr>
        </p:nvSpPr>
        <p:spPr bwMode="auto">
          <a:noFill/>
          <a:ln>
            <a:miter lim="800000"/>
          </a:ln>
        </p:spPr>
        <p:txBody>
          <a:bodyPr/>
          <a:lstStyle/>
          <a:p>
            <a:fld id="{66BB8509-6E2D-41D0-9540-DE8563FE35D2}" type="slidenum">
              <a:rPr lang="zh-CN" altLang="en-US" smtClean="0"/>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ln>
        </p:spPr>
      </p:sp>
      <p:sp>
        <p:nvSpPr>
          <p:cNvPr id="13107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1076" name="灯片编号占位符 3"/>
          <p:cNvSpPr>
            <a:spLocks noGrp="1"/>
          </p:cNvSpPr>
          <p:nvPr>
            <p:ph type="sldNum" sz="quarter" idx="5"/>
          </p:nvPr>
        </p:nvSpPr>
        <p:spPr bwMode="auto">
          <a:noFill/>
          <a:ln>
            <a:miter lim="800000"/>
          </a:ln>
        </p:spPr>
        <p:txBody>
          <a:bodyPr/>
          <a:lstStyle/>
          <a:p>
            <a:fld id="{EBB3426C-4868-475E-B2F0-8205A2B5C191}" type="slidenum">
              <a:rPr lang="zh-CN" altLang="en-US" smtClean="0"/>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ln>
        </p:spPr>
      </p:sp>
      <p:sp>
        <p:nvSpPr>
          <p:cNvPr id="13209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2100" name="灯片编号占位符 3"/>
          <p:cNvSpPr>
            <a:spLocks noGrp="1"/>
          </p:cNvSpPr>
          <p:nvPr>
            <p:ph type="sldNum" sz="quarter" idx="5"/>
          </p:nvPr>
        </p:nvSpPr>
        <p:spPr bwMode="auto">
          <a:noFill/>
          <a:ln>
            <a:miter lim="800000"/>
          </a:ln>
        </p:spPr>
        <p:txBody>
          <a:bodyPr/>
          <a:lstStyle/>
          <a:p>
            <a:fld id="{E79FDF14-E7DF-416A-89EC-2148260DF44B}" type="slidenum">
              <a:rPr lang="zh-CN" altLang="en-US" smtClean="0"/>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ln>
        </p:spPr>
      </p:sp>
      <p:sp>
        <p:nvSpPr>
          <p:cNvPr id="13312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3124" name="灯片编号占位符 3"/>
          <p:cNvSpPr>
            <a:spLocks noGrp="1"/>
          </p:cNvSpPr>
          <p:nvPr>
            <p:ph type="sldNum" sz="quarter" idx="5"/>
          </p:nvPr>
        </p:nvSpPr>
        <p:spPr bwMode="auto">
          <a:noFill/>
          <a:ln>
            <a:miter lim="800000"/>
          </a:ln>
        </p:spPr>
        <p:txBody>
          <a:bodyPr/>
          <a:lstStyle/>
          <a:p>
            <a:fld id="{C41193A1-6A68-4C2B-9418-74867D5A6850}" type="slidenum">
              <a:rPr lang="zh-CN" altLang="en-US" smtClean="0"/>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ln>
        </p:spPr>
      </p:sp>
      <p:sp>
        <p:nvSpPr>
          <p:cNvPr id="13414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4148" name="灯片编号占位符 3"/>
          <p:cNvSpPr>
            <a:spLocks noGrp="1"/>
          </p:cNvSpPr>
          <p:nvPr>
            <p:ph type="sldNum" sz="quarter" idx="5"/>
          </p:nvPr>
        </p:nvSpPr>
        <p:spPr bwMode="auto">
          <a:noFill/>
          <a:ln>
            <a:miter lim="800000"/>
          </a:ln>
        </p:spPr>
        <p:txBody>
          <a:bodyPr/>
          <a:lstStyle/>
          <a:p>
            <a:fld id="{770D7E28-2EB9-4132-919C-5BACB656A663}" type="slidenum">
              <a:rPr lang="zh-CN" altLang="en-US" smtClean="0"/>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ln>
        </p:spPr>
      </p:sp>
      <p:sp>
        <p:nvSpPr>
          <p:cNvPr id="13517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5172" name="灯片编号占位符 3"/>
          <p:cNvSpPr>
            <a:spLocks noGrp="1"/>
          </p:cNvSpPr>
          <p:nvPr>
            <p:ph type="sldNum" sz="quarter" idx="5"/>
          </p:nvPr>
        </p:nvSpPr>
        <p:spPr bwMode="auto">
          <a:noFill/>
          <a:ln>
            <a:miter lim="800000"/>
          </a:ln>
        </p:spPr>
        <p:txBody>
          <a:bodyPr/>
          <a:lstStyle/>
          <a:p>
            <a:fld id="{2E2C7128-EDC5-424F-8EEC-AF7F0D5F9AC7}" type="slidenum">
              <a:rPr lang="zh-CN" altLang="en-US" smtClean="0"/>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ln>
        </p:spPr>
      </p:sp>
      <p:sp>
        <p:nvSpPr>
          <p:cNvPr id="13619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6196" name="灯片编号占位符 3"/>
          <p:cNvSpPr>
            <a:spLocks noGrp="1"/>
          </p:cNvSpPr>
          <p:nvPr>
            <p:ph type="sldNum" sz="quarter" idx="5"/>
          </p:nvPr>
        </p:nvSpPr>
        <p:spPr bwMode="auto">
          <a:noFill/>
          <a:ln>
            <a:miter lim="800000"/>
          </a:ln>
        </p:spPr>
        <p:txBody>
          <a:bodyPr/>
          <a:lstStyle/>
          <a:p>
            <a:fld id="{39CF519A-283F-4AE5-8D10-B7AC5393908E}" type="slidenum">
              <a:rPr lang="zh-CN" altLang="en-US" smtClean="0"/>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ln>
        </p:spPr>
      </p:sp>
      <p:sp>
        <p:nvSpPr>
          <p:cNvPr id="11776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17764"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67D41A24-AE8A-4AE2-8248-635BAFAF4C4F}" type="slidenum">
              <a:rPr lang="zh-CN" altLang="en-US" sz="1200"/>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ln>
        </p:spPr>
      </p:sp>
      <p:sp>
        <p:nvSpPr>
          <p:cNvPr id="13721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7220" name="灯片编号占位符 3"/>
          <p:cNvSpPr>
            <a:spLocks noGrp="1"/>
          </p:cNvSpPr>
          <p:nvPr>
            <p:ph type="sldNum" sz="quarter" idx="5"/>
          </p:nvPr>
        </p:nvSpPr>
        <p:spPr bwMode="auto">
          <a:noFill/>
          <a:ln>
            <a:miter lim="800000"/>
          </a:ln>
        </p:spPr>
        <p:txBody>
          <a:bodyPr/>
          <a:lstStyle/>
          <a:p>
            <a:fld id="{B1AE234F-E05A-4A37-A9EE-B78F7BFDEBE9}" type="slidenum">
              <a:rPr lang="zh-CN" altLang="en-US" smtClean="0"/>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ln>
        </p:spPr>
      </p:sp>
      <p:sp>
        <p:nvSpPr>
          <p:cNvPr id="13824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8244" name="灯片编号占位符 3"/>
          <p:cNvSpPr>
            <a:spLocks noGrp="1"/>
          </p:cNvSpPr>
          <p:nvPr>
            <p:ph type="sldNum" sz="quarter" idx="5"/>
          </p:nvPr>
        </p:nvSpPr>
        <p:spPr bwMode="auto">
          <a:noFill/>
          <a:ln>
            <a:miter lim="800000"/>
          </a:ln>
        </p:spPr>
        <p:txBody>
          <a:bodyPr/>
          <a:lstStyle/>
          <a:p>
            <a:fld id="{ED945D4E-C5F4-4C83-B27D-10B490A2A795}" type="slidenum">
              <a:rPr lang="zh-CN" altLang="en-US" smtClean="0"/>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ln>
        </p:spPr>
      </p:sp>
      <p:sp>
        <p:nvSpPr>
          <p:cNvPr id="13926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39268" name="灯片编号占位符 3"/>
          <p:cNvSpPr>
            <a:spLocks noGrp="1"/>
          </p:cNvSpPr>
          <p:nvPr>
            <p:ph type="sldNum" sz="quarter" idx="5"/>
          </p:nvPr>
        </p:nvSpPr>
        <p:spPr bwMode="auto">
          <a:noFill/>
          <a:ln>
            <a:miter lim="800000"/>
          </a:ln>
        </p:spPr>
        <p:txBody>
          <a:bodyPr/>
          <a:lstStyle/>
          <a:p>
            <a:fld id="{DB3B84D2-7092-40B8-AFE7-D7B8A590ECF9}" type="slidenum">
              <a:rPr lang="zh-CN" altLang="en-US" smtClean="0"/>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ln>
        </p:spPr>
      </p:sp>
      <p:sp>
        <p:nvSpPr>
          <p:cNvPr id="14029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0292" name="灯片编号占位符 3"/>
          <p:cNvSpPr>
            <a:spLocks noGrp="1"/>
          </p:cNvSpPr>
          <p:nvPr>
            <p:ph type="sldNum" sz="quarter" idx="5"/>
          </p:nvPr>
        </p:nvSpPr>
        <p:spPr bwMode="auto">
          <a:noFill/>
          <a:ln>
            <a:miter lim="800000"/>
          </a:ln>
        </p:spPr>
        <p:txBody>
          <a:bodyPr/>
          <a:lstStyle/>
          <a:p>
            <a:fld id="{41DC882A-4BDD-47F8-9713-E68B7C884479}" type="slidenum">
              <a:rPr lang="zh-CN" altLang="en-US" smtClean="0"/>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ln>
        </p:spPr>
      </p:sp>
      <p:sp>
        <p:nvSpPr>
          <p:cNvPr id="1413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1316" name="灯片编号占位符 3"/>
          <p:cNvSpPr>
            <a:spLocks noGrp="1"/>
          </p:cNvSpPr>
          <p:nvPr>
            <p:ph type="sldNum" sz="quarter" idx="5"/>
          </p:nvPr>
        </p:nvSpPr>
        <p:spPr bwMode="auto">
          <a:noFill/>
          <a:ln>
            <a:miter lim="800000"/>
          </a:ln>
        </p:spPr>
        <p:txBody>
          <a:bodyPr/>
          <a:lstStyle/>
          <a:p>
            <a:fld id="{9802EF41-2402-4D92-ADA0-ED4869BC1EA9}" type="slidenum">
              <a:rPr lang="zh-CN" altLang="en-US" smtClean="0"/>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ln>
        </p:spPr>
      </p:sp>
      <p:sp>
        <p:nvSpPr>
          <p:cNvPr id="14233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2340" name="灯片编号占位符 3"/>
          <p:cNvSpPr>
            <a:spLocks noGrp="1"/>
          </p:cNvSpPr>
          <p:nvPr>
            <p:ph type="sldNum" sz="quarter" idx="5"/>
          </p:nvPr>
        </p:nvSpPr>
        <p:spPr bwMode="auto">
          <a:noFill/>
          <a:ln>
            <a:miter lim="800000"/>
          </a:ln>
        </p:spPr>
        <p:txBody>
          <a:bodyPr/>
          <a:lstStyle/>
          <a:p>
            <a:fld id="{24DF85AD-44B6-41BA-B96A-5CEC22874C3E}" type="slidenum">
              <a:rPr lang="zh-CN" altLang="en-US" smtClean="0"/>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ln>
        </p:spPr>
      </p:sp>
      <p:sp>
        <p:nvSpPr>
          <p:cNvPr id="14438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4388" name="灯片编号占位符 3"/>
          <p:cNvSpPr>
            <a:spLocks noGrp="1"/>
          </p:cNvSpPr>
          <p:nvPr>
            <p:ph type="sldNum" sz="quarter" idx="5"/>
          </p:nvPr>
        </p:nvSpPr>
        <p:spPr bwMode="auto">
          <a:noFill/>
          <a:ln>
            <a:miter lim="800000"/>
          </a:ln>
        </p:spPr>
        <p:txBody>
          <a:bodyPr/>
          <a:lstStyle/>
          <a:p>
            <a:fld id="{C075775A-B4BC-46A7-961D-A957DCA085F9}" type="slidenum">
              <a:rPr lang="zh-CN" altLang="en-US" smtClean="0"/>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ln>
        </p:spPr>
      </p:sp>
      <p:sp>
        <p:nvSpPr>
          <p:cNvPr id="14336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3364" name="灯片编号占位符 3"/>
          <p:cNvSpPr>
            <a:spLocks noGrp="1"/>
          </p:cNvSpPr>
          <p:nvPr>
            <p:ph type="sldNum" sz="quarter" idx="5"/>
          </p:nvPr>
        </p:nvSpPr>
        <p:spPr bwMode="auto">
          <a:noFill/>
          <a:ln>
            <a:miter lim="800000"/>
          </a:ln>
        </p:spPr>
        <p:txBody>
          <a:bodyPr/>
          <a:lstStyle/>
          <a:p>
            <a:fld id="{ED6E06C0-EA6B-412D-9E20-CB734F8CDB8F}" type="slidenum">
              <a:rPr lang="zh-CN" altLang="en-US" smtClean="0"/>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ln>
        </p:spPr>
      </p:sp>
      <p:sp>
        <p:nvSpPr>
          <p:cNvPr id="145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5412" name="灯片编号占位符 3"/>
          <p:cNvSpPr>
            <a:spLocks noGrp="1"/>
          </p:cNvSpPr>
          <p:nvPr>
            <p:ph type="sldNum" sz="quarter" idx="5"/>
          </p:nvPr>
        </p:nvSpPr>
        <p:spPr bwMode="auto">
          <a:noFill/>
          <a:ln>
            <a:miter lim="800000"/>
          </a:ln>
        </p:spPr>
        <p:txBody>
          <a:bodyPr/>
          <a:lstStyle/>
          <a:p>
            <a:fld id="{1F975D66-0581-45AC-BBF0-C63930288E63}" type="slidenum">
              <a:rPr lang="zh-CN" altLang="en-US" smtClean="0"/>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ln>
        </p:spPr>
      </p:sp>
      <p:sp>
        <p:nvSpPr>
          <p:cNvPr id="14643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6436" name="灯片编号占位符 3"/>
          <p:cNvSpPr>
            <a:spLocks noGrp="1"/>
          </p:cNvSpPr>
          <p:nvPr>
            <p:ph type="sldNum" sz="quarter" idx="5"/>
          </p:nvPr>
        </p:nvSpPr>
        <p:spPr bwMode="auto">
          <a:noFill/>
          <a:ln>
            <a:miter lim="800000"/>
          </a:ln>
        </p:spPr>
        <p:txBody>
          <a:bodyPr/>
          <a:lstStyle/>
          <a:p>
            <a:fld id="{D65C5A5F-E1B5-4249-929F-33DCCEEEC716}" type="slidenum">
              <a:rPr lang="zh-CN" altLang="en-US" smtClean="0"/>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ln>
        </p:spPr>
      </p:sp>
      <p:sp>
        <p:nvSpPr>
          <p:cNvPr id="11878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18788" name="灯片编号占位符 3"/>
          <p:cNvSpPr>
            <a:spLocks noGrp="1"/>
          </p:cNvSpPr>
          <p:nvPr>
            <p:ph type="sldNum" sz="quarter" idx="5"/>
          </p:nvPr>
        </p:nvSpPr>
        <p:spPr bwMode="auto">
          <a:noFill/>
          <a:ln>
            <a:miter lim="800000"/>
          </a:ln>
        </p:spPr>
        <p:txBody>
          <a:bodyPr/>
          <a:lstStyle/>
          <a:p>
            <a:fld id="{EBBB68F3-CE50-4442-8B56-229EB6661A4B}" type="slidenum">
              <a:rPr lang="zh-CN" altLang="en-US" smtClean="0"/>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ln>
        </p:spPr>
      </p:sp>
      <p:sp>
        <p:nvSpPr>
          <p:cNvPr id="14745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7460" name="灯片编号占位符 3"/>
          <p:cNvSpPr>
            <a:spLocks noGrp="1"/>
          </p:cNvSpPr>
          <p:nvPr>
            <p:ph type="sldNum" sz="quarter" idx="5"/>
          </p:nvPr>
        </p:nvSpPr>
        <p:spPr bwMode="auto">
          <a:noFill/>
          <a:ln>
            <a:miter lim="800000"/>
          </a:ln>
        </p:spPr>
        <p:txBody>
          <a:bodyPr/>
          <a:lstStyle/>
          <a:p>
            <a:fld id="{737C5A7A-920C-4C56-9031-AD6476A7EEE8}" type="slidenum">
              <a:rPr lang="zh-CN" altLang="en-US" smtClean="0"/>
            </a:fld>
            <a:endParaRPr lang="en-US"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ln>
        </p:spPr>
      </p:sp>
      <p:sp>
        <p:nvSpPr>
          <p:cNvPr id="1484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8484" name="灯片编号占位符 3"/>
          <p:cNvSpPr>
            <a:spLocks noGrp="1"/>
          </p:cNvSpPr>
          <p:nvPr>
            <p:ph type="sldNum" sz="quarter" idx="5"/>
          </p:nvPr>
        </p:nvSpPr>
        <p:spPr bwMode="auto">
          <a:noFill/>
          <a:ln>
            <a:miter lim="800000"/>
          </a:ln>
        </p:spPr>
        <p:txBody>
          <a:bodyPr/>
          <a:lstStyle/>
          <a:p>
            <a:fld id="{651EF694-E878-48BF-A487-F503EFDAC111}" type="slidenum">
              <a:rPr lang="zh-CN" altLang="en-US" smtClean="0"/>
            </a:fld>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ln>
        </p:spPr>
      </p:sp>
      <p:sp>
        <p:nvSpPr>
          <p:cNvPr id="14950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49508" name="灯片编号占位符 3"/>
          <p:cNvSpPr>
            <a:spLocks noGrp="1"/>
          </p:cNvSpPr>
          <p:nvPr>
            <p:ph type="sldNum" sz="quarter" idx="5"/>
          </p:nvPr>
        </p:nvSpPr>
        <p:spPr bwMode="auto">
          <a:noFill/>
          <a:ln>
            <a:miter lim="800000"/>
          </a:ln>
        </p:spPr>
        <p:txBody>
          <a:bodyPr/>
          <a:lstStyle/>
          <a:p>
            <a:fld id="{5430CE9D-7FFF-4364-831C-A77A7B4B3CD9}" type="slidenum">
              <a:rPr lang="zh-CN" altLang="en-US" smtClean="0"/>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ln>
        </p:spPr>
      </p:sp>
      <p:sp>
        <p:nvSpPr>
          <p:cNvPr id="15053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0532" name="灯片编号占位符 3"/>
          <p:cNvSpPr>
            <a:spLocks noGrp="1"/>
          </p:cNvSpPr>
          <p:nvPr>
            <p:ph type="sldNum" sz="quarter" idx="5"/>
          </p:nvPr>
        </p:nvSpPr>
        <p:spPr bwMode="auto">
          <a:noFill/>
          <a:ln>
            <a:miter lim="800000"/>
          </a:ln>
        </p:spPr>
        <p:txBody>
          <a:bodyPr/>
          <a:lstStyle/>
          <a:p>
            <a:fld id="{A7BFFD7C-FE25-4FC5-B453-F91622C1EFE4}" type="slidenum">
              <a:rPr lang="zh-CN" altLang="en-US" smtClean="0"/>
            </a:fld>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ln>
        </p:spPr>
      </p:sp>
      <p:sp>
        <p:nvSpPr>
          <p:cNvPr id="15155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1556" name="灯片编号占位符 3"/>
          <p:cNvSpPr>
            <a:spLocks noGrp="1"/>
          </p:cNvSpPr>
          <p:nvPr>
            <p:ph type="sldNum" sz="quarter" idx="5"/>
          </p:nvPr>
        </p:nvSpPr>
        <p:spPr bwMode="auto">
          <a:noFill/>
          <a:ln>
            <a:miter lim="800000"/>
          </a:ln>
        </p:spPr>
        <p:txBody>
          <a:bodyPr/>
          <a:lstStyle/>
          <a:p>
            <a:fld id="{E08DE05D-B0EB-45D8-B37C-DBCCB33D0E70}" type="slidenum">
              <a:rPr lang="zh-CN" altLang="en-US" smtClean="0"/>
            </a:fld>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ln>
        </p:spPr>
      </p:sp>
      <p:sp>
        <p:nvSpPr>
          <p:cNvPr id="15257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2580" name="灯片编号占位符 3"/>
          <p:cNvSpPr>
            <a:spLocks noGrp="1"/>
          </p:cNvSpPr>
          <p:nvPr>
            <p:ph type="sldNum" sz="quarter" idx="5"/>
          </p:nvPr>
        </p:nvSpPr>
        <p:spPr bwMode="auto">
          <a:noFill/>
          <a:ln>
            <a:miter lim="800000"/>
          </a:ln>
        </p:spPr>
        <p:txBody>
          <a:bodyPr/>
          <a:lstStyle/>
          <a:p>
            <a:fld id="{90D882E8-FFEC-4EEF-9FC7-AFD54C948AF8}" type="slidenum">
              <a:rPr lang="zh-CN" altLang="en-US" smtClean="0"/>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ln>
        </p:spPr>
      </p:sp>
      <p:sp>
        <p:nvSpPr>
          <p:cNvPr id="15360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3604" name="灯片编号占位符 3"/>
          <p:cNvSpPr>
            <a:spLocks noGrp="1"/>
          </p:cNvSpPr>
          <p:nvPr>
            <p:ph type="sldNum" sz="quarter" idx="5"/>
          </p:nvPr>
        </p:nvSpPr>
        <p:spPr bwMode="auto">
          <a:noFill/>
          <a:ln>
            <a:miter lim="800000"/>
          </a:ln>
        </p:spPr>
        <p:txBody>
          <a:bodyPr/>
          <a:lstStyle/>
          <a:p>
            <a:fld id="{962159D2-7A4B-47F1-B407-3AE7B3BB1D83}" type="slidenum">
              <a:rPr lang="zh-CN" altLang="en-US" smtClean="0"/>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ln>
        </p:spPr>
      </p:sp>
      <p:sp>
        <p:nvSpPr>
          <p:cNvPr id="15462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4628" name="灯片编号占位符 3"/>
          <p:cNvSpPr>
            <a:spLocks noGrp="1"/>
          </p:cNvSpPr>
          <p:nvPr>
            <p:ph type="sldNum" sz="quarter" idx="5"/>
          </p:nvPr>
        </p:nvSpPr>
        <p:spPr bwMode="auto">
          <a:noFill/>
          <a:ln>
            <a:miter lim="800000"/>
          </a:ln>
        </p:spPr>
        <p:txBody>
          <a:bodyPr/>
          <a:lstStyle/>
          <a:p>
            <a:fld id="{9E0136D0-F79F-4CF3-8127-9D95B1F7E7BE}" type="slidenum">
              <a:rPr lang="zh-CN" altLang="en-US" smtClean="0"/>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ln>
        </p:spPr>
      </p:sp>
      <p:sp>
        <p:nvSpPr>
          <p:cNvPr id="15565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5652"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BE9F0905-AAFC-42F0-B11E-68E6691022DD}" type="slidenum">
              <a:rPr lang="zh-CN" altLang="en-US" sz="1200"/>
            </a:fld>
            <a:endParaRPr lang="en-US" altLang="zh-CN"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ln>
        </p:spPr>
      </p:sp>
      <p:sp>
        <p:nvSpPr>
          <p:cNvPr id="15667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6676"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824DDADD-67CE-4908-A34A-C344F0026BD0}" type="slidenum">
              <a:rPr lang="zh-CN" altLang="en-US" sz="1200"/>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ln>
        </p:spPr>
      </p:sp>
      <p:sp>
        <p:nvSpPr>
          <p:cNvPr id="1198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19812" name="灯片编号占位符 3"/>
          <p:cNvSpPr>
            <a:spLocks noGrp="1"/>
          </p:cNvSpPr>
          <p:nvPr>
            <p:ph type="sldNum" sz="quarter" idx="5"/>
          </p:nvPr>
        </p:nvSpPr>
        <p:spPr bwMode="auto">
          <a:noFill/>
          <a:ln>
            <a:miter lim="800000"/>
          </a:ln>
        </p:spPr>
        <p:txBody>
          <a:bodyPr/>
          <a:lstStyle/>
          <a:p>
            <a:fld id="{1FBF0135-7A3A-465F-860B-7F2152A3F463}" type="slidenum">
              <a:rPr lang="zh-CN" altLang="en-US" smtClean="0"/>
            </a:fld>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ln>
        </p:spPr>
      </p:sp>
      <p:sp>
        <p:nvSpPr>
          <p:cNvPr id="15769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7700"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199B197B-8996-405A-A3BA-54E2A5C13CE1}" type="slidenum">
              <a:rPr lang="zh-CN" altLang="en-US" sz="1200"/>
            </a:fld>
            <a:endParaRPr lang="en-US" altLang="zh-CN"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ln>
        </p:spPr>
      </p:sp>
      <p:sp>
        <p:nvSpPr>
          <p:cNvPr id="15872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8724"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50AB44CB-52AA-4E17-A653-51A1B20B5FEC}" type="slidenum">
              <a:rPr lang="zh-CN" altLang="en-US" sz="1200"/>
            </a:fld>
            <a:endParaRPr lang="en-US" altLang="zh-CN"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ln>
        </p:spPr>
      </p:sp>
      <p:sp>
        <p:nvSpPr>
          <p:cNvPr id="15974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9748"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740B14E2-B9D1-40A7-9E2E-0CCA9B1805A9}" type="slidenum">
              <a:rPr lang="zh-CN" altLang="en-US" sz="1200"/>
            </a:fld>
            <a:endParaRPr lang="en-US" altLang="zh-CN"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ln>
        </p:spPr>
      </p:sp>
      <p:sp>
        <p:nvSpPr>
          <p:cNvPr id="16077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0772"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CBED231B-DF9F-4B39-A7B6-48EEAC740E0F}" type="slidenum">
              <a:rPr lang="zh-CN" altLang="en-US" sz="1200"/>
            </a:fld>
            <a:endParaRPr lang="en-US" altLang="zh-CN"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ln>
        </p:spPr>
      </p:sp>
      <p:sp>
        <p:nvSpPr>
          <p:cNvPr id="16179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1796"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65619198-0272-4A4A-916E-1462D5C45691}" type="slidenum">
              <a:rPr lang="zh-CN" altLang="en-US" sz="1200"/>
            </a:fld>
            <a:endParaRPr lang="en-US" altLang="zh-CN"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ln>
        </p:spPr>
      </p:sp>
      <p:sp>
        <p:nvSpPr>
          <p:cNvPr id="16281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2820" name="灯片编号占位符 3"/>
          <p:cNvSpPr>
            <a:spLocks noGrp="1"/>
          </p:cNvSpPr>
          <p:nvPr>
            <p:ph type="sldNum" sz="quarter" idx="5"/>
          </p:nvPr>
        </p:nvSpPr>
        <p:spPr bwMode="auto">
          <a:noFill/>
          <a:ln>
            <a:miter lim="800000"/>
          </a:ln>
        </p:spPr>
        <p:txBody>
          <a:bodyPr/>
          <a:lstStyle/>
          <a:p>
            <a:fld id="{2E7DD5ED-513C-4F06-B234-B936E5F7CE41}" type="slidenum">
              <a:rPr lang="zh-CN" altLang="en-US" smtClean="0">
                <a:solidFill>
                  <a:srgbClr val="000000"/>
                </a:solidFill>
              </a:rPr>
            </a:fld>
            <a:endParaRPr lang="zh-CN" altLang="en-US" smtClean="0">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bwMode="auto">
          <a:noFill/>
          <a:ln>
            <a:solidFill>
              <a:srgbClr val="000000"/>
            </a:solidFill>
            <a:miter lim="800000"/>
          </a:ln>
        </p:spPr>
      </p:sp>
      <p:sp>
        <p:nvSpPr>
          <p:cNvPr id="16384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3844" name="灯片编号占位符 3"/>
          <p:cNvSpPr>
            <a:spLocks noGrp="1"/>
          </p:cNvSpPr>
          <p:nvPr>
            <p:ph type="sldNum" sz="quarter" idx="5"/>
          </p:nvPr>
        </p:nvSpPr>
        <p:spPr bwMode="auto">
          <a:noFill/>
          <a:ln>
            <a:miter lim="800000"/>
          </a:ln>
        </p:spPr>
        <p:txBody>
          <a:bodyPr/>
          <a:lstStyle/>
          <a:p>
            <a:fld id="{57F5147F-22B1-4051-BF4E-A236731FCEC4}" type="slidenum">
              <a:rPr lang="zh-CN" altLang="en-US" smtClean="0">
                <a:solidFill>
                  <a:srgbClr val="000000"/>
                </a:solidFill>
              </a:rPr>
            </a:fld>
            <a:endParaRPr lang="zh-CN" altLang="en-US" smtClean="0">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ln>
        </p:spPr>
      </p:sp>
      <p:sp>
        <p:nvSpPr>
          <p:cNvPr id="16486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4868" name="灯片编号占位符 3"/>
          <p:cNvSpPr>
            <a:spLocks noGrp="1"/>
          </p:cNvSpPr>
          <p:nvPr>
            <p:ph type="sldNum" sz="quarter" idx="5"/>
          </p:nvPr>
        </p:nvSpPr>
        <p:spPr bwMode="auto">
          <a:noFill/>
          <a:ln>
            <a:miter lim="800000"/>
          </a:ln>
        </p:spPr>
        <p:txBody>
          <a:bodyPr/>
          <a:lstStyle/>
          <a:p>
            <a:fld id="{FBB8E88C-4487-4DBB-8998-C452FB1FC5FD}" type="slidenum">
              <a:rPr lang="zh-CN" altLang="en-US" smtClean="0">
                <a:solidFill>
                  <a:srgbClr val="000000"/>
                </a:solidFill>
              </a:rPr>
            </a:fld>
            <a:endParaRPr lang="zh-CN" altLang="en-US" smtClean="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ln>
        </p:spPr>
      </p:sp>
      <p:sp>
        <p:nvSpPr>
          <p:cNvPr id="16589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5892" name="灯片编号占位符 3"/>
          <p:cNvSpPr>
            <a:spLocks noGrp="1"/>
          </p:cNvSpPr>
          <p:nvPr>
            <p:ph type="sldNum" sz="quarter" idx="5"/>
          </p:nvPr>
        </p:nvSpPr>
        <p:spPr bwMode="auto">
          <a:noFill/>
          <a:ln>
            <a:miter lim="800000"/>
          </a:ln>
        </p:spPr>
        <p:txBody>
          <a:bodyPr/>
          <a:lstStyle/>
          <a:p>
            <a:fld id="{EE606B57-DD12-4954-847F-41EDC46E59C7}" type="slidenum">
              <a:rPr lang="zh-CN" altLang="en-US" smtClean="0">
                <a:solidFill>
                  <a:srgbClr val="000000"/>
                </a:solidFill>
              </a:rPr>
            </a:fld>
            <a:endParaRPr lang="zh-CN" altLang="en-US" smtClean="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ln>
        </p:spPr>
      </p:sp>
      <p:sp>
        <p:nvSpPr>
          <p:cNvPr id="166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6916" name="灯片编号占位符 3"/>
          <p:cNvSpPr>
            <a:spLocks noGrp="1"/>
          </p:cNvSpPr>
          <p:nvPr>
            <p:ph type="sldNum" sz="quarter" idx="5"/>
          </p:nvPr>
        </p:nvSpPr>
        <p:spPr bwMode="auto">
          <a:noFill/>
          <a:ln>
            <a:miter lim="800000"/>
          </a:ln>
        </p:spPr>
        <p:txBody>
          <a:bodyPr/>
          <a:lstStyle/>
          <a:p>
            <a:fld id="{8CFB6B07-DEDA-4523-B814-AA9389A83ED1}" type="slidenum">
              <a:rPr lang="zh-CN" altLang="en-US" smtClean="0"/>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ln>
        </p:spPr>
      </p:sp>
      <p:sp>
        <p:nvSpPr>
          <p:cNvPr id="12083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0836" name="灯片编号占位符 3"/>
          <p:cNvSpPr>
            <a:spLocks noGrp="1"/>
          </p:cNvSpPr>
          <p:nvPr>
            <p:ph type="sldNum" sz="quarter" idx="5"/>
          </p:nvPr>
        </p:nvSpPr>
        <p:spPr bwMode="auto">
          <a:noFill/>
          <a:ln>
            <a:miter lim="800000"/>
          </a:ln>
        </p:spPr>
        <p:txBody>
          <a:bodyPr/>
          <a:lstStyle/>
          <a:p>
            <a:fld id="{A258F4DD-EBB1-4CFC-9F56-13F927283E63}" type="slidenum">
              <a:rPr lang="zh-CN" altLang="en-US" smtClean="0"/>
            </a:fld>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noFill/>
          <a:ln>
            <a:solidFill>
              <a:srgbClr val="000000"/>
            </a:solidFill>
            <a:miter lim="800000"/>
          </a:ln>
        </p:spPr>
      </p:sp>
      <p:sp>
        <p:nvSpPr>
          <p:cNvPr id="16793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67940" name="灯片编号占位符 3"/>
          <p:cNvSpPr>
            <a:spLocks noGrp="1"/>
          </p:cNvSpPr>
          <p:nvPr>
            <p:ph type="sldNum" sz="quarter" idx="5"/>
          </p:nvPr>
        </p:nvSpPr>
        <p:spPr bwMode="auto">
          <a:noFill/>
          <a:ln>
            <a:miter lim="800000"/>
          </a:ln>
        </p:spPr>
        <p:txBody>
          <a:bodyPr/>
          <a:lstStyle/>
          <a:p>
            <a:fld id="{A1CDAC21-ADBC-4E47-B33C-74D9A0635EE5}" type="slidenum">
              <a:rPr lang="zh-CN" altLang="en-US" smtClean="0"/>
            </a:fld>
            <a:endParaRPr lang="en-US"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ln>
        </p:spPr>
      </p:sp>
      <p:sp>
        <p:nvSpPr>
          <p:cNvPr id="1710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1012" name="灯片编号占位符 3"/>
          <p:cNvSpPr>
            <a:spLocks noGrp="1"/>
          </p:cNvSpPr>
          <p:nvPr>
            <p:ph type="sldNum" sz="quarter" idx="5"/>
          </p:nvPr>
        </p:nvSpPr>
        <p:spPr bwMode="auto">
          <a:noFill/>
          <a:ln>
            <a:miter lim="800000"/>
          </a:ln>
        </p:spPr>
        <p:txBody>
          <a:bodyPr/>
          <a:lstStyle/>
          <a:p>
            <a:fld id="{591FBB41-5EF4-4178-9CF4-79A406E18C99}" type="slidenum">
              <a:rPr lang="zh-CN" altLang="en-US" smtClean="0"/>
            </a:fld>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ln>
        </p:spPr>
      </p:sp>
      <p:sp>
        <p:nvSpPr>
          <p:cNvPr id="17203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2036" name="灯片编号占位符 3"/>
          <p:cNvSpPr>
            <a:spLocks noGrp="1"/>
          </p:cNvSpPr>
          <p:nvPr>
            <p:ph type="sldNum" sz="quarter" idx="5"/>
          </p:nvPr>
        </p:nvSpPr>
        <p:spPr bwMode="auto">
          <a:noFill/>
          <a:ln>
            <a:miter lim="800000"/>
          </a:ln>
        </p:spPr>
        <p:txBody>
          <a:bodyPr/>
          <a:lstStyle/>
          <a:p>
            <a:fld id="{57DF1ACF-FDD7-4127-82A6-BBE1BDAEE47E}" type="slidenum">
              <a:rPr lang="zh-CN" altLang="en-US" smtClean="0"/>
            </a:fld>
            <a:endParaRPr lang="en-US"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ln>
        </p:spPr>
      </p:sp>
      <p:sp>
        <p:nvSpPr>
          <p:cNvPr id="17305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3060" name="灯片编号占位符 3"/>
          <p:cNvSpPr>
            <a:spLocks noGrp="1"/>
          </p:cNvSpPr>
          <p:nvPr>
            <p:ph type="sldNum" sz="quarter" idx="5"/>
          </p:nvPr>
        </p:nvSpPr>
        <p:spPr bwMode="auto">
          <a:noFill/>
          <a:ln>
            <a:miter lim="800000"/>
          </a:ln>
        </p:spPr>
        <p:txBody>
          <a:bodyPr/>
          <a:lstStyle/>
          <a:p>
            <a:fld id="{FF7A7C9A-E803-4493-A893-E0B4D4CBDEF3}" type="slidenum">
              <a:rPr lang="zh-CN" altLang="en-US" smtClean="0"/>
            </a:fld>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bwMode="auto">
          <a:noFill/>
          <a:ln>
            <a:solidFill>
              <a:srgbClr val="000000"/>
            </a:solidFill>
            <a:miter lim="800000"/>
          </a:ln>
        </p:spPr>
      </p:sp>
      <p:sp>
        <p:nvSpPr>
          <p:cNvPr id="174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084" name="灯片编号占位符 3"/>
          <p:cNvSpPr>
            <a:spLocks noGrp="1"/>
          </p:cNvSpPr>
          <p:nvPr>
            <p:ph type="sldNum" sz="quarter" idx="5"/>
          </p:nvPr>
        </p:nvSpPr>
        <p:spPr bwMode="auto">
          <a:noFill/>
          <a:ln>
            <a:miter lim="800000"/>
          </a:ln>
        </p:spPr>
        <p:txBody>
          <a:bodyPr/>
          <a:lstStyle/>
          <a:p>
            <a:fld id="{64928325-9594-43F5-ADA6-A8D7CEFB3FE0}" type="slidenum">
              <a:rPr lang="zh-CN" altLang="en-US" smtClean="0"/>
            </a:fld>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ln>
        </p:spPr>
      </p:sp>
      <p:sp>
        <p:nvSpPr>
          <p:cNvPr id="17510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5108" name="灯片编号占位符 3"/>
          <p:cNvSpPr>
            <a:spLocks noGrp="1"/>
          </p:cNvSpPr>
          <p:nvPr>
            <p:ph type="sldNum" sz="quarter" idx="5"/>
          </p:nvPr>
        </p:nvSpPr>
        <p:spPr bwMode="auto">
          <a:noFill/>
          <a:ln>
            <a:miter lim="800000"/>
          </a:ln>
        </p:spPr>
        <p:txBody>
          <a:bodyPr/>
          <a:lstStyle/>
          <a:p>
            <a:fld id="{5CA0201C-0E02-4C84-8692-4E5994C4D447}" type="slidenum">
              <a:rPr lang="zh-CN" altLang="en-US" smtClean="0"/>
            </a:fld>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ln>
        </p:spPr>
      </p:sp>
      <p:sp>
        <p:nvSpPr>
          <p:cNvPr id="17613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6132" name="灯片编号占位符 3"/>
          <p:cNvSpPr>
            <a:spLocks noGrp="1"/>
          </p:cNvSpPr>
          <p:nvPr>
            <p:ph type="sldNum" sz="quarter" idx="5"/>
          </p:nvPr>
        </p:nvSpPr>
        <p:spPr bwMode="auto">
          <a:noFill/>
          <a:ln>
            <a:miter lim="800000"/>
          </a:ln>
        </p:spPr>
        <p:txBody>
          <a:bodyPr/>
          <a:lstStyle/>
          <a:p>
            <a:fld id="{35E2E147-6B2B-49B3-8E79-B41A4FF22FB5}" type="slidenum">
              <a:rPr lang="zh-CN" altLang="en-US" smtClean="0"/>
            </a:fld>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ln>
        </p:spPr>
      </p:sp>
      <p:sp>
        <p:nvSpPr>
          <p:cNvPr id="17715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7156" name="灯片编号占位符 3"/>
          <p:cNvSpPr>
            <a:spLocks noGrp="1"/>
          </p:cNvSpPr>
          <p:nvPr>
            <p:ph type="sldNum" sz="quarter" idx="5"/>
          </p:nvPr>
        </p:nvSpPr>
        <p:spPr bwMode="auto">
          <a:noFill/>
          <a:ln>
            <a:miter lim="800000"/>
          </a:ln>
        </p:spPr>
        <p:txBody>
          <a:bodyPr/>
          <a:lstStyle/>
          <a:p>
            <a:fld id="{C7FD1767-9710-4578-BC6F-27F89C9E203A}" type="slidenum">
              <a:rPr lang="zh-CN" altLang="en-US" smtClean="0"/>
            </a:fld>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ln>
        </p:spPr>
      </p:sp>
      <p:sp>
        <p:nvSpPr>
          <p:cNvPr id="17817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8180" name="灯片编号占位符 3"/>
          <p:cNvSpPr>
            <a:spLocks noGrp="1"/>
          </p:cNvSpPr>
          <p:nvPr>
            <p:ph type="sldNum" sz="quarter" idx="5"/>
          </p:nvPr>
        </p:nvSpPr>
        <p:spPr bwMode="auto">
          <a:noFill/>
          <a:ln>
            <a:miter lim="800000"/>
          </a:ln>
        </p:spPr>
        <p:txBody>
          <a:bodyPr/>
          <a:lstStyle/>
          <a:p>
            <a:fld id="{BFD8E9DB-84EB-4A8E-848B-EDBDD8CEC437}" type="slidenum">
              <a:rPr lang="zh-CN" altLang="en-US" smtClean="0"/>
            </a:fld>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ln>
        </p:spPr>
      </p:sp>
      <p:sp>
        <p:nvSpPr>
          <p:cNvPr id="17920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noFill/>
          <a:ln>
            <a:miter lim="800000"/>
          </a:ln>
        </p:spPr>
        <p:txBody>
          <a:bodyPr/>
          <a:lstStyle/>
          <a:p>
            <a:fld id="{B9908EE0-7036-40ED-AA3D-72FE6241A034}" type="slidenum">
              <a:rPr lang="zh-CN" altLang="en-US" smtClean="0"/>
            </a:fld>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ln>
        </p:spPr>
      </p:sp>
      <p:sp>
        <p:nvSpPr>
          <p:cNvPr id="12185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1860" name="灯片编号占位符 3"/>
          <p:cNvSpPr>
            <a:spLocks noGrp="1"/>
          </p:cNvSpPr>
          <p:nvPr>
            <p:ph type="sldNum" sz="quarter" idx="5"/>
          </p:nvPr>
        </p:nvSpPr>
        <p:spPr bwMode="auto">
          <a:noFill/>
          <a:ln>
            <a:miter lim="800000"/>
          </a:ln>
        </p:spPr>
        <p:txBody>
          <a:bodyPr/>
          <a:lstStyle/>
          <a:p>
            <a:fld id="{95BE517B-BAF7-48EE-A696-E0569A3B6632}" type="slidenum">
              <a:rPr lang="zh-CN" altLang="en-US" smtClean="0"/>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ln>
        </p:spPr>
      </p:sp>
      <p:sp>
        <p:nvSpPr>
          <p:cNvPr id="18022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noFill/>
          <a:ln>
            <a:miter lim="800000"/>
          </a:ln>
        </p:spPr>
        <p:txBody>
          <a:bodyPr/>
          <a:lstStyle/>
          <a:p>
            <a:fld id="{0260D670-DA8D-4314-84F5-A6D91C1702EA}" type="slidenum">
              <a:rPr lang="zh-CN" altLang="en-US" smtClean="0"/>
            </a:fld>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ln>
        </p:spPr>
      </p:sp>
      <p:sp>
        <p:nvSpPr>
          <p:cNvPr id="18125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1252" name="灯片编号占位符 3"/>
          <p:cNvSpPr>
            <a:spLocks noGrp="1"/>
          </p:cNvSpPr>
          <p:nvPr>
            <p:ph type="sldNum" sz="quarter" idx="5"/>
          </p:nvPr>
        </p:nvSpPr>
        <p:spPr bwMode="auto">
          <a:noFill/>
          <a:ln>
            <a:miter lim="800000"/>
          </a:ln>
        </p:spPr>
        <p:txBody>
          <a:bodyPr/>
          <a:lstStyle/>
          <a:p>
            <a:fld id="{930ACA27-4AF2-493B-872B-A973CB4F22AB}" type="slidenum">
              <a:rPr lang="zh-CN" altLang="en-US" smtClean="0"/>
            </a:fld>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ln>
        </p:spPr>
      </p:sp>
      <p:sp>
        <p:nvSpPr>
          <p:cNvPr id="18227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2276" name="灯片编号占位符 3"/>
          <p:cNvSpPr>
            <a:spLocks noGrp="1"/>
          </p:cNvSpPr>
          <p:nvPr>
            <p:ph type="sldNum" sz="quarter" idx="5"/>
          </p:nvPr>
        </p:nvSpPr>
        <p:spPr bwMode="auto">
          <a:noFill/>
          <a:ln>
            <a:miter lim="800000"/>
          </a:ln>
        </p:spPr>
        <p:txBody>
          <a:bodyPr/>
          <a:lstStyle/>
          <a:p>
            <a:fld id="{3A49964B-7CB7-45C0-AE40-FAC89007BCA4}" type="slidenum">
              <a:rPr lang="zh-CN" altLang="en-US" smtClean="0"/>
            </a:fld>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ln>
        </p:spPr>
      </p:sp>
      <p:sp>
        <p:nvSpPr>
          <p:cNvPr id="18329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3300" name="灯片编号占位符 3"/>
          <p:cNvSpPr>
            <a:spLocks noGrp="1"/>
          </p:cNvSpPr>
          <p:nvPr>
            <p:ph type="sldNum" sz="quarter" idx="5"/>
          </p:nvPr>
        </p:nvSpPr>
        <p:spPr bwMode="auto">
          <a:noFill/>
          <a:ln>
            <a:miter lim="800000"/>
          </a:ln>
        </p:spPr>
        <p:txBody>
          <a:bodyPr/>
          <a:lstStyle/>
          <a:p>
            <a:fld id="{90A44BA0-12D5-4BFB-9DD9-E3465413470D}" type="slidenum">
              <a:rPr lang="zh-CN" altLang="en-US" smtClean="0"/>
            </a:fld>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ln>
        </p:spPr>
      </p:sp>
      <p:sp>
        <p:nvSpPr>
          <p:cNvPr id="18432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4324" name="灯片编号占位符 3"/>
          <p:cNvSpPr>
            <a:spLocks noGrp="1"/>
          </p:cNvSpPr>
          <p:nvPr>
            <p:ph type="sldNum" sz="quarter" idx="5"/>
          </p:nvPr>
        </p:nvSpPr>
        <p:spPr bwMode="auto">
          <a:noFill/>
          <a:ln>
            <a:miter lim="800000"/>
          </a:ln>
        </p:spPr>
        <p:txBody>
          <a:bodyPr/>
          <a:lstStyle/>
          <a:p>
            <a:fld id="{1B127028-1AD0-44BB-9DC9-81636384C28E}" type="slidenum">
              <a:rPr lang="zh-CN" altLang="en-US" smtClean="0"/>
            </a:fld>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ln>
        </p:spPr>
      </p:sp>
      <p:sp>
        <p:nvSpPr>
          <p:cNvPr id="18534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5348" name="灯片编号占位符 3"/>
          <p:cNvSpPr>
            <a:spLocks noGrp="1"/>
          </p:cNvSpPr>
          <p:nvPr>
            <p:ph type="sldNum" sz="quarter" idx="5"/>
          </p:nvPr>
        </p:nvSpPr>
        <p:spPr bwMode="auto">
          <a:noFill/>
          <a:ln>
            <a:miter lim="800000"/>
          </a:ln>
        </p:spPr>
        <p:txBody>
          <a:bodyPr/>
          <a:lstStyle/>
          <a:p>
            <a:fld id="{5A0C79D4-8267-4632-B333-20434E7836BF}" type="slidenum">
              <a:rPr lang="zh-CN" altLang="en-US" smtClean="0"/>
            </a:fld>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ln>
        </p:spPr>
      </p:sp>
      <p:sp>
        <p:nvSpPr>
          <p:cNvPr id="18637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6372" name="灯片编号占位符 3"/>
          <p:cNvSpPr>
            <a:spLocks noGrp="1"/>
          </p:cNvSpPr>
          <p:nvPr>
            <p:ph type="sldNum" sz="quarter" idx="5"/>
          </p:nvPr>
        </p:nvSpPr>
        <p:spPr bwMode="auto">
          <a:noFill/>
          <a:ln>
            <a:miter lim="800000"/>
          </a:ln>
        </p:spPr>
        <p:txBody>
          <a:bodyPr/>
          <a:lstStyle/>
          <a:p>
            <a:fld id="{2C1FC6CD-B622-4E50-AC07-53207A91BBED}" type="slidenum">
              <a:rPr lang="zh-CN" altLang="en-US" smtClean="0"/>
            </a:fld>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ln>
        </p:spPr>
      </p:sp>
      <p:sp>
        <p:nvSpPr>
          <p:cNvPr id="18739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7396" name="灯片编号占位符 3"/>
          <p:cNvSpPr>
            <a:spLocks noGrp="1"/>
          </p:cNvSpPr>
          <p:nvPr>
            <p:ph type="sldNum" sz="quarter" idx="5"/>
          </p:nvPr>
        </p:nvSpPr>
        <p:spPr bwMode="auto">
          <a:noFill/>
          <a:ln>
            <a:miter lim="800000"/>
          </a:ln>
        </p:spPr>
        <p:txBody>
          <a:bodyPr/>
          <a:lstStyle/>
          <a:p>
            <a:fld id="{E8A0EE3A-D0EA-4E73-B551-47E6877E8E3F}" type="slidenum">
              <a:rPr lang="zh-CN" altLang="en-US" smtClean="0"/>
            </a:fld>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ln>
        </p:spPr>
      </p:sp>
      <p:sp>
        <p:nvSpPr>
          <p:cNvPr id="18841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88420" name="灯片编号占位符 3"/>
          <p:cNvSpPr>
            <a:spLocks noGrp="1"/>
          </p:cNvSpPr>
          <p:nvPr>
            <p:ph type="sldNum" sz="quarter" idx="5"/>
          </p:nvPr>
        </p:nvSpPr>
        <p:spPr bwMode="auto">
          <a:noFill/>
          <a:ln>
            <a:miter lim="800000"/>
          </a:ln>
        </p:spPr>
        <p:txBody>
          <a:bodyPr/>
          <a:lstStyle/>
          <a:p>
            <a:fld id="{11296D97-2BD7-4C14-9E65-DDAD53241D63}" type="slidenum">
              <a:rPr lang="zh-CN" altLang="en-US" smtClean="0"/>
            </a:fld>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ln>
        </p:spPr>
      </p:sp>
      <p:sp>
        <p:nvSpPr>
          <p:cNvPr id="19046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0468" name="灯片编号占位符 3"/>
          <p:cNvSpPr>
            <a:spLocks noGrp="1"/>
          </p:cNvSpPr>
          <p:nvPr>
            <p:ph type="sldNum" sz="quarter" idx="5"/>
          </p:nvPr>
        </p:nvSpPr>
        <p:spPr bwMode="auto">
          <a:noFill/>
          <a:ln>
            <a:miter lim="800000"/>
          </a:ln>
        </p:spPr>
        <p:txBody>
          <a:bodyPr/>
          <a:lstStyle/>
          <a:p>
            <a:fld id="{B348E1BC-1373-489E-97C6-57962C24CFAB}" type="slidenum">
              <a:rPr lang="zh-CN" altLang="en-US" smtClean="0"/>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ln>
        </p:spPr>
      </p:sp>
      <p:sp>
        <p:nvSpPr>
          <p:cNvPr id="12185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1860" name="灯片编号占位符 3"/>
          <p:cNvSpPr>
            <a:spLocks noGrp="1"/>
          </p:cNvSpPr>
          <p:nvPr>
            <p:ph type="sldNum" sz="quarter" idx="5"/>
          </p:nvPr>
        </p:nvSpPr>
        <p:spPr bwMode="auto">
          <a:noFill/>
          <a:ln>
            <a:miter lim="800000"/>
          </a:ln>
        </p:spPr>
        <p:txBody>
          <a:bodyPr/>
          <a:lstStyle/>
          <a:p>
            <a:fld id="{95BE517B-BAF7-48EE-A696-E0569A3B6632}" type="slidenum">
              <a:rPr lang="zh-CN" altLang="en-US" smtClean="0"/>
            </a:fld>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ln>
        </p:spPr>
      </p:sp>
      <p:sp>
        <p:nvSpPr>
          <p:cNvPr id="19149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1492" name="灯片编号占位符 3"/>
          <p:cNvSpPr>
            <a:spLocks noGrp="1"/>
          </p:cNvSpPr>
          <p:nvPr>
            <p:ph type="sldNum" sz="quarter" idx="5"/>
          </p:nvPr>
        </p:nvSpPr>
        <p:spPr bwMode="auto">
          <a:noFill/>
          <a:ln>
            <a:miter lim="800000"/>
          </a:ln>
        </p:spPr>
        <p:txBody>
          <a:bodyPr/>
          <a:lstStyle/>
          <a:p>
            <a:fld id="{0E92158F-698F-4564-B03A-3DD7D7187CBD}" type="slidenum">
              <a:rPr lang="zh-CN" altLang="en-US" smtClean="0"/>
            </a:fld>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ln>
        </p:spPr>
      </p:sp>
      <p:sp>
        <p:nvSpPr>
          <p:cNvPr id="1925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2516" name="灯片编号占位符 3"/>
          <p:cNvSpPr>
            <a:spLocks noGrp="1"/>
          </p:cNvSpPr>
          <p:nvPr>
            <p:ph type="sldNum" sz="quarter" idx="5"/>
          </p:nvPr>
        </p:nvSpPr>
        <p:spPr bwMode="auto">
          <a:noFill/>
          <a:ln>
            <a:miter lim="800000"/>
          </a:ln>
        </p:spPr>
        <p:txBody>
          <a:bodyPr/>
          <a:lstStyle/>
          <a:p>
            <a:fld id="{DEDBF2AE-F645-4B71-B124-D1F3BA953984}" type="slidenum">
              <a:rPr lang="zh-CN" altLang="en-US" smtClean="0"/>
            </a:fld>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ln>
        </p:spPr>
      </p:sp>
      <p:sp>
        <p:nvSpPr>
          <p:cNvPr id="19353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3540" name="灯片编号占位符 3"/>
          <p:cNvSpPr>
            <a:spLocks noGrp="1"/>
          </p:cNvSpPr>
          <p:nvPr>
            <p:ph type="sldNum" sz="quarter" idx="5"/>
          </p:nvPr>
        </p:nvSpPr>
        <p:spPr bwMode="auto">
          <a:noFill/>
          <a:ln>
            <a:miter lim="800000"/>
          </a:ln>
        </p:spPr>
        <p:txBody>
          <a:bodyPr/>
          <a:lstStyle/>
          <a:p>
            <a:fld id="{80986A73-4309-497D-A30C-46B0A3FE9CB2}" type="slidenum">
              <a:rPr lang="zh-CN" altLang="en-US" smtClean="0"/>
            </a:fld>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ln>
        </p:spPr>
      </p:sp>
      <p:sp>
        <p:nvSpPr>
          <p:cNvPr id="19456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4564" name="灯片编号占位符 3"/>
          <p:cNvSpPr>
            <a:spLocks noGrp="1"/>
          </p:cNvSpPr>
          <p:nvPr>
            <p:ph type="sldNum" sz="quarter" idx="5"/>
          </p:nvPr>
        </p:nvSpPr>
        <p:spPr bwMode="auto">
          <a:noFill/>
          <a:ln>
            <a:miter lim="800000"/>
          </a:ln>
        </p:spPr>
        <p:txBody>
          <a:bodyPr/>
          <a:lstStyle/>
          <a:p>
            <a:fld id="{307A82E6-4F22-40BD-881A-F4CE3FC3ADD6}" type="slidenum">
              <a:rPr lang="zh-CN" altLang="en-US" smtClean="0"/>
            </a:fld>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ln>
        </p:spPr>
      </p:sp>
      <p:sp>
        <p:nvSpPr>
          <p:cNvPr id="19558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5588" name="灯片编号占位符 3"/>
          <p:cNvSpPr>
            <a:spLocks noGrp="1"/>
          </p:cNvSpPr>
          <p:nvPr>
            <p:ph type="sldNum" sz="quarter" idx="5"/>
          </p:nvPr>
        </p:nvSpPr>
        <p:spPr bwMode="auto">
          <a:noFill/>
          <a:ln>
            <a:miter lim="800000"/>
          </a:ln>
        </p:spPr>
        <p:txBody>
          <a:bodyPr/>
          <a:lstStyle/>
          <a:p>
            <a:fld id="{E88AB7F4-88F5-449B-ADE9-DD60B006B76F}" type="slidenum">
              <a:rPr lang="zh-CN" altLang="en-US" smtClean="0"/>
            </a:fld>
            <a:endParaRPr lang="zh-CN"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bwMode="auto">
          <a:noFill/>
          <a:ln>
            <a:solidFill>
              <a:srgbClr val="000000"/>
            </a:solidFill>
            <a:miter lim="800000"/>
          </a:ln>
        </p:spPr>
      </p:sp>
      <p:sp>
        <p:nvSpPr>
          <p:cNvPr id="1966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6612" name="灯片编号占位符 3"/>
          <p:cNvSpPr>
            <a:spLocks noGrp="1"/>
          </p:cNvSpPr>
          <p:nvPr>
            <p:ph type="sldNum" sz="quarter" idx="5"/>
          </p:nvPr>
        </p:nvSpPr>
        <p:spPr bwMode="auto">
          <a:noFill/>
          <a:ln>
            <a:miter lim="800000"/>
          </a:ln>
        </p:spPr>
        <p:txBody>
          <a:bodyPr/>
          <a:lstStyle/>
          <a:p>
            <a:fld id="{7A086EC7-EC15-4990-91D1-CB3950F1193C}" type="slidenum">
              <a:rPr lang="zh-CN" altLang="en-US" smtClean="0"/>
            </a:fld>
            <a:endParaRPr lang="zh-CN"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ln>
        </p:spPr>
      </p:sp>
      <p:sp>
        <p:nvSpPr>
          <p:cNvPr id="19763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7636" name="灯片编号占位符 3"/>
          <p:cNvSpPr>
            <a:spLocks noGrp="1"/>
          </p:cNvSpPr>
          <p:nvPr>
            <p:ph type="sldNum" sz="quarter" idx="5"/>
          </p:nvPr>
        </p:nvSpPr>
        <p:spPr bwMode="auto">
          <a:noFill/>
          <a:ln>
            <a:miter lim="800000"/>
          </a:ln>
        </p:spPr>
        <p:txBody>
          <a:bodyPr/>
          <a:lstStyle/>
          <a:p>
            <a:fld id="{F4453B1F-226F-4EDF-9F2E-AE4E4CC2F17D}" type="slidenum">
              <a:rPr lang="zh-CN" altLang="en-US" smtClean="0"/>
            </a:fld>
            <a:endParaRPr lang="zh-CN"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bwMode="auto">
          <a:noFill/>
          <a:ln>
            <a:solidFill>
              <a:srgbClr val="000000"/>
            </a:solidFill>
            <a:miter lim="800000"/>
          </a:ln>
        </p:spPr>
      </p:sp>
      <p:sp>
        <p:nvSpPr>
          <p:cNvPr id="19865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8660" name="灯片编号占位符 3"/>
          <p:cNvSpPr>
            <a:spLocks noGrp="1"/>
          </p:cNvSpPr>
          <p:nvPr>
            <p:ph type="sldNum" sz="quarter" idx="5"/>
          </p:nvPr>
        </p:nvSpPr>
        <p:spPr bwMode="auto">
          <a:noFill/>
          <a:ln>
            <a:miter lim="800000"/>
          </a:ln>
        </p:spPr>
        <p:txBody>
          <a:bodyPr/>
          <a:lstStyle/>
          <a:p>
            <a:fld id="{5FA91FE3-0684-461C-BA27-5C476A33AC80}" type="slidenum">
              <a:rPr lang="zh-CN" altLang="en-US" smtClean="0"/>
            </a:fld>
            <a:endParaRPr lang="zh-CN"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ln>
        </p:spPr>
      </p:sp>
      <p:sp>
        <p:nvSpPr>
          <p:cNvPr id="1996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9684" name="灯片编号占位符 3"/>
          <p:cNvSpPr>
            <a:spLocks noGrp="1"/>
          </p:cNvSpPr>
          <p:nvPr>
            <p:ph type="sldNum" sz="quarter" idx="5"/>
          </p:nvPr>
        </p:nvSpPr>
        <p:spPr bwMode="auto">
          <a:noFill/>
          <a:ln>
            <a:miter lim="800000"/>
          </a:ln>
        </p:spPr>
        <p:txBody>
          <a:bodyPr/>
          <a:lstStyle/>
          <a:p>
            <a:fld id="{565FE2B3-74C3-4C09-894C-12B47F0F31A8}" type="slidenum">
              <a:rPr lang="zh-CN" altLang="en-US" smtClean="0"/>
            </a:fld>
            <a:endParaRPr lang="zh-CN"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bwMode="auto">
          <a:noFill/>
          <a:ln>
            <a:solidFill>
              <a:srgbClr val="000000"/>
            </a:solidFill>
            <a:miter lim="800000"/>
          </a:ln>
        </p:spPr>
      </p:sp>
      <p:sp>
        <p:nvSpPr>
          <p:cNvPr id="200707"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00708" name="灯片编号占位符 3"/>
          <p:cNvSpPr>
            <a:spLocks noGrp="1"/>
          </p:cNvSpPr>
          <p:nvPr>
            <p:ph type="sldNum" sz="quarter" idx="5"/>
          </p:nvPr>
        </p:nvSpPr>
        <p:spPr bwMode="auto">
          <a:noFill/>
          <a:ln>
            <a:miter lim="800000"/>
          </a:ln>
        </p:spPr>
        <p:txBody>
          <a:bodyPr/>
          <a:lstStyle/>
          <a:p>
            <a:fld id="{5E6C4DF9-C58C-4075-AF91-BDADABD7AB98}" type="slidenum">
              <a:rPr lang="zh-CN" altLang="en-US" smtClean="0"/>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ln>
        </p:spPr>
      </p:sp>
      <p:sp>
        <p:nvSpPr>
          <p:cNvPr id="124931" name="备注占位符 2"/>
          <p:cNvSpPr>
            <a:spLocks noGrp="1"/>
          </p:cNvSpPr>
          <p:nvPr>
            <p:ph type="body" idx="1"/>
          </p:nvPr>
        </p:nvSpPr>
        <p:spPr bwMode="auto">
          <a:noFill/>
        </p:spPr>
        <p:txBody>
          <a:bodyPr wrap="square" numCol="1" anchor="t" anchorCtr="0" compatLnSpc="1"/>
          <a:lstStyle/>
          <a:p>
            <a:pPr eaLnBrk="1" hangingPunct="1"/>
            <a:endParaRPr lang="zh-CN" altLang="en-US" smtClean="0"/>
          </a:p>
        </p:txBody>
      </p:sp>
      <p:sp>
        <p:nvSpPr>
          <p:cNvPr id="124932" name="灯片编号占位符 3"/>
          <p:cNvSpPr>
            <a:spLocks noGrp="1"/>
          </p:cNvSpPr>
          <p:nvPr>
            <p:ph type="sldNum" sz="quarter" idx="5"/>
          </p:nvPr>
        </p:nvSpPr>
        <p:spPr bwMode="auto">
          <a:noFill/>
          <a:ln>
            <a:miter lim="800000"/>
          </a:ln>
        </p:spPr>
        <p:txBody>
          <a:bodyPr/>
          <a:lstStyle/>
          <a:p>
            <a:fld id="{1071C3FE-4808-49E6-A381-58C773FC5395}" type="slidenum">
              <a:rPr lang="zh-CN" altLang="en-US" smtClean="0"/>
            </a:fld>
            <a:endParaRPr lang="zh-CN" alt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ln>
        </p:spPr>
      </p:sp>
      <p:sp>
        <p:nvSpPr>
          <p:cNvPr id="20173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01732" name="灯片编号占位符 3"/>
          <p:cNvSpPr>
            <a:spLocks noGrp="1"/>
          </p:cNvSpPr>
          <p:nvPr>
            <p:ph type="sldNum" sz="quarter" idx="5"/>
          </p:nvPr>
        </p:nvSpPr>
        <p:spPr bwMode="auto">
          <a:noFill/>
          <a:ln>
            <a:miter lim="800000"/>
          </a:ln>
        </p:spPr>
        <p:txBody>
          <a:bodyPr/>
          <a:lstStyle/>
          <a:p>
            <a:fld id="{E930919C-180A-47FC-A02B-55FC75BD9B91}" type="slidenum">
              <a:rPr lang="zh-CN" altLang="en-US" smtClean="0"/>
            </a:fld>
            <a:endParaRPr lang="zh-CN" alt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bwMode="auto">
          <a:noFill/>
          <a:ln>
            <a:solidFill>
              <a:srgbClr val="000000"/>
            </a:solidFill>
            <a:miter lim="800000"/>
          </a:ln>
        </p:spPr>
      </p:sp>
      <p:sp>
        <p:nvSpPr>
          <p:cNvPr id="20275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02756" name="灯片编号占位符 3"/>
          <p:cNvSpPr>
            <a:spLocks noGrp="1"/>
          </p:cNvSpPr>
          <p:nvPr>
            <p:ph type="sldNum" sz="quarter" idx="5"/>
          </p:nvPr>
        </p:nvSpPr>
        <p:spPr bwMode="auto">
          <a:noFill/>
          <a:ln>
            <a:miter lim="800000"/>
          </a:ln>
        </p:spPr>
        <p:txBody>
          <a:bodyPr/>
          <a:lstStyle/>
          <a:p>
            <a:fld id="{E35FF062-1329-4711-9172-408AAE1A2D00}" type="slidenum">
              <a:rPr lang="zh-CN" altLang="en-US" smtClean="0"/>
            </a:fld>
            <a:endParaRPr lang="zh-CN" alt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ln>
        </p:spPr>
      </p:sp>
      <p:sp>
        <p:nvSpPr>
          <p:cNvPr id="203779"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03780" name="灯片编号占位符 3"/>
          <p:cNvSpPr>
            <a:spLocks noGrp="1"/>
          </p:cNvSpPr>
          <p:nvPr>
            <p:ph type="sldNum" sz="quarter" idx="5"/>
          </p:nvPr>
        </p:nvSpPr>
        <p:spPr bwMode="auto">
          <a:noFill/>
          <a:ln>
            <a:miter lim="800000"/>
          </a:ln>
        </p:spPr>
        <p:txBody>
          <a:bodyPr/>
          <a:lstStyle/>
          <a:p>
            <a:fld id="{9A7A35E2-29BF-4574-8259-718491DFB32D}" type="slidenum">
              <a:rPr lang="zh-CN" altLang="en-US" smtClean="0"/>
            </a:fld>
            <a:endParaRPr lang="zh-CN"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bwMode="auto">
          <a:noFill/>
          <a:ln>
            <a:solidFill>
              <a:srgbClr val="000000"/>
            </a:solidFill>
            <a:miter lim="800000"/>
          </a:ln>
        </p:spPr>
      </p:sp>
      <p:sp>
        <p:nvSpPr>
          <p:cNvPr id="20480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smtClean="0"/>
              <a:t>上面挤，下面空</a:t>
            </a:r>
            <a:endParaRPr lang="zh-CN" altLang="en-US" smtClean="0"/>
          </a:p>
        </p:txBody>
      </p:sp>
      <p:sp>
        <p:nvSpPr>
          <p:cNvPr id="204804" name="灯片编号占位符 3"/>
          <p:cNvSpPr>
            <a:spLocks noGrp="1"/>
          </p:cNvSpPr>
          <p:nvPr>
            <p:ph type="sldNum" sz="quarter" idx="5"/>
          </p:nvPr>
        </p:nvSpPr>
        <p:spPr bwMode="auto">
          <a:noFill/>
          <a:ln>
            <a:miter lim="800000"/>
          </a:ln>
        </p:spPr>
        <p:txBody>
          <a:bodyPr/>
          <a:lstStyle/>
          <a:p>
            <a:fld id="{E43DF8E3-E560-4726-A8AE-FAED2BE38F3E}" type="slidenum">
              <a:rPr lang="zh-CN" altLang="en-US" smtClean="0"/>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ln>
        </p:spPr>
      </p:sp>
      <p:sp>
        <p:nvSpPr>
          <p:cNvPr id="12595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25956" name="灯片编号占位符 3"/>
          <p:cNvSpPr>
            <a:spLocks noGrp="1"/>
          </p:cNvSpPr>
          <p:nvPr>
            <p:ph type="sldNum" sz="quarter" idx="5"/>
          </p:nvPr>
        </p:nvSpPr>
        <p:spPr bwMode="auto">
          <a:noFill/>
          <a:ln>
            <a:miter lim="800000"/>
          </a:ln>
        </p:spPr>
        <p:txBody>
          <a:bodyPr/>
          <a:lstStyle/>
          <a:p>
            <a:fld id="{1992868D-FA91-4CF7-92CB-4A4BAED951DF}" type="slidenum">
              <a:rPr lang="zh-CN" altLang="en-US" smtClean="0"/>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20BC78A-0E03-48D6-8108-C02B6499959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7D64FD8-CEDB-48E5-B0AC-2ADFBD4D2AF8}"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5A05334-0CE7-417B-A887-67E4703B459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C9DAB7A-80F4-41D8-8E88-17D427B59AC2}"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61AB336-6998-4599-A7FF-F0977151917B}"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112CE1A-EFDE-46E7-A2EA-A2D43295E453}"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1E523CE-4C6B-43AB-957A-4C7A4AAE2DC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4CDC70B-E4B9-4BC4-8394-7E0AB97660AF}"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4415752-69B9-4BB9-8C53-007691D9BB3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517D4AD-3AB5-4291-AF60-997FAF46A29C}"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93366E3C-FA31-48BF-A82F-B22699238DDB}"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5ED1576-F62A-45DE-A963-10BD08DBDEBB}"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41E57DF1-56A1-4C1E-9F23-54C7FDD7F20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75FB467-1EAB-4E3D-8A96-DC31525E8A49}"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F91ABEA-57B0-47A3-8C71-6284C8A7D593}"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0812F92-4749-4457-8877-C587FA7B0A72}"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9116A029-0974-42BE-AF0B-87EE5D8922B6}"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9F33E6E-4D18-4B29-8AA3-2BF65919B43B}"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4154FF3-43DC-4AFF-A1EF-308778406EED}"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7CAA59E-18FE-4309-9E91-945AC594C065}"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79586D91-72CF-410F-9A88-4DD436864B35}"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1FCF3ED-E398-4C7D-A3CA-99EBCF94F57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E735691-5605-45EE-A291-22F65761277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CB17CE5-ADA0-4F6C-BE5E-8CF06D81FBE3}"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8BF02A4C-CE9F-4E53-B8A3-7C1D1E45C497}"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670637A-B32A-402C-89B2-66D6EEB7F215}"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CD8C372-562D-423F-8C93-B4F8987F6FCC}"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BCEDCDB-3D27-462E-A051-C5BE156AE600}"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7E5FA83-2BB0-4953-994B-555A74E4C1F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3F19EFD-BD92-491C-876A-3657C6A0F10D}"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448F4B80-C8F5-496E-AF5F-57694E3D982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7B5CF5-128A-4190-8C8B-55AD3C595B88}"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34581E5-1965-4A34-BB06-5BCE2FDEF08D}"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9C1AD26-901F-4D98-8621-7A1EA535EEFB}"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05E4E3F-9496-4410-8C1D-4BFBE65993C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3344666-53F3-46B0-A362-4FEB0C6A8F9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5B7D8ED2-3BDF-4411-AE01-D53717446E05}"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5EC9878-8ED6-4B08-A789-F1BEA6AB9746}"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7F9456D-6C7F-4430-B4E7-A06378532B67}"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3D8D0C7-2A1B-4BA2-B438-B0F0FC6A33AD}"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4B371B88-2E93-4B96-B55F-C26AE1CEC489}"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5466635-8B9A-4DB0-9FA5-5A1774218B57}"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6A6B3F7E-C378-4E75-96EC-E0BD6D8FF12F}"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6124E12-8CA4-44B8-8D75-E7DD82120602}"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058F9A7-7470-4B0D-9D38-F50A7CD3C332}" type="datetimeFigureOut">
              <a:rPr lang="zh-CN" altLang="en-US"/>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C6AB5ECB-7E23-4992-8D81-3A70A39A5070}"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ED0071A4-011A-4B4E-9949-D0FFDB516B64}" type="datetimeFigureOut">
              <a:rPr lang="zh-CN" altLang="en-US"/>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4C6DCE75-82A6-4B9D-96C9-CFDAC3F7A30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2.xml"/><Relationship Id="rId2" Type="http://schemas.openxmlformats.org/officeDocument/2006/relationships/image" Target="../media/image75.jpeg"/><Relationship Id="rId1" Type="http://schemas.openxmlformats.org/officeDocument/2006/relationships/image" Target="../media/image38.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75.jpeg"/><Relationship Id="rId1" Type="http://schemas.openxmlformats.org/officeDocument/2006/relationships/image" Target="../media/image38.png"/></Relationships>
</file>

<file path=ppt/slides/_rels/slide102.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2.xml"/><Relationship Id="rId3" Type="http://schemas.openxmlformats.org/officeDocument/2006/relationships/image" Target="../media/image77.jpeg"/><Relationship Id="rId2" Type="http://schemas.openxmlformats.org/officeDocument/2006/relationships/image" Target="../media/image75.jpeg"/><Relationship Id="rId1" Type="http://schemas.openxmlformats.org/officeDocument/2006/relationships/image" Target="../media/image38.png"/></Relationships>
</file>

<file path=ppt/slides/_rels/slide103.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2.xml"/><Relationship Id="rId4" Type="http://schemas.openxmlformats.org/officeDocument/2006/relationships/image" Target="../media/image75.jpeg"/><Relationship Id="rId3" Type="http://schemas.openxmlformats.org/officeDocument/2006/relationships/image" Target="../media/image14.jpeg"/><Relationship Id="rId2" Type="http://schemas.openxmlformats.org/officeDocument/2006/relationships/slide" Target="slide76.xml"/><Relationship Id="rId1" Type="http://schemas.openxmlformats.org/officeDocument/2006/relationships/image" Target="../media/image38.png"/></Relationships>
</file>

<file path=ppt/slides/_rels/slide104.xml.rels><?xml version="1.0" encoding="UTF-8" standalone="yes"?>
<Relationships xmlns="http://schemas.openxmlformats.org/package/2006/relationships"><Relationship Id="rId9" Type="http://schemas.openxmlformats.org/officeDocument/2006/relationships/notesSlide" Target="../notesSlides/notesSlide80.xml"/><Relationship Id="rId8" Type="http://schemas.openxmlformats.org/officeDocument/2006/relationships/slideLayout" Target="../slideLayouts/slideLayout2.xml"/><Relationship Id="rId7" Type="http://schemas.openxmlformats.org/officeDocument/2006/relationships/image" Target="../media/image80.jpeg"/><Relationship Id="rId6" Type="http://schemas.openxmlformats.org/officeDocument/2006/relationships/slide" Target="slide107.xml"/><Relationship Id="rId5" Type="http://schemas.openxmlformats.org/officeDocument/2006/relationships/image" Target="../media/image14.jpeg"/><Relationship Id="rId4" Type="http://schemas.openxmlformats.org/officeDocument/2006/relationships/slide" Target="slide4.xml"/><Relationship Id="rId3" Type="http://schemas.openxmlformats.org/officeDocument/2006/relationships/slide" Target="slide105.xml"/><Relationship Id="rId2" Type="http://schemas.openxmlformats.org/officeDocument/2006/relationships/image" Target="../media/image79.png"/><Relationship Id="rId1" Type="http://schemas.openxmlformats.org/officeDocument/2006/relationships/image" Target="../media/image7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14.jpeg"/></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83.xml"/><Relationship Id="rId4" Type="http://schemas.openxmlformats.org/officeDocument/2006/relationships/slideLayout" Target="../slideLayouts/slideLayout7.xml"/><Relationship Id="rId3" Type="http://schemas.openxmlformats.org/officeDocument/2006/relationships/image" Target="../media/image78.png"/><Relationship Id="rId2" Type="http://schemas.openxmlformats.org/officeDocument/2006/relationships/image" Target="../media/image14.jpeg"/><Relationship Id="rId1" Type="http://schemas.openxmlformats.org/officeDocument/2006/relationships/slide" Target="slide104.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image" Target="../media/image8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media" Target="file:///C:\Documents%20and%20Settings\hanyunong.FLTRP\&#26700;&#38754;\B3U5\Section%20A\C1.MP3" TargetMode="External"/><Relationship Id="rId3" Type="http://schemas.openxmlformats.org/officeDocument/2006/relationships/audio" Target="file:///C:\Documents%20and%20Settings\hanyunong.FLTRP\&#26700;&#38754;\B3U5\Section%20A\C1.MP3" TargetMode="External"/><Relationship Id="rId2" Type="http://schemas.openxmlformats.org/officeDocument/2006/relationships/image" Target="../media/image24.jpe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media" Target="file:///C:\Documents%20and%20Settings\hanyunong.FLTRP\&#26700;&#38754;\B3U5\Section%20A\C2.MP3" TargetMode="External"/><Relationship Id="rId3" Type="http://schemas.openxmlformats.org/officeDocument/2006/relationships/audio" Target="file:///C:\Documents%20and%20Settings\hanyunong.FLTRP\&#26700;&#38754;\B3U5\Section%20A\C2.MP3" TargetMode="External"/><Relationship Id="rId2" Type="http://schemas.openxmlformats.org/officeDocument/2006/relationships/image" Target="../media/image24.jpe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media" Target="file:///C:\Documents%20and%20Settings\hanyunong.FLTRP\&#26700;&#38754;\B3U5\Section%20A\C3.MP3" TargetMode="External"/><Relationship Id="rId3" Type="http://schemas.openxmlformats.org/officeDocument/2006/relationships/audio" Target="file:///C:\Documents%20and%20Settings\hanyunong.FLTRP\&#26700;&#38754;\B3U5\Section%20A\C3.MP3" TargetMode="External"/><Relationship Id="rId2" Type="http://schemas.openxmlformats.org/officeDocument/2006/relationships/image" Target="../media/image24.jpe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media" Target="file:///C:\Documents%20and%20Settings\hanyunong.FLTRP\&#26700;&#38754;\B3U5\Section%20A\C4.MP3" TargetMode="External"/><Relationship Id="rId3" Type="http://schemas.openxmlformats.org/officeDocument/2006/relationships/audio" Target="file:///C:\Documents%20and%20Settings\hanyunong.FLTRP\&#26700;&#38754;\B3U5\Section%20A\C4.MP3" TargetMode="External"/><Relationship Id="rId2" Type="http://schemas.openxmlformats.org/officeDocument/2006/relationships/image" Target="../media/image24.jpe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image" Target="../media/image25.png"/><Relationship Id="rId6" Type="http://schemas.microsoft.com/office/2007/relationships/media" Target="file:///C:\Documents%20and%20Settings\hanyunong.FLTRP\&#26700;&#38754;\B3U5\Section%20A\C5.MP3" TargetMode="External"/><Relationship Id="rId5" Type="http://schemas.openxmlformats.org/officeDocument/2006/relationships/audio" Target="file:///C:\Documents%20and%20Settings\hanyunong.FLTRP\&#26700;&#38754;\B3U5\Section%20A\C5.MP3" TargetMode="External"/><Relationship Id="rId4" Type="http://schemas.openxmlformats.org/officeDocument/2006/relationships/image" Target="../media/image24.jpeg"/><Relationship Id="rId3" Type="http://schemas.openxmlformats.org/officeDocument/2006/relationships/image" Target="../media/image14.jpeg"/><Relationship Id="rId2" Type="http://schemas.openxmlformats.org/officeDocument/2006/relationships/slide" Target="slide5.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27.png"/><Relationship Id="rId6" Type="http://schemas.openxmlformats.org/officeDocument/2006/relationships/slide" Target="slide19.xml"/><Relationship Id="rId5" Type="http://schemas.openxmlformats.org/officeDocument/2006/relationships/slide" Target="slide20.xml"/><Relationship Id="rId4" Type="http://schemas.openxmlformats.org/officeDocument/2006/relationships/image" Target="../media/image26.png"/><Relationship Id="rId3" Type="http://schemas.openxmlformats.org/officeDocument/2006/relationships/slide" Target="slide11.xml"/><Relationship Id="rId2" Type="http://schemas.openxmlformats.org/officeDocument/2006/relationships/image" Target="../media/image14.jpeg"/><Relationship Id="rId1" Type="http://schemas.openxmlformats.org/officeDocument/2006/relationships/slide" Target="slide5.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 Id="rId3" Type="http://schemas.openxmlformats.org/officeDocument/2006/relationships/image" Target="../media/image14.jpeg"/><Relationship Id="rId2" Type="http://schemas.openxmlformats.org/officeDocument/2006/relationships/slide" Target="slide18.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14.jpeg"/><Relationship Id="rId3" Type="http://schemas.openxmlformats.org/officeDocument/2006/relationships/slide" Target="slide18.xml"/><Relationship Id="rId2" Type="http://schemas.openxmlformats.org/officeDocument/2006/relationships/image" Target="../media/image27.png"/><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14.jpeg"/><Relationship Id="rId2" Type="http://schemas.openxmlformats.org/officeDocument/2006/relationships/slide" Target="slide18.xml"/><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10.png"/><Relationship Id="rId7" Type="http://schemas.openxmlformats.org/officeDocument/2006/relationships/slide" Target="slide11.xml"/><Relationship Id="rId6" Type="http://schemas.openxmlformats.org/officeDocument/2006/relationships/image" Target="../media/image14.jpeg"/><Relationship Id="rId5" Type="http://schemas.openxmlformats.org/officeDocument/2006/relationships/slide" Target="slide4.xml"/><Relationship Id="rId4" Type="http://schemas.openxmlformats.org/officeDocument/2006/relationships/slide" Target="slide63.xml"/><Relationship Id="rId3" Type="http://schemas.openxmlformats.org/officeDocument/2006/relationships/slide" Target="slide42.xml"/><Relationship Id="rId2" Type="http://schemas.openxmlformats.org/officeDocument/2006/relationships/slide" Target="slide23.xml"/><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slide" Target="slide7.xml"/><Relationship Id="rId2" Type="http://schemas.openxmlformats.org/officeDocument/2006/relationships/image" Target="../media/image32.png"/><Relationship Id="rId1" Type="http://schemas.openxmlformats.org/officeDocument/2006/relationships/image" Target="../media/image31.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slide" Target="slide7.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slide" Target="slide7.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1.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9" Type="http://schemas.openxmlformats.org/officeDocument/2006/relationships/slide" Target="slide22.xml"/><Relationship Id="rId8" Type="http://schemas.openxmlformats.org/officeDocument/2006/relationships/slide" Target="slide5.xml"/><Relationship Id="rId7" Type="http://schemas.openxmlformats.org/officeDocument/2006/relationships/image" Target="../media/image11.png"/><Relationship Id="rId6" Type="http://schemas.openxmlformats.org/officeDocument/2006/relationships/slide" Target="slide4.xml"/><Relationship Id="rId5" Type="http://schemas.openxmlformats.org/officeDocument/2006/relationships/image" Target="../media/image10.png"/><Relationship Id="rId4" Type="http://schemas.openxmlformats.org/officeDocument/2006/relationships/slide" Target="slide11.xml"/><Relationship Id="rId3" Type="http://schemas.openxmlformats.org/officeDocument/2006/relationships/image" Target="../media/image9.png"/><Relationship Id="rId2" Type="http://schemas.openxmlformats.org/officeDocument/2006/relationships/slide" Target="slide76.xml"/><Relationship Id="rId15" Type="http://schemas.openxmlformats.org/officeDocument/2006/relationships/notesSlide" Target="../notesSlides/notesSlide3.xml"/><Relationship Id="rId14" Type="http://schemas.openxmlformats.org/officeDocument/2006/relationships/slideLayout" Target="../slideLayouts/slideLayout2.xml"/><Relationship Id="rId13" Type="http://schemas.openxmlformats.org/officeDocument/2006/relationships/themeOverride" Target="../theme/themeOverride1.xml"/><Relationship Id="rId12" Type="http://schemas.openxmlformats.org/officeDocument/2006/relationships/image" Target="../media/image12.jpeg"/><Relationship Id="rId11" Type="http://schemas.openxmlformats.org/officeDocument/2006/relationships/image" Target="../media/image1.tiff"/><Relationship Id="rId10" Type="http://schemas.openxmlformats.org/officeDocument/2006/relationships/slide" Target="slide104.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image" Target="../media/image45.jpeg"/><Relationship Id="rId3" Type="http://schemas.openxmlformats.org/officeDocument/2006/relationships/image" Target="../media/image14.jpeg"/><Relationship Id="rId2" Type="http://schemas.openxmlformats.org/officeDocument/2006/relationships/slide" Target="slide22.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6.jpe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slide" Target="slide4.xml"/><Relationship Id="rId5" Type="http://schemas.openxmlformats.org/officeDocument/2006/relationships/slide" Target="slide18.xml"/><Relationship Id="rId4" Type="http://schemas.openxmlformats.org/officeDocument/2006/relationships/slide" Target="slide8.xml"/><Relationship Id="rId3" Type="http://schemas.openxmlformats.org/officeDocument/2006/relationships/slide" Target="slide6.xml"/><Relationship Id="rId2" Type="http://schemas.openxmlformats.org/officeDocument/2006/relationships/image" Target="../media/image13.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48.jpeg"/><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xml"/><Relationship Id="rId2" Type="http://schemas.openxmlformats.org/officeDocument/2006/relationships/image" Target="../media/image48.jpeg"/><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48.jpeg"/><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48.jpeg"/><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7.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3.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14.jpeg"/><Relationship Id="rId2" Type="http://schemas.openxmlformats.org/officeDocument/2006/relationships/slide" Target="slide22.xml"/><Relationship Id="rId1" Type="http://schemas.openxmlformats.org/officeDocument/2006/relationships/image" Target="../media/image50.jpe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 Target="slide6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5.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5.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5.jpe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jpeg"/><Relationship Id="rId2" Type="http://schemas.openxmlformats.org/officeDocument/2006/relationships/image" Target="../media/image54.jpeg"/><Relationship Id="rId1" Type="http://schemas.openxmlformats.org/officeDocument/2006/relationships/image" Target="../media/image55.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5.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5.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slide" Target="slide5.xml"/><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image" Target="../media/image16.jpe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5.jpeg"/></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slide" Target="slide75.xml"/><Relationship Id="rId2" Type="http://schemas.openxmlformats.org/officeDocument/2006/relationships/image" Target="../media/image55.jpeg"/><Relationship Id="rId1" Type="http://schemas.openxmlformats.org/officeDocument/2006/relationships/image" Target="../media/image58.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hyperlink" Target="&#25705;&#30331;&#23478;&#24237;&#31532;5&#23395;&#31532;6&#38598;-&#28216;&#20048;&#22253;&#30456;&#35782;.mp4" TargetMode="External"/><Relationship Id="rId1" Type="http://schemas.openxmlformats.org/officeDocument/2006/relationships/image" Target="../media/image58.jpe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1.png"/><Relationship Id="rId2" Type="http://schemas.openxmlformats.org/officeDocument/2006/relationships/hyperlink" Target="&#25705;&#30331;&#23478;&#24237;&#31532;5&#23395;&#31532;6&#38598;-&#23478;&#37324;&#35265;&#38754;.mp4" TargetMode="External"/><Relationship Id="rId1" Type="http://schemas.openxmlformats.org/officeDocument/2006/relationships/image" Target="../media/image58.jpe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58.jpeg"/><Relationship Id="rId1" Type="http://schemas.openxmlformats.org/officeDocument/2006/relationships/image" Target="../media/image55.jpe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image" Target="../media/image58.jpeg"/><Relationship Id="rId3" Type="http://schemas.openxmlformats.org/officeDocument/2006/relationships/image" Target="../media/image14.jpeg"/><Relationship Id="rId2" Type="http://schemas.openxmlformats.org/officeDocument/2006/relationships/slide" Target="slide22.xml"/><Relationship Id="rId1" Type="http://schemas.openxmlformats.org/officeDocument/2006/relationships/image" Target="../media/image55.jpeg"/></Relationships>
</file>

<file path=ppt/slides/_rels/slide76.xml.rels><?xml version="1.0" encoding="UTF-8" standalone="yes"?>
<Relationships xmlns="http://schemas.openxmlformats.org/package/2006/relationships"><Relationship Id="rId9" Type="http://schemas.openxmlformats.org/officeDocument/2006/relationships/themeOverride" Target="../theme/themeOverride3.xml"/><Relationship Id="rId8" Type="http://schemas.openxmlformats.org/officeDocument/2006/relationships/image" Target="../media/image63.jpeg"/><Relationship Id="rId7" Type="http://schemas.openxmlformats.org/officeDocument/2006/relationships/image" Target="../media/image14.jpeg"/><Relationship Id="rId6" Type="http://schemas.openxmlformats.org/officeDocument/2006/relationships/slide" Target="slide4.xml"/><Relationship Id="rId5" Type="http://schemas.openxmlformats.org/officeDocument/2006/relationships/slide" Target="slide99.xml"/><Relationship Id="rId4" Type="http://schemas.openxmlformats.org/officeDocument/2006/relationships/slide" Target="slide96.xml"/><Relationship Id="rId3" Type="http://schemas.openxmlformats.org/officeDocument/2006/relationships/slide" Target="slide77.xml"/><Relationship Id="rId2" Type="http://schemas.openxmlformats.org/officeDocument/2006/relationships/image" Target="../media/image9.png"/><Relationship Id="rId11" Type="http://schemas.openxmlformats.org/officeDocument/2006/relationships/notesSlide" Target="../notesSlides/notesSlide53.xml"/><Relationship Id="rId10" Type="http://schemas.openxmlformats.org/officeDocument/2006/relationships/slideLayout" Target="../slideLayouts/slideLayout2.xml"/><Relationship Id="rId1" Type="http://schemas.openxmlformats.org/officeDocument/2006/relationships/image" Target="../media/image62.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8.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8.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8.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2.xml"/><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image" Target="../media/image64.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64.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64.jpe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67.jpeg"/><Relationship Id="rId1" Type="http://schemas.openxmlformats.org/officeDocument/2006/relationships/image" Target="../media/image64.jpe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47.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47.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2.xml"/><Relationship Id="rId4" Type="http://schemas.openxmlformats.org/officeDocument/2006/relationships/image" Target="../media/image69.jpeg"/><Relationship Id="rId3" Type="http://schemas.openxmlformats.org/officeDocument/2006/relationships/image" Target="../media/image68.jpeg"/><Relationship Id="rId2" Type="http://schemas.openxmlformats.org/officeDocument/2006/relationships/image" Target="../media/image64.jpeg"/><Relationship Id="rId1" Type="http://schemas.openxmlformats.org/officeDocument/2006/relationships/image" Target="../media/image47.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8.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8.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38.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64.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2.xml"/><Relationship Id="rId4" Type="http://schemas.openxmlformats.org/officeDocument/2006/relationships/image" Target="../media/image71.jpeg"/><Relationship Id="rId3" Type="http://schemas.openxmlformats.org/officeDocument/2006/relationships/image" Target="../media/image64.jpeg"/><Relationship Id="rId2" Type="http://schemas.openxmlformats.org/officeDocument/2006/relationships/image" Target="../media/image14.jpeg"/><Relationship Id="rId1" Type="http://schemas.openxmlformats.org/officeDocument/2006/relationships/slide" Target="slide76.xml"/></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73.jpeg"/><Relationship Id="rId1" Type="http://schemas.openxmlformats.org/officeDocument/2006/relationships/image" Target="../media/image72.jpe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72.jpeg"/></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2.xml"/><Relationship Id="rId3" Type="http://schemas.openxmlformats.org/officeDocument/2006/relationships/image" Target="../media/image72.jpeg"/><Relationship Id="rId2" Type="http://schemas.openxmlformats.org/officeDocument/2006/relationships/image" Target="../media/image14.jpeg"/><Relationship Id="rId1" Type="http://schemas.openxmlformats.org/officeDocument/2006/relationships/slide" Target="slide96.xml"/></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7.xml"/><Relationship Id="rId2" Type="http://schemas.openxmlformats.org/officeDocument/2006/relationships/image" Target="../media/image76.jpeg"/><Relationship Id="rId1" Type="http://schemas.openxmlformats.org/officeDocument/2006/relationships/image" Target="../media/image7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45"/>
          <p:cNvSpPr txBox="1">
            <a:spLocks noChangeArrowheads="1"/>
          </p:cNvSpPr>
          <p:nvPr/>
        </p:nvSpPr>
        <p:spPr bwMode="auto">
          <a:xfrm>
            <a:off x="179388" y="6318250"/>
            <a:ext cx="10072687" cy="523875"/>
          </a:xfrm>
          <a:prstGeom prst="rect">
            <a:avLst/>
          </a:prstGeom>
          <a:noFill/>
          <a:ln w="9525">
            <a:noFill/>
            <a:miter lim="800000"/>
          </a:ln>
        </p:spPr>
        <p:txBody>
          <a:bodyPr>
            <a:spAutoFit/>
          </a:bodyPr>
          <a:lstStyle/>
          <a:p>
            <a:pPr eaLnBrk="1" hangingPunct="1"/>
            <a:r>
              <a:rPr lang="en-US" altLang="zh-CN" sz="1400" b="1">
                <a:solidFill>
                  <a:schemeClr val="bg1"/>
                </a:solidFill>
                <a:latin typeface="Bodoni MT Condensed" panose="02070606080606020203" pitchFamily="18" charset="0"/>
                <a:ea typeface="HY견명조"/>
                <a:cs typeface="Times New Roman" panose="02020603050405020304" pitchFamily="18" charset="0"/>
              </a:rPr>
              <a:t>FOREIGH LANGUAGE TEACHING AND RESEARCH PRESS      </a:t>
            </a:r>
            <a:endParaRPr lang="en-US" altLang="zh-CN" sz="1400" b="1">
              <a:solidFill>
                <a:schemeClr val="bg1"/>
              </a:solidFill>
              <a:latin typeface="Bodoni MT Condensed" panose="02070606080606020203" pitchFamily="18" charset="0"/>
              <a:ea typeface="HY견명조"/>
              <a:cs typeface="Times New Roman" panose="02020603050405020304" pitchFamily="18" charset="0"/>
            </a:endParaRPr>
          </a:p>
          <a:p>
            <a:pPr eaLnBrk="1" hangingPunct="1"/>
            <a:r>
              <a:rPr lang="en-US" altLang="zh-CN" sz="1400" b="1">
                <a:solidFill>
                  <a:schemeClr val="bg1"/>
                </a:solidFill>
                <a:latin typeface="Bodoni MT Condensed" panose="02070606080606020203" pitchFamily="18" charset="0"/>
                <a:ea typeface="HY견명조"/>
                <a:cs typeface="Times New Roman" panose="02020603050405020304" pitchFamily="18" charset="0"/>
              </a:rPr>
              <a:t>AIR FORCE ENGINEERING UNIVERTISY</a:t>
            </a:r>
            <a:endParaRPr lang="zh-CN" altLang="en-US" sz="1400" b="1">
              <a:solidFill>
                <a:schemeClr val="bg1"/>
              </a:solidFill>
              <a:latin typeface="Bodoni MT Condensed" panose="02070606080606020203" pitchFamily="18" charset="0"/>
              <a:ea typeface="HY견명조"/>
              <a:cs typeface="Times New Roman" panose="02020603050405020304" pitchFamily="18" charset="0"/>
            </a:endParaRPr>
          </a:p>
        </p:txBody>
      </p:sp>
      <p:grpSp>
        <p:nvGrpSpPr>
          <p:cNvPr id="3075" name="组合 16"/>
          <p:cNvGrpSpPr/>
          <p:nvPr/>
        </p:nvGrpSpPr>
        <p:grpSpPr bwMode="auto">
          <a:xfrm>
            <a:off x="0" y="26988"/>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085" name="图片 4" descr="新视野大学ppt首页标题字-02.png"/>
            <p:cNvPicPr>
              <a:picLocks noChangeAspect="1"/>
            </p:cNvPicPr>
            <p:nvPr/>
          </p:nvPicPr>
          <p:blipFill>
            <a:blip r:embed="rId1"/>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7"/>
              <a:ext cx="1371600" cy="708025"/>
            </a:xfrm>
            <a:prstGeom prst="rect">
              <a:avLst/>
            </a:prstGeom>
          </p:spPr>
          <p:txBody>
            <a:bodyPr>
              <a:spAutoFit/>
            </a:bodyPr>
            <a:lstStyle/>
            <a:p>
              <a:pPr eaLnBrk="1" hangingPunct="1">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3087" name="组合 14"/>
            <p:cNvGrpSpPr/>
            <p:nvPr/>
          </p:nvGrpSpPr>
          <p:grpSpPr bwMode="auto">
            <a:xfrm>
              <a:off x="1943100" y="1412875"/>
              <a:ext cx="4516437" cy="2651125"/>
              <a:chOff x="3836683" y="195242"/>
              <a:chExt cx="4807019" cy="3852166"/>
            </a:xfrm>
          </p:grpSpPr>
          <p:sp>
            <p:nvSpPr>
              <p:cNvPr id="24" name="矩形 23"/>
              <p:cNvSpPr/>
              <p:nvPr/>
            </p:nvSpPr>
            <p:spPr>
              <a:xfrm>
                <a:off x="5428322" y="195242"/>
                <a:ext cx="1571363" cy="1903015"/>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7072340" y="2158231"/>
                <a:ext cx="1571363" cy="1859189"/>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矩形 25"/>
              <p:cNvSpPr/>
              <p:nvPr/>
            </p:nvSpPr>
            <p:spPr>
              <a:xfrm>
                <a:off x="3836683" y="2188219"/>
                <a:ext cx="1493640" cy="1859189"/>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8" name="Text Box 15"/>
            <p:cNvSpPr txBox="1">
              <a:spLocks noChangeArrowheads="1"/>
            </p:cNvSpPr>
            <p:nvPr/>
          </p:nvSpPr>
          <p:spPr bwMode="auto">
            <a:xfrm>
              <a:off x="1322388" y="4292600"/>
              <a:ext cx="6499225" cy="646112"/>
            </a:xfrm>
            <a:prstGeom prst="rect">
              <a:avLst/>
            </a:prstGeom>
            <a:noFill/>
            <a:ln w="9525">
              <a:noFill/>
              <a:miter lim="800000"/>
            </a:ln>
            <a:effectLst>
              <a:outerShdw dist="107763" dir="2700000" algn="ctr" rotWithShape="0">
                <a:schemeClr val="bg2">
                  <a:alpha val="50000"/>
                </a:schemeClr>
              </a:outerShdw>
            </a:effectLst>
          </p:spPr>
          <p:txBody>
            <a:bodyPr>
              <a:spAutoFit/>
            </a:bodyPr>
            <a:lstStyle/>
            <a:p>
              <a:pPr algn="ctr" eaLnBrk="1" fontAlgn="auto" latinLnBrk="1" hangingPunct="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anose="02010800040101010101" pitchFamily="2" charset="-122"/>
                </a:rPr>
                <a:t>Unit 5 Section A</a:t>
              </a:r>
              <a:endParaRPr kumimoji="1" lang="en-US" altLang="zh-CN" sz="3600" b="1" dirty="0">
                <a:effectLst>
                  <a:outerShdw blurRad="38100" dist="38100" dir="2700000" algn="tl">
                    <a:srgbClr val="000000">
                      <a:alpha val="43137"/>
                    </a:srgbClr>
                  </a:outerShdw>
                </a:effectLst>
                <a:latin typeface="+mj-lt"/>
                <a:ea typeface="华文彩云" panose="02010800040101010101" pitchFamily="2" charset="-122"/>
              </a:endParaRPr>
            </a:p>
          </p:txBody>
        </p:sp>
      </p:grpSp>
      <p:sp>
        <p:nvSpPr>
          <p:cNvPr id="17" name="Text Box 14"/>
          <p:cNvSpPr txBox="1">
            <a:spLocks noChangeArrowheads="1"/>
          </p:cNvSpPr>
          <p:nvPr/>
        </p:nvSpPr>
        <p:spPr bwMode="auto">
          <a:xfrm>
            <a:off x="577879" y="5157788"/>
            <a:ext cx="8066087" cy="646112"/>
          </a:xfrm>
          <a:prstGeom prst="rect">
            <a:avLst/>
          </a:prstGeom>
          <a:noFill/>
          <a:ln w="9525">
            <a:noFill/>
            <a:miter lim="800000"/>
          </a:ln>
          <a:effectLst>
            <a:outerShdw sx="999" sy="999" algn="ctr" rotWithShape="0">
              <a:schemeClr val="tx2"/>
            </a:outerShdw>
          </a:effectLst>
        </p:spPr>
        <p:txBody>
          <a:bodyPr>
            <a:spAutoFit/>
          </a:bodyPr>
          <a:lstStyle/>
          <a:p>
            <a:pPr algn="ctr" eaLnBrk="1" fontAlgn="auto" latinLnBrk="1" hangingPunct="1">
              <a:spcBef>
                <a:spcPct val="50000"/>
              </a:spcBef>
              <a:spcAft>
                <a:spcPts val="0"/>
              </a:spcAft>
              <a:defRPr/>
            </a:pPr>
            <a:r>
              <a:rPr lang="en-US" altLang="zh-CN" sz="3600" b="1" dirty="0">
                <a:solidFill>
                  <a:schemeClr val="accent3">
                    <a:lumMod val="50000"/>
                  </a:schemeClr>
                </a:solidFill>
                <a:latin typeface="Georgia" panose="02040502050405020303" pitchFamily="18" charset="0"/>
                <a:ea typeface="Gulim" panose="020B0600000101010101" pitchFamily="34" charset="-127"/>
              </a:rPr>
              <a:t>Will you be a worker or a laborer?</a:t>
            </a:r>
            <a:endParaRPr lang="en-US" altLang="zh-CN" sz="3600" b="1" dirty="0">
              <a:solidFill>
                <a:schemeClr val="accent3">
                  <a:lumMod val="50000"/>
                </a:schemeClr>
              </a:solidFill>
              <a:latin typeface="Georgia" panose="02040502050405020303" pitchFamily="18" charset="0"/>
              <a:ea typeface="Gulim" panose="020B0600000101010101" pitchFamily="34" charset="-127"/>
            </a:endParaRPr>
          </a:p>
        </p:txBody>
      </p:sp>
      <p:sp>
        <p:nvSpPr>
          <p:cNvPr id="3080" name="TextBox 45"/>
          <p:cNvSpPr txBox="1">
            <a:spLocks noChangeArrowheads="1"/>
          </p:cNvSpPr>
          <p:nvPr/>
        </p:nvSpPr>
        <p:spPr bwMode="auto">
          <a:xfrm>
            <a:off x="0" y="6318250"/>
            <a:ext cx="9144000" cy="523875"/>
          </a:xfrm>
          <a:prstGeom prst="rect">
            <a:avLst/>
          </a:prstGeom>
          <a:noFill/>
          <a:ln w="9525">
            <a:noFill/>
            <a:miter lim="800000"/>
          </a:ln>
        </p:spPr>
        <p:txBody>
          <a:bodyPr>
            <a:spAutoFit/>
          </a:bodyPr>
          <a:lstStyle/>
          <a:p>
            <a:pPr eaLnBrk="1" hangingPunct="1"/>
            <a:r>
              <a:rPr lang="en-US" altLang="zh-CN" sz="1400" b="1" dirty="0" smtClean="0">
                <a:solidFill>
                  <a:schemeClr val="bg1"/>
                </a:solidFill>
                <a:latin typeface="Bodoni MT Condensed" panose="02070606080606020203" pitchFamily="18" charset="0"/>
                <a:ea typeface="HY견명조"/>
                <a:cs typeface="Times New Roman" panose="02020603050405020304" pitchFamily="18" charset="0"/>
              </a:rPr>
              <a:t>FOREIGN </a:t>
            </a:r>
            <a:r>
              <a:rPr lang="en-US" altLang="zh-CN" sz="1400" b="1" dirty="0">
                <a:solidFill>
                  <a:schemeClr val="bg1"/>
                </a:solidFill>
                <a:latin typeface="Bodoni MT Condensed" panose="02070606080606020203" pitchFamily="18" charset="0"/>
                <a:ea typeface="HY견명조"/>
                <a:cs typeface="Times New Roman" panose="02020603050405020304" pitchFamily="18" charset="0"/>
              </a:rPr>
              <a:t>LANGUAGE TEACHING AND RESEARCH PRESS      </a:t>
            </a:r>
            <a:endParaRPr lang="en-US" altLang="zh-CN" sz="1400" b="1" dirty="0">
              <a:solidFill>
                <a:schemeClr val="bg1"/>
              </a:solidFill>
              <a:latin typeface="Bodoni MT Condensed" panose="02070606080606020203" pitchFamily="18" charset="0"/>
              <a:ea typeface="HY견명조"/>
              <a:cs typeface="Times New Roman" panose="02020603050405020304" pitchFamily="18" charset="0"/>
            </a:endParaRPr>
          </a:p>
          <a:p>
            <a:pPr eaLnBrk="1" hangingPunct="1"/>
            <a:r>
              <a:rPr lang="en-US" altLang="zh-CN" sz="1400" b="1" dirty="0">
                <a:solidFill>
                  <a:schemeClr val="bg1"/>
                </a:solidFill>
                <a:latin typeface="Bodoni MT Condensed" panose="02070606080606020203" pitchFamily="18" charset="0"/>
                <a:ea typeface="HY견명조"/>
                <a:cs typeface="Times New Roman" panose="02020603050405020304" pitchFamily="18" charset="0"/>
              </a:rPr>
              <a:t>AIR FORCE ENGINEERING UNIVERSITY</a:t>
            </a:r>
            <a:endParaRPr lang="zh-CN" altLang="en-US" sz="1400" b="1" dirty="0">
              <a:solidFill>
                <a:schemeClr val="bg1"/>
              </a:solidFill>
              <a:latin typeface="Bodoni MT Condensed" panose="02070606080606020203" pitchFamily="18" charset="0"/>
              <a:ea typeface="HY견명조"/>
              <a:cs typeface="Times New Roman" panose="02020603050405020304" pitchFamily="18" charset="0"/>
            </a:endParaRPr>
          </a:p>
        </p:txBody>
      </p:sp>
      <p:pic>
        <p:nvPicPr>
          <p:cNvPr id="18" name="图片 17" descr="u5课首.tif"/>
          <p:cNvPicPr>
            <a:picLocks noChangeAspect="1"/>
          </p:cNvPicPr>
          <p:nvPr/>
        </p:nvPicPr>
        <p:blipFill>
          <a:blip r:embed="rId2"/>
          <a:stretch>
            <a:fillRect/>
          </a:stretch>
        </p:blipFill>
        <p:spPr>
          <a:xfrm>
            <a:off x="1935163" y="1439863"/>
            <a:ext cx="1411287" cy="1309686"/>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pic>
      <p:pic>
        <p:nvPicPr>
          <p:cNvPr id="19" name="图片 18" descr="NHCE_dx_3_Unit5_TextA.jpg"/>
          <p:cNvPicPr>
            <a:picLocks noChangeAspect="1"/>
          </p:cNvPicPr>
          <p:nvPr/>
        </p:nvPicPr>
        <p:blipFill>
          <a:blip r:embed="rId3" cstate="print"/>
          <a:stretch>
            <a:fillRect/>
          </a:stretch>
        </p:blipFill>
        <p:spPr>
          <a:xfrm>
            <a:off x="428596" y="2857496"/>
            <a:ext cx="1435129" cy="1247775"/>
          </a:xfrm>
          <a:prstGeom prst="rect">
            <a:avLst/>
          </a:prstGeom>
          <a:ln>
            <a:noFill/>
          </a:ln>
          <a:effectLst>
            <a:outerShdw blurRad="50800" dist="38100" dir="2700000" algn="tl" rotWithShape="0">
              <a:prstClr val="black">
                <a:alpha val="40000"/>
              </a:prstClr>
            </a:outerShdw>
          </a:effectLst>
        </p:spPr>
      </p:pic>
      <p:pic>
        <p:nvPicPr>
          <p:cNvPr id="20" name="图片 19" descr="新视野大学英语（第三版）读写教程3 78493355.jpg"/>
          <p:cNvPicPr>
            <a:picLocks noChangeAspect="1"/>
          </p:cNvPicPr>
          <p:nvPr/>
        </p:nvPicPr>
        <p:blipFill>
          <a:blip r:embed="rId4" cstate="print"/>
          <a:stretch>
            <a:fillRect/>
          </a:stretch>
        </p:blipFill>
        <p:spPr>
          <a:xfrm>
            <a:off x="3447017" y="2857496"/>
            <a:ext cx="1467883" cy="1236662"/>
          </a:xfrm>
          <a:prstGeom prst="rect">
            <a:avLst/>
          </a:prstGeom>
          <a:effectLst>
            <a:outerShdw blurRad="50800" dist="38100" dir="5400000" algn="t"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descr="H:\2015年修改\图片19.jpg"/>
          <p:cNvPicPr>
            <a:picLocks noChangeAspect="1" noChangeArrowheads="1"/>
          </p:cNvPicPr>
          <p:nvPr/>
        </p:nvPicPr>
        <p:blipFill>
          <a:blip r:embed="rId1"/>
          <a:srcRect/>
          <a:stretch>
            <a:fillRect/>
          </a:stretch>
        </p:blipFill>
        <p:spPr bwMode="auto">
          <a:xfrm>
            <a:off x="0" y="0"/>
            <a:ext cx="8736013" cy="1195388"/>
          </a:xfrm>
          <a:prstGeom prst="rect">
            <a:avLst/>
          </a:prstGeom>
          <a:noFill/>
          <a:ln w="9525">
            <a:noFill/>
            <a:miter lim="800000"/>
            <a:headEnd/>
            <a:tailEnd/>
          </a:ln>
        </p:spPr>
      </p:pic>
      <p:sp>
        <p:nvSpPr>
          <p:cNvPr id="14339" name="矩形 4"/>
          <p:cNvSpPr>
            <a:spLocks noChangeArrowheads="1"/>
          </p:cNvSpPr>
          <p:nvPr/>
        </p:nvSpPr>
        <p:spPr bwMode="auto">
          <a:xfrm>
            <a:off x="214282" y="1285860"/>
            <a:ext cx="8215370" cy="892552"/>
          </a:xfrm>
          <a:prstGeom prst="rect">
            <a:avLst/>
          </a:prstGeom>
          <a:noFill/>
          <a:ln w="9525">
            <a:noFill/>
            <a:miter lim="800000"/>
          </a:ln>
        </p:spPr>
        <p:txBody>
          <a:bodyPr wrap="square">
            <a:spAutoFit/>
          </a:bodyPr>
          <a:lstStyle/>
          <a:p>
            <a:pPr marL="360045" indent="-360045" eaLnBrk="1" hangingPunct="1"/>
            <a:r>
              <a:rPr lang="en-US" altLang="zh-CN" sz="2600" dirty="0">
                <a:latin typeface="Helvetica" pitchFamily="34" charset="0"/>
                <a:ea typeface="Cambria Math" panose="02040503050406030204" pitchFamily="18" charset="0"/>
                <a:cs typeface="Arial" panose="020B0604020202020204" pitchFamily="34" charset="0"/>
              </a:rPr>
              <a:t>2. Work in pairs and compare your </a:t>
            </a:r>
            <a:r>
              <a:rPr lang="en-US" altLang="zh-CN" sz="2600" dirty="0" smtClean="0">
                <a:latin typeface="Helvetica" pitchFamily="34" charset="0"/>
                <a:ea typeface="Cambria Math" panose="02040503050406030204" pitchFamily="18" charset="0"/>
                <a:cs typeface="Arial" panose="020B0604020202020204" pitchFamily="34" charset="0"/>
              </a:rPr>
              <a:t>answers. Discuss </a:t>
            </a:r>
            <a:r>
              <a:rPr lang="en-US" altLang="zh-CN" sz="2600" dirty="0">
                <a:latin typeface="Helvetica" pitchFamily="34" charset="0"/>
                <a:ea typeface="Cambria Math" panose="02040503050406030204" pitchFamily="18" charset="0"/>
                <a:cs typeface="Arial" panose="020B0604020202020204" pitchFamily="34" charset="0"/>
              </a:rPr>
              <a:t>the following questions with your partner.</a:t>
            </a:r>
            <a:endParaRPr lang="zh-CN" altLang="en-US" sz="2600" dirty="0">
              <a:latin typeface="Helvetica" pitchFamily="34" charset="0"/>
              <a:ea typeface="Cambria Math" panose="02040503050406030204" pitchFamily="18" charset="0"/>
              <a:cs typeface="Arial" panose="020B0604020202020204" pitchFamily="34" charset="0"/>
            </a:endParaRPr>
          </a:p>
        </p:txBody>
      </p:sp>
      <p:grpSp>
        <p:nvGrpSpPr>
          <p:cNvPr id="2" name="组合 7"/>
          <p:cNvGrpSpPr/>
          <p:nvPr/>
        </p:nvGrpSpPr>
        <p:grpSpPr bwMode="auto">
          <a:xfrm>
            <a:off x="1476375" y="2285992"/>
            <a:ext cx="6335713" cy="1368425"/>
            <a:chOff x="1668344" y="3068960"/>
            <a:chExt cx="6336704" cy="1368152"/>
          </a:xfrm>
        </p:grpSpPr>
        <p:sp>
          <p:nvSpPr>
            <p:cNvPr id="7" name="圆角矩形 6"/>
            <p:cNvSpPr/>
            <p:nvPr/>
          </p:nvSpPr>
          <p:spPr>
            <a:xfrm>
              <a:off x="1668344" y="3068960"/>
              <a:ext cx="6336704" cy="1368152"/>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14343" name="矩形 5"/>
            <p:cNvSpPr>
              <a:spLocks noChangeArrowheads="1"/>
            </p:cNvSpPr>
            <p:nvPr/>
          </p:nvSpPr>
          <p:spPr bwMode="auto">
            <a:xfrm>
              <a:off x="1969525" y="3212976"/>
              <a:ext cx="6035523" cy="954107"/>
            </a:xfrm>
            <a:prstGeom prst="rect">
              <a:avLst/>
            </a:prstGeom>
            <a:noFill/>
            <a:ln w="9525">
              <a:noFill/>
              <a:miter lim="800000"/>
            </a:ln>
          </p:spPr>
          <p:txBody>
            <a:bodyPr anchor="ctr">
              <a:spAutoFit/>
            </a:bodyPr>
            <a:lstStyle/>
            <a:p>
              <a:pPr eaLnBrk="1" hangingPunct="1"/>
              <a:r>
                <a:rPr lang="en-US" altLang="zh-CN" sz="2800" dirty="0">
                  <a:latin typeface="Helvetica" pitchFamily="34" charset="0"/>
                  <a:cs typeface="Helvetica" pitchFamily="34" charset="0"/>
                </a:rPr>
                <a:t>What are the three most important factors when you choose a job?</a:t>
              </a:r>
              <a:endParaRPr lang="zh-CN" altLang="en-US" sz="2800" dirty="0">
                <a:latin typeface="Helvetica" pitchFamily="34" charset="0"/>
                <a:cs typeface="Helvetica" pitchFamily="34" charset="0"/>
              </a:endParaRPr>
            </a:p>
          </p:txBody>
        </p:sp>
      </p:grpSp>
      <p:pic>
        <p:nvPicPr>
          <p:cNvPr id="3" name="图片 2"/>
          <p:cNvPicPr>
            <a:picLocks noChangeAspect="1"/>
          </p:cNvPicPr>
          <p:nvPr/>
        </p:nvPicPr>
        <p:blipFill>
          <a:blip r:embed="rId2" cstate="print"/>
          <a:stretch>
            <a:fillRect/>
          </a:stretch>
        </p:blipFill>
        <p:spPr>
          <a:xfrm>
            <a:off x="2571736" y="3857628"/>
            <a:ext cx="4357718" cy="253680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1"/>
          <a:srcRect/>
          <a:stretch>
            <a:fillRect/>
          </a:stretch>
        </p:blipFill>
        <p:spPr bwMode="auto">
          <a:xfrm>
            <a:off x="34925" y="881063"/>
            <a:ext cx="9001125" cy="5500687"/>
          </a:xfrm>
          <a:prstGeom prst="rect">
            <a:avLst/>
          </a:prstGeom>
          <a:noFill/>
          <a:ln w="9525">
            <a:noFill/>
            <a:miter lim="800000"/>
            <a:headEnd/>
            <a:tailEnd/>
          </a:ln>
        </p:spPr>
      </p:pic>
      <p:sp>
        <p:nvSpPr>
          <p:cNvPr id="106499" name="矩形 21"/>
          <p:cNvSpPr>
            <a:spLocks noChangeArrowheads="1"/>
          </p:cNvSpPr>
          <p:nvPr/>
        </p:nvSpPr>
        <p:spPr bwMode="auto">
          <a:xfrm>
            <a:off x="330205" y="1404955"/>
            <a:ext cx="4956175" cy="4524375"/>
          </a:xfrm>
          <a:prstGeom prst="rect">
            <a:avLst/>
          </a:prstGeom>
          <a:noFill/>
          <a:ln w="9525">
            <a:noFill/>
            <a:miter lim="800000"/>
          </a:ln>
        </p:spPr>
        <p:txBody>
          <a:bodyPr>
            <a:spAutoFit/>
          </a:bodyPr>
          <a:lstStyle/>
          <a:p>
            <a:pPr eaLnBrk="1" hangingPunct="1">
              <a:lnSpc>
                <a:spcPct val="200000"/>
              </a:lnSpc>
            </a:pPr>
            <a:r>
              <a:rPr lang="en-US" altLang="zh-CN" sz="2400" dirty="0">
                <a:latin typeface="华文楷体" panose="02010600040101010101" pitchFamily="2" charset="-122"/>
                <a:ea typeface="华文楷体" panose="02010600040101010101" pitchFamily="2" charset="-122"/>
                <a:cs typeface="Arial" panose="020B0604020202020204" pitchFamily="34" charset="0"/>
              </a:rPr>
              <a:t> </a:t>
            </a:r>
            <a:r>
              <a:rPr lang="zh-CN" altLang="zh-CN" sz="2400" dirty="0">
                <a:latin typeface="华文楷体" panose="02010600040101010101" pitchFamily="2" charset="-122"/>
                <a:ea typeface="华文楷体" panose="02010600040101010101" pitchFamily="2" charset="-122"/>
                <a:cs typeface="Arial" panose="020B0604020202020204" pitchFamily="34" charset="0"/>
              </a:rPr>
              <a:t>如果人们的工作对自己有</a:t>
            </a:r>
            <a:r>
              <a:rPr lang="zh-CN" altLang="zh-CN"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负面影响</a:t>
            </a:r>
            <a:r>
              <a:rPr lang="zh-CN" altLang="zh-CN" sz="2400" dirty="0">
                <a:latin typeface="华文楷体" panose="02010600040101010101" pitchFamily="2" charset="-122"/>
                <a:ea typeface="华文楷体" panose="02010600040101010101" pitchFamily="2" charset="-122"/>
                <a:cs typeface="Arial" panose="020B0604020202020204" pitchFamily="34" charset="0"/>
              </a:rPr>
              <a:t>，但为了</a:t>
            </a:r>
            <a:r>
              <a:rPr lang="zh-CN" altLang="zh-CN"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遵从</a:t>
            </a:r>
            <a:r>
              <a:rPr lang="zh-CN" altLang="zh-CN" sz="2400" dirty="0">
                <a:latin typeface="华文楷体" panose="02010600040101010101" pitchFamily="2" charset="-122"/>
                <a:ea typeface="华文楷体" panose="02010600040101010101" pitchFamily="2" charset="-122"/>
                <a:cs typeface="Arial" panose="020B0604020202020204" pitchFamily="34" charset="0"/>
              </a:rPr>
              <a:t>社会的期望或者谋生而</a:t>
            </a:r>
            <a:endParaRPr lang="en-US" altLang="zh-CN" sz="2400" dirty="0">
              <a:latin typeface="华文楷体" panose="02010600040101010101" pitchFamily="2" charset="-122"/>
              <a:ea typeface="华文楷体" panose="02010600040101010101" pitchFamily="2" charset="-122"/>
              <a:cs typeface="Arial" panose="020B0604020202020204" pitchFamily="34" charset="0"/>
            </a:endParaRPr>
          </a:p>
          <a:p>
            <a:pPr eaLnBrk="1" hangingPunct="1">
              <a:lnSpc>
                <a:spcPct val="200000"/>
              </a:lnSpc>
            </a:pPr>
            <a:r>
              <a:rPr lang="zh-CN" altLang="zh-CN"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被迫</a:t>
            </a:r>
            <a:r>
              <a:rPr lang="zh-CN" altLang="zh-CN" sz="2400" dirty="0">
                <a:latin typeface="华文楷体" panose="02010600040101010101" pitchFamily="2" charset="-122"/>
                <a:ea typeface="华文楷体" panose="02010600040101010101" pitchFamily="2" charset="-122"/>
                <a:cs typeface="Arial" panose="020B0604020202020204" pitchFamily="34" charset="0"/>
              </a:rPr>
              <a:t>必须继续工作，那么他们就被认为是劳役者。如果人们的个人兴趣跟社会付酬让他们做的工作</a:t>
            </a:r>
            <a:endParaRPr lang="en-US" altLang="zh-CN" sz="2400" dirty="0">
              <a:latin typeface="华文楷体" panose="02010600040101010101" pitchFamily="2" charset="-122"/>
              <a:ea typeface="华文楷体" panose="02010600040101010101" pitchFamily="2" charset="-122"/>
              <a:cs typeface="Arial" panose="020B0604020202020204" pitchFamily="34" charset="0"/>
            </a:endParaRPr>
          </a:p>
          <a:p>
            <a:pPr eaLnBrk="1" hangingPunct="1">
              <a:lnSpc>
                <a:spcPct val="200000"/>
              </a:lnSpc>
            </a:pPr>
            <a:r>
              <a:rPr lang="zh-CN" altLang="zh-CN"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相吻合</a:t>
            </a:r>
            <a:r>
              <a:rPr lang="zh-CN" altLang="zh-CN" sz="2400" dirty="0">
                <a:latin typeface="华文楷体" panose="02010600040101010101" pitchFamily="2" charset="-122"/>
                <a:ea typeface="华文楷体" panose="02010600040101010101" pitchFamily="2" charset="-122"/>
                <a:cs typeface="Arial" panose="020B0604020202020204" pitchFamily="34" charset="0"/>
              </a:rPr>
              <a:t>，他们就被称为工作者。</a:t>
            </a:r>
            <a:endParaRPr lang="zh-CN" altLang="en-US" sz="2400" dirty="0">
              <a:latin typeface="华文楷体" panose="02010600040101010101" pitchFamily="2" charset="-122"/>
              <a:ea typeface="华文楷体" panose="02010600040101010101" pitchFamily="2" charset="-122"/>
              <a:cs typeface="Arial" panose="020B0604020202020204" pitchFamily="34" charset="0"/>
            </a:endParaRPr>
          </a:p>
        </p:txBody>
      </p:sp>
      <p:sp>
        <p:nvSpPr>
          <p:cNvPr id="3" name="TextBox 2"/>
          <p:cNvSpPr txBox="1">
            <a:spLocks noChangeArrowheads="1"/>
          </p:cNvSpPr>
          <p:nvPr/>
        </p:nvSpPr>
        <p:spPr bwMode="auto">
          <a:xfrm>
            <a:off x="5064125" y="1357313"/>
            <a:ext cx="2090738" cy="461962"/>
          </a:xfrm>
          <a:prstGeom prst="rect">
            <a:avLst/>
          </a:prstGeom>
          <a:noFill/>
          <a:ln w="9525">
            <a:noFill/>
            <a:miter lim="800000"/>
          </a:ln>
        </p:spPr>
        <p:txBody>
          <a:bodyPr>
            <a:spAutoFit/>
          </a:bodyPr>
          <a:lstStyle/>
          <a:p>
            <a:pPr eaLnBrk="1" hangingPunct="1"/>
            <a:r>
              <a:rPr lang="en-US" altLang="zh-CN" sz="2400" b="1">
                <a:solidFill>
                  <a:srgbClr val="FF6600"/>
                </a:solidFill>
              </a:rPr>
              <a:t> adverse effect</a:t>
            </a:r>
            <a:endParaRPr lang="zh-CN" altLang="en-US" sz="2400" b="1">
              <a:solidFill>
                <a:srgbClr val="FF6600"/>
              </a:solidFill>
            </a:endParaRPr>
          </a:p>
        </p:txBody>
      </p:sp>
      <p:sp>
        <p:nvSpPr>
          <p:cNvPr id="12" name="线形标注 2(带强调线) 11"/>
          <p:cNvSpPr/>
          <p:nvPr/>
        </p:nvSpPr>
        <p:spPr>
          <a:xfrm rot="10800000" flipV="1">
            <a:off x="3929058" y="2071678"/>
            <a:ext cx="1135067" cy="45719"/>
          </a:xfrm>
          <a:prstGeom prst="accentCallout2">
            <a:avLst>
              <a:gd name="adj1" fmla="val 18750"/>
              <a:gd name="adj2" fmla="val 10565"/>
              <a:gd name="adj3" fmla="val -677129"/>
              <a:gd name="adj4" fmla="val -76502"/>
              <a:gd name="adj5" fmla="val -778012"/>
              <a:gd name="adj6" fmla="val -9283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线形标注 2(带强调线) 12"/>
          <p:cNvSpPr/>
          <p:nvPr/>
        </p:nvSpPr>
        <p:spPr>
          <a:xfrm rot="10800000">
            <a:off x="493690" y="3527426"/>
            <a:ext cx="612775" cy="44450"/>
          </a:xfrm>
          <a:prstGeom prst="accentCallout2">
            <a:avLst>
              <a:gd name="adj1" fmla="val 18750"/>
              <a:gd name="adj2" fmla="val -8333"/>
              <a:gd name="adj3" fmla="val 18750"/>
              <a:gd name="adj4" fmla="val -16667"/>
              <a:gd name="adj5" fmla="val 844833"/>
              <a:gd name="adj6" fmla="val -58242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线形标注 2(带强调线) 14"/>
          <p:cNvSpPr/>
          <p:nvPr/>
        </p:nvSpPr>
        <p:spPr>
          <a:xfrm rot="10800000" flipV="1">
            <a:off x="493690" y="5740417"/>
            <a:ext cx="863600" cy="46037"/>
          </a:xfrm>
          <a:prstGeom prst="accentCallout2">
            <a:avLst>
              <a:gd name="adj1" fmla="val 18750"/>
              <a:gd name="adj2" fmla="val -8333"/>
              <a:gd name="adj3" fmla="val 18750"/>
              <a:gd name="adj4" fmla="val -16667"/>
              <a:gd name="adj5" fmla="val -1851194"/>
              <a:gd name="adj6" fmla="val -48032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TextBox 17"/>
          <p:cNvSpPr txBox="1">
            <a:spLocks noChangeArrowheads="1"/>
          </p:cNvSpPr>
          <p:nvPr/>
        </p:nvSpPr>
        <p:spPr bwMode="auto">
          <a:xfrm>
            <a:off x="5268913" y="2117397"/>
            <a:ext cx="1885950" cy="461963"/>
          </a:xfrm>
          <a:prstGeom prst="rect">
            <a:avLst/>
          </a:prstGeom>
          <a:noFill/>
          <a:ln w="9525">
            <a:noFill/>
            <a:miter lim="800000"/>
          </a:ln>
        </p:spPr>
        <p:txBody>
          <a:bodyPr>
            <a:spAutoFit/>
          </a:bodyPr>
          <a:lstStyle/>
          <a:p>
            <a:pPr eaLnBrk="1" hangingPunct="1"/>
            <a:r>
              <a:rPr lang="en-US" altLang="zh-CN" sz="2400" b="1" dirty="0">
                <a:solidFill>
                  <a:srgbClr val="FF6600"/>
                </a:solidFill>
              </a:rPr>
              <a:t>conform to</a:t>
            </a:r>
            <a:endParaRPr lang="zh-CN" altLang="en-US" sz="2400" b="1" dirty="0">
              <a:solidFill>
                <a:srgbClr val="FF6600"/>
              </a:solidFill>
            </a:endParaRPr>
          </a:p>
        </p:txBody>
      </p:sp>
      <p:sp>
        <p:nvSpPr>
          <p:cNvPr id="20" name="TextBox 19"/>
          <p:cNvSpPr txBox="1">
            <a:spLocks noChangeArrowheads="1"/>
          </p:cNvSpPr>
          <p:nvPr/>
        </p:nvSpPr>
        <p:spPr bwMode="auto">
          <a:xfrm>
            <a:off x="4786314" y="2811458"/>
            <a:ext cx="2444750" cy="461963"/>
          </a:xfrm>
          <a:prstGeom prst="rect">
            <a:avLst/>
          </a:prstGeom>
          <a:noFill/>
          <a:ln w="9525">
            <a:noFill/>
            <a:miter lim="800000"/>
          </a:ln>
        </p:spPr>
        <p:txBody>
          <a:bodyPr>
            <a:spAutoFit/>
          </a:bodyPr>
          <a:lstStyle/>
          <a:p>
            <a:pPr eaLnBrk="1" hangingPunct="1"/>
            <a:r>
              <a:rPr lang="en-US" altLang="zh-CN" sz="2400" b="1" dirty="0">
                <a:solidFill>
                  <a:srgbClr val="FF6600"/>
                </a:solidFill>
              </a:rPr>
              <a:t>feel compelled to</a:t>
            </a:r>
            <a:endParaRPr lang="zh-CN" altLang="en-US" sz="2400" b="1" dirty="0">
              <a:solidFill>
                <a:srgbClr val="FF6600"/>
              </a:solidFill>
            </a:endParaRPr>
          </a:p>
        </p:txBody>
      </p:sp>
      <p:sp>
        <p:nvSpPr>
          <p:cNvPr id="21" name="TextBox 20"/>
          <p:cNvSpPr txBox="1">
            <a:spLocks noChangeArrowheads="1"/>
          </p:cNvSpPr>
          <p:nvPr/>
        </p:nvSpPr>
        <p:spPr bwMode="auto">
          <a:xfrm>
            <a:off x="4572000" y="4538673"/>
            <a:ext cx="2274888" cy="461963"/>
          </a:xfrm>
          <a:prstGeom prst="rect">
            <a:avLst/>
          </a:prstGeom>
          <a:noFill/>
          <a:ln w="9525">
            <a:noFill/>
            <a:miter lim="800000"/>
          </a:ln>
        </p:spPr>
        <p:txBody>
          <a:bodyPr>
            <a:spAutoFit/>
          </a:bodyPr>
          <a:lstStyle/>
          <a:p>
            <a:pPr eaLnBrk="1" hangingPunct="1"/>
            <a:r>
              <a:rPr lang="en-US" altLang="zh-CN" sz="2400" b="1" dirty="0">
                <a:solidFill>
                  <a:srgbClr val="FF6600"/>
                </a:solidFill>
              </a:rPr>
              <a:t>coincide with</a:t>
            </a:r>
            <a:endParaRPr lang="zh-CN" altLang="en-US" sz="2400" b="1" dirty="0">
              <a:solidFill>
                <a:srgbClr val="FF6600"/>
              </a:solidFill>
            </a:endParaRPr>
          </a:p>
        </p:txBody>
      </p:sp>
      <p:pic>
        <p:nvPicPr>
          <p:cNvPr id="106509" name="Picture 2" descr="H:\2015年修改\图片21.jpg"/>
          <p:cNvPicPr>
            <a:picLocks noChangeAspect="1" noChangeArrowheads="1"/>
          </p:cNvPicPr>
          <p:nvPr/>
        </p:nvPicPr>
        <p:blipFill>
          <a:blip r:embed="rId2"/>
          <a:srcRect/>
          <a:stretch>
            <a:fillRect/>
          </a:stretch>
        </p:blipFill>
        <p:spPr bwMode="auto">
          <a:xfrm>
            <a:off x="0" y="0"/>
            <a:ext cx="4949825" cy="1163638"/>
          </a:xfrm>
          <a:prstGeom prst="rect">
            <a:avLst/>
          </a:prstGeom>
          <a:noFill/>
          <a:ln w="9525">
            <a:noFill/>
            <a:miter lim="800000"/>
            <a:headEnd/>
            <a:tailEnd/>
          </a:ln>
        </p:spPr>
      </p:pic>
      <p:sp>
        <p:nvSpPr>
          <p:cNvPr id="33" name="线形标注 2(带强调线) 32"/>
          <p:cNvSpPr/>
          <p:nvPr/>
        </p:nvSpPr>
        <p:spPr>
          <a:xfrm rot="10800000">
            <a:off x="1428729" y="2811458"/>
            <a:ext cx="517525" cy="46038"/>
          </a:xfrm>
          <a:prstGeom prst="accentCallout2">
            <a:avLst>
              <a:gd name="adj1" fmla="val 18750"/>
              <a:gd name="adj2" fmla="val -8333"/>
              <a:gd name="adj3" fmla="val 18750"/>
              <a:gd name="adj4" fmla="val -16667"/>
              <a:gd name="adj5" fmla="val 906026"/>
              <a:gd name="adj6" fmla="val -59916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右箭头 16">
            <a:hlinkClick r:id="" action="ppaction://hlinkshowjump?jump=nextslide"/>
          </p:cNvPr>
          <p:cNvSpPr/>
          <p:nvPr/>
        </p:nvSpPr>
        <p:spPr>
          <a:xfrm>
            <a:off x="5072066" y="580526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vertic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5" grpId="0" animBg="1"/>
      <p:bldP spid="18" grpId="0"/>
      <p:bldP spid="20" grpId="0"/>
      <p:bldP spid="21" grpId="0"/>
      <p:bldP spid="3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1"/>
          <a:srcRect/>
          <a:stretch>
            <a:fillRect/>
          </a:stretch>
        </p:blipFill>
        <p:spPr bwMode="auto">
          <a:xfrm>
            <a:off x="34925" y="881063"/>
            <a:ext cx="9001125" cy="5500687"/>
          </a:xfrm>
          <a:prstGeom prst="rect">
            <a:avLst/>
          </a:prstGeom>
          <a:noFill/>
          <a:ln w="9525">
            <a:noFill/>
            <a:miter lim="800000"/>
            <a:headEnd/>
            <a:tailEnd/>
          </a:ln>
        </p:spPr>
      </p:pic>
      <p:sp>
        <p:nvSpPr>
          <p:cNvPr id="107523" name="矩形 21"/>
          <p:cNvSpPr>
            <a:spLocks noChangeArrowheads="1"/>
          </p:cNvSpPr>
          <p:nvPr/>
        </p:nvSpPr>
        <p:spPr bwMode="auto">
          <a:xfrm>
            <a:off x="385768" y="1428736"/>
            <a:ext cx="4900612" cy="4524375"/>
          </a:xfrm>
          <a:prstGeom prst="rect">
            <a:avLst/>
          </a:prstGeom>
          <a:noFill/>
          <a:ln w="9525">
            <a:noFill/>
            <a:miter lim="800000"/>
          </a:ln>
        </p:spPr>
        <p:txBody>
          <a:bodyPr>
            <a:spAutoFit/>
          </a:bodyPr>
          <a:lstStyle/>
          <a:p>
            <a:pPr eaLnBrk="1" hangingPunct="1">
              <a:lnSpc>
                <a:spcPct val="200000"/>
              </a:lnSpc>
            </a:pPr>
            <a:r>
              <a:rPr lang="zh-CN" altLang="zh-CN" sz="2400" dirty="0">
                <a:latin typeface="华文楷体" panose="02010600040101010101" pitchFamily="2" charset="-122"/>
                <a:ea typeface="华文楷体" panose="02010600040101010101" pitchFamily="2" charset="-122"/>
                <a:cs typeface="Arial" panose="020B0604020202020204" pitchFamily="34" charset="0"/>
              </a:rPr>
              <a:t>一份活到底</a:t>
            </a:r>
            <a:r>
              <a:rPr lang="zh-CN" altLang="zh-CN"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应定为</a:t>
            </a:r>
            <a:r>
              <a:rPr lang="zh-CN" altLang="zh-CN" sz="2400" dirty="0">
                <a:latin typeface="华文楷体" panose="02010600040101010101" pitchFamily="2" charset="-122"/>
                <a:ea typeface="华文楷体" panose="02010600040101010101" pitchFamily="2" charset="-122"/>
                <a:cs typeface="Arial" panose="020B0604020202020204" pitchFamily="34" charset="0"/>
              </a:rPr>
              <a:t>工作还是劳役并不取决于其本身，而是承担这份活的个人感受。工作者和劳役者的</a:t>
            </a:r>
            <a:endParaRPr lang="en-US" altLang="zh-CN" sz="2400" dirty="0">
              <a:latin typeface="华文楷体" panose="02010600040101010101" pitchFamily="2" charset="-122"/>
              <a:ea typeface="华文楷体" panose="02010600040101010101" pitchFamily="2" charset="-122"/>
              <a:cs typeface="Arial" panose="020B0604020202020204" pitchFamily="34" charset="0"/>
            </a:endParaRPr>
          </a:p>
          <a:p>
            <a:pPr eaLnBrk="1" hangingPunct="1">
              <a:lnSpc>
                <a:spcPct val="200000"/>
              </a:lnSpc>
            </a:pPr>
            <a:r>
              <a:rPr lang="zh-CN" altLang="zh-CN"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区别在于</a:t>
            </a:r>
            <a:r>
              <a:rPr lang="zh-CN" altLang="zh-CN" sz="2400" dirty="0">
                <a:latin typeface="华文楷体" panose="02010600040101010101" pitchFamily="2" charset="-122"/>
                <a:ea typeface="华文楷体" panose="02010600040101010101" pitchFamily="2" charset="-122"/>
                <a:cs typeface="Arial" panose="020B0604020202020204" pitchFamily="34" charset="0"/>
              </a:rPr>
              <a:t>他们对工作的态度、</a:t>
            </a:r>
            <a:r>
              <a:rPr lang="zh-CN" altLang="en-US" sz="2400" dirty="0">
                <a:latin typeface="华文楷体" panose="02010600040101010101" pitchFamily="2" charset="-122"/>
                <a:ea typeface="华文楷体" panose="02010600040101010101" pitchFamily="2" charset="-122"/>
                <a:cs typeface="Arial" panose="020B0604020202020204" pitchFamily="34" charset="0"/>
              </a:rPr>
              <a:t>从工作中</a:t>
            </a:r>
            <a:r>
              <a:rPr lang="zh-CN" altLang="en-US"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获得</a:t>
            </a:r>
            <a:r>
              <a:rPr lang="zh-CN" altLang="en-US" sz="2400" dirty="0">
                <a:latin typeface="华文楷体" panose="02010600040101010101" pitchFamily="2" charset="-122"/>
                <a:ea typeface="华文楷体" panose="02010600040101010101" pitchFamily="2" charset="-122"/>
                <a:cs typeface="Arial" panose="020B0604020202020204" pitchFamily="34" charset="0"/>
              </a:rPr>
              <a:t>的</a:t>
            </a:r>
            <a:r>
              <a:rPr lang="zh-CN" altLang="en-US"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个人满足感</a:t>
            </a:r>
            <a:r>
              <a:rPr lang="zh-CN" altLang="en-US" sz="2400" dirty="0">
                <a:latin typeface="华文楷体" panose="02010600040101010101" pitchFamily="2" charset="-122"/>
                <a:ea typeface="华文楷体" panose="02010600040101010101" pitchFamily="2" charset="-122"/>
                <a:cs typeface="Arial" panose="020B0604020202020204" pitchFamily="34" charset="0"/>
              </a:rPr>
              <a:t>以及度过闲暇时间的方式。</a:t>
            </a:r>
            <a:endParaRPr lang="zh-CN" altLang="en-US" sz="2400" dirty="0">
              <a:latin typeface="华文楷体" panose="02010600040101010101" pitchFamily="2" charset="-122"/>
              <a:ea typeface="华文楷体" panose="02010600040101010101" pitchFamily="2" charset="-122"/>
              <a:cs typeface="Arial" panose="020B0604020202020204" pitchFamily="34" charset="0"/>
            </a:endParaRPr>
          </a:p>
        </p:txBody>
      </p:sp>
      <p:sp>
        <p:nvSpPr>
          <p:cNvPr id="2" name="线形标注 2(带强调线) 1"/>
          <p:cNvSpPr/>
          <p:nvPr/>
        </p:nvSpPr>
        <p:spPr>
          <a:xfrm rot="10800000" flipV="1">
            <a:off x="1995475" y="2071678"/>
            <a:ext cx="790575" cy="46038"/>
          </a:xfrm>
          <a:prstGeom prst="accentCallout2">
            <a:avLst>
              <a:gd name="adj1" fmla="val 18750"/>
              <a:gd name="adj2" fmla="val -8333"/>
              <a:gd name="adj3" fmla="val 18750"/>
              <a:gd name="adj4" fmla="val -16667"/>
              <a:gd name="adj5" fmla="val -793286"/>
              <a:gd name="adj6" fmla="val -26262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TextBox 2"/>
          <p:cNvSpPr txBox="1">
            <a:spLocks noChangeArrowheads="1"/>
          </p:cNvSpPr>
          <p:nvPr/>
        </p:nvSpPr>
        <p:spPr bwMode="auto">
          <a:xfrm>
            <a:off x="4786314" y="1357298"/>
            <a:ext cx="2427288" cy="460375"/>
          </a:xfrm>
          <a:prstGeom prst="rect">
            <a:avLst/>
          </a:prstGeom>
          <a:noFill/>
          <a:ln w="9525">
            <a:noFill/>
            <a:miter lim="800000"/>
          </a:ln>
        </p:spPr>
        <p:txBody>
          <a:bodyPr>
            <a:spAutoFit/>
          </a:bodyPr>
          <a:lstStyle/>
          <a:p>
            <a:pPr eaLnBrk="1" hangingPunct="1"/>
            <a:r>
              <a:rPr lang="en-US" altLang="zh-CN" sz="2400" b="1" dirty="0">
                <a:solidFill>
                  <a:srgbClr val="FF6600"/>
                </a:solidFill>
              </a:rPr>
              <a:t>be designated as</a:t>
            </a:r>
            <a:endParaRPr lang="zh-CN" altLang="en-US" sz="2400" b="1" dirty="0">
              <a:solidFill>
                <a:srgbClr val="FF6600"/>
              </a:solidFill>
            </a:endParaRPr>
          </a:p>
        </p:txBody>
      </p:sp>
      <p:sp>
        <p:nvSpPr>
          <p:cNvPr id="13" name="线形标注 2(带强调线) 12"/>
          <p:cNvSpPr/>
          <p:nvPr/>
        </p:nvSpPr>
        <p:spPr>
          <a:xfrm rot="10800000">
            <a:off x="468313" y="4286256"/>
            <a:ext cx="1117600" cy="46037"/>
          </a:xfrm>
          <a:prstGeom prst="accentCallout2">
            <a:avLst>
              <a:gd name="adj1" fmla="val 18750"/>
              <a:gd name="adj2" fmla="val -8333"/>
              <a:gd name="adj3" fmla="val 18750"/>
              <a:gd name="adj4" fmla="val -16667"/>
              <a:gd name="adj5" fmla="val 2287708"/>
              <a:gd name="adj6" fmla="val -35762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线形标注 2(带强调线) 14"/>
          <p:cNvSpPr/>
          <p:nvPr/>
        </p:nvSpPr>
        <p:spPr>
          <a:xfrm rot="10800000" flipV="1">
            <a:off x="1979613" y="5097474"/>
            <a:ext cx="1439862" cy="45719"/>
          </a:xfrm>
          <a:prstGeom prst="accentCallout2">
            <a:avLst>
              <a:gd name="adj1" fmla="val 32634"/>
              <a:gd name="adj2" fmla="val 1214"/>
              <a:gd name="adj3" fmla="val 18750"/>
              <a:gd name="adj4" fmla="val -16667"/>
              <a:gd name="adj5" fmla="val -897131"/>
              <a:gd name="adj6" fmla="val -11756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TextBox 17"/>
          <p:cNvSpPr txBox="1">
            <a:spLocks noChangeArrowheads="1"/>
          </p:cNvSpPr>
          <p:nvPr/>
        </p:nvSpPr>
        <p:spPr bwMode="auto">
          <a:xfrm>
            <a:off x="5072066" y="3824293"/>
            <a:ext cx="2011362" cy="461963"/>
          </a:xfrm>
          <a:prstGeom prst="rect">
            <a:avLst/>
          </a:prstGeom>
          <a:noFill/>
          <a:ln w="9525">
            <a:noFill/>
            <a:miter lim="800000"/>
          </a:ln>
        </p:spPr>
        <p:txBody>
          <a:bodyPr>
            <a:spAutoFit/>
          </a:bodyPr>
          <a:lstStyle/>
          <a:p>
            <a:pPr eaLnBrk="1" hangingPunct="1"/>
            <a:r>
              <a:rPr lang="en-US" altLang="zh-CN" sz="2400" b="1" dirty="0">
                <a:solidFill>
                  <a:srgbClr val="FF6600"/>
                </a:solidFill>
              </a:rPr>
              <a:t>derive from</a:t>
            </a:r>
            <a:endParaRPr lang="zh-CN" altLang="en-US" sz="2400" b="1" dirty="0">
              <a:solidFill>
                <a:srgbClr val="FF6600"/>
              </a:solidFill>
            </a:endParaRPr>
          </a:p>
        </p:txBody>
      </p:sp>
      <p:sp>
        <p:nvSpPr>
          <p:cNvPr id="20" name="TextBox 19"/>
          <p:cNvSpPr txBox="1">
            <a:spLocks noChangeArrowheads="1"/>
          </p:cNvSpPr>
          <p:nvPr/>
        </p:nvSpPr>
        <p:spPr bwMode="auto">
          <a:xfrm>
            <a:off x="5006975" y="2911476"/>
            <a:ext cx="1993900" cy="461962"/>
          </a:xfrm>
          <a:prstGeom prst="rect">
            <a:avLst/>
          </a:prstGeom>
          <a:noFill/>
          <a:ln w="9525">
            <a:noFill/>
            <a:miter lim="800000"/>
          </a:ln>
        </p:spPr>
        <p:txBody>
          <a:bodyPr>
            <a:spAutoFit/>
          </a:bodyPr>
          <a:lstStyle/>
          <a:p>
            <a:pPr eaLnBrk="1" hangingPunct="1"/>
            <a:r>
              <a:rPr lang="en-US" altLang="zh-CN" sz="2400" b="1" dirty="0">
                <a:solidFill>
                  <a:srgbClr val="FF6600"/>
                </a:solidFill>
              </a:rPr>
              <a:t>differ in</a:t>
            </a:r>
            <a:endParaRPr lang="zh-CN" altLang="en-US" sz="2400" b="1" dirty="0">
              <a:solidFill>
                <a:srgbClr val="FF6600"/>
              </a:solidFill>
            </a:endParaRPr>
          </a:p>
        </p:txBody>
      </p:sp>
      <p:sp>
        <p:nvSpPr>
          <p:cNvPr id="24" name="右箭头 23">
            <a:hlinkClick r:id="" action="ppaction://hlinkshowjump?jump=nextslide"/>
          </p:cNvPr>
          <p:cNvSpPr/>
          <p:nvPr/>
        </p:nvSpPr>
        <p:spPr>
          <a:xfrm>
            <a:off x="5072066" y="580526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7532" name="Picture 2" descr="H:\2015年修改\图片21.jpg"/>
          <p:cNvPicPr>
            <a:picLocks noChangeAspect="1" noChangeArrowheads="1"/>
          </p:cNvPicPr>
          <p:nvPr/>
        </p:nvPicPr>
        <p:blipFill>
          <a:blip r:embed="rId2"/>
          <a:srcRect/>
          <a:stretch>
            <a:fillRect/>
          </a:stretch>
        </p:blipFill>
        <p:spPr bwMode="auto">
          <a:xfrm>
            <a:off x="0" y="0"/>
            <a:ext cx="4949825" cy="1163638"/>
          </a:xfrm>
          <a:prstGeom prst="rect">
            <a:avLst/>
          </a:prstGeom>
          <a:noFill/>
          <a:ln w="9525">
            <a:noFill/>
            <a:miter lim="800000"/>
            <a:headEnd/>
            <a:tailEnd/>
          </a:ln>
        </p:spPr>
      </p:pic>
      <p:sp>
        <p:nvSpPr>
          <p:cNvPr id="19" name="线形标注 2(带强调线) 18"/>
          <p:cNvSpPr/>
          <p:nvPr/>
        </p:nvSpPr>
        <p:spPr>
          <a:xfrm rot="10800000" flipV="1">
            <a:off x="1085829" y="5074455"/>
            <a:ext cx="557213" cy="46038"/>
          </a:xfrm>
          <a:prstGeom prst="accentCallout2">
            <a:avLst>
              <a:gd name="adj1" fmla="val 18750"/>
              <a:gd name="adj2" fmla="val -8333"/>
              <a:gd name="adj3" fmla="val 18750"/>
              <a:gd name="adj4" fmla="val -16667"/>
              <a:gd name="adj5" fmla="val -1676327"/>
              <a:gd name="adj6" fmla="val -68297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TextBox 17"/>
          <p:cNvSpPr txBox="1">
            <a:spLocks noChangeArrowheads="1"/>
          </p:cNvSpPr>
          <p:nvPr/>
        </p:nvSpPr>
        <p:spPr bwMode="auto">
          <a:xfrm>
            <a:off x="4335481" y="4357694"/>
            <a:ext cx="2879725" cy="461963"/>
          </a:xfrm>
          <a:prstGeom prst="rect">
            <a:avLst/>
          </a:prstGeom>
          <a:noFill/>
          <a:ln w="9525">
            <a:noFill/>
            <a:miter lim="800000"/>
          </a:ln>
        </p:spPr>
        <p:txBody>
          <a:bodyPr>
            <a:spAutoFit/>
          </a:bodyPr>
          <a:lstStyle/>
          <a:p>
            <a:pPr eaLnBrk="1" hangingPunct="1"/>
            <a:r>
              <a:rPr lang="en-US" altLang="zh-CN" sz="2400" b="1" dirty="0">
                <a:solidFill>
                  <a:srgbClr val="FF6600"/>
                </a:solidFill>
              </a:rPr>
              <a:t>personal satisfaction</a:t>
            </a:r>
            <a:endParaRPr lang="zh-CN" altLang="en-US" sz="2400" b="1" dirty="0">
              <a:solidFill>
                <a:srgbClr val="FF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vertical)">
                                      <p:cBhvr>
                                        <p:cTn id="15" dur="500"/>
                                        <p:tgtEl>
                                          <p:spTgt spid="1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vertical)">
                                      <p:cBhvr>
                                        <p:cTn id="23" dur="500"/>
                                        <p:tgtEl>
                                          <p:spTgt spid="19"/>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vertic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vertical)">
                                      <p:cBhvr>
                                        <p:cTn id="31" dur="500"/>
                                        <p:tgtEl>
                                          <p:spTgt spid="15"/>
                                        </p:tgtEl>
                                      </p:cBhvr>
                                    </p:animEffect>
                                  </p:childTnLst>
                                </p:cTn>
                              </p:par>
                              <p:par>
                                <p:cTn id="32" presetID="3" presetClass="entr" presetSubtype="5"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vertical)">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animBg="1"/>
      <p:bldP spid="15" grpId="0" animBg="1"/>
      <p:bldP spid="18" grpId="0"/>
      <p:bldP spid="20" grpId="0"/>
      <p:bldP spid="19" grpId="0" animBg="1"/>
      <p:bldP spid="2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1"/>
          <a:srcRect/>
          <a:stretch>
            <a:fillRect/>
          </a:stretch>
        </p:blipFill>
        <p:spPr bwMode="auto">
          <a:xfrm>
            <a:off x="257175" y="1157288"/>
            <a:ext cx="8675688" cy="4000500"/>
          </a:xfrm>
          <a:prstGeom prst="rect">
            <a:avLst/>
          </a:prstGeom>
          <a:noFill/>
          <a:ln w="9525">
            <a:noFill/>
            <a:miter lim="800000"/>
            <a:headEnd/>
            <a:tailEnd/>
          </a:ln>
        </p:spPr>
      </p:pic>
      <p:sp>
        <p:nvSpPr>
          <p:cNvPr id="108547" name="矩形 21"/>
          <p:cNvSpPr>
            <a:spLocks noChangeArrowheads="1"/>
          </p:cNvSpPr>
          <p:nvPr/>
        </p:nvSpPr>
        <p:spPr bwMode="auto">
          <a:xfrm>
            <a:off x="625475" y="1700213"/>
            <a:ext cx="4900613" cy="2308225"/>
          </a:xfrm>
          <a:prstGeom prst="rect">
            <a:avLst/>
          </a:prstGeom>
          <a:noFill/>
          <a:ln w="9525">
            <a:noFill/>
            <a:miter lim="800000"/>
          </a:ln>
        </p:spPr>
        <p:txBody>
          <a:bodyPr>
            <a:spAutoFit/>
          </a:bodyPr>
          <a:lstStyle/>
          <a:p>
            <a:pPr eaLnBrk="1" hangingPunct="1">
              <a:lnSpc>
                <a:spcPct val="200000"/>
              </a:lnSpc>
            </a:pPr>
            <a:r>
              <a:rPr lang="zh-CN" altLang="zh-CN" sz="2400" dirty="0">
                <a:latin typeface="华文楷体" panose="02010600040101010101" pitchFamily="2" charset="-122"/>
                <a:ea typeface="华文楷体" panose="02010600040101010101" pitchFamily="2" charset="-122"/>
                <a:cs typeface="Arial" panose="020B0604020202020204" pitchFamily="34" charset="0"/>
              </a:rPr>
              <a:t>不管你选择什么工作，都必须</a:t>
            </a:r>
            <a:r>
              <a:rPr lang="zh-CN" altLang="zh-CN"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面对</a:t>
            </a:r>
            <a:r>
              <a:rPr lang="zh-CN" altLang="zh-CN" sz="2400" dirty="0">
                <a:latin typeface="华文楷体" panose="02010600040101010101" pitchFamily="2" charset="-122"/>
                <a:ea typeface="华文楷体" panose="02010600040101010101" pitchFamily="2" charset="-122"/>
                <a:cs typeface="Arial" panose="020B0604020202020204" pitchFamily="34" charset="0"/>
              </a:rPr>
              <a:t>这个</a:t>
            </a:r>
            <a:r>
              <a:rPr lang="zh-CN" altLang="zh-CN" sz="2400" b="1" dirty="0">
                <a:solidFill>
                  <a:srgbClr val="FF6600"/>
                </a:solidFill>
                <a:latin typeface="华文楷体" panose="02010600040101010101" pitchFamily="2" charset="-122"/>
                <a:ea typeface="华文楷体" panose="02010600040101010101" pitchFamily="2" charset="-122"/>
                <a:cs typeface="Arial" panose="020B0604020202020204" pitchFamily="34" charset="0"/>
              </a:rPr>
              <a:t>根本问题</a:t>
            </a:r>
            <a:r>
              <a:rPr lang="en-US" altLang="zh-CN" sz="2400"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dirty="0">
                <a:latin typeface="华文楷体" panose="02010600040101010101" pitchFamily="2" charset="-122"/>
                <a:ea typeface="华文楷体" panose="02010600040101010101" pitchFamily="2" charset="-122"/>
                <a:cs typeface="Arial" panose="020B0604020202020204" pitchFamily="34" charset="0"/>
              </a:rPr>
              <a:t>“你想做一名劳役者还是工作者？”</a:t>
            </a:r>
            <a:endParaRPr lang="zh-CN" altLang="en-US" sz="2400" dirty="0">
              <a:latin typeface="华文楷体" panose="02010600040101010101" pitchFamily="2" charset="-122"/>
              <a:ea typeface="华文楷体" panose="02010600040101010101" pitchFamily="2" charset="-122"/>
              <a:cs typeface="Arial" panose="020B0604020202020204" pitchFamily="34" charset="0"/>
            </a:endParaRPr>
          </a:p>
        </p:txBody>
      </p:sp>
      <p:sp>
        <p:nvSpPr>
          <p:cNvPr id="2" name="线形标注 2(带强调线) 1"/>
          <p:cNvSpPr/>
          <p:nvPr/>
        </p:nvSpPr>
        <p:spPr>
          <a:xfrm rot="10800000">
            <a:off x="4673600" y="2378075"/>
            <a:ext cx="612775" cy="44450"/>
          </a:xfrm>
          <a:prstGeom prst="accentCallout2">
            <a:avLst>
              <a:gd name="adj1" fmla="val 18750"/>
              <a:gd name="adj2" fmla="val -8333"/>
              <a:gd name="adj3" fmla="val 18750"/>
              <a:gd name="adj4" fmla="val -16667"/>
              <a:gd name="adj5" fmla="val 946111"/>
              <a:gd name="adj6" fmla="val -10567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TextBox 2"/>
          <p:cNvSpPr txBox="1">
            <a:spLocks noChangeArrowheads="1"/>
          </p:cNvSpPr>
          <p:nvPr/>
        </p:nvSpPr>
        <p:spPr bwMode="auto">
          <a:xfrm>
            <a:off x="5237163" y="1571612"/>
            <a:ext cx="2071687" cy="461963"/>
          </a:xfrm>
          <a:prstGeom prst="rect">
            <a:avLst/>
          </a:prstGeom>
          <a:noFill/>
          <a:ln w="9525">
            <a:noFill/>
            <a:miter lim="800000"/>
          </a:ln>
        </p:spPr>
        <p:txBody>
          <a:bodyPr>
            <a:spAutoFit/>
          </a:bodyPr>
          <a:lstStyle/>
          <a:p>
            <a:pPr eaLnBrk="1" hangingPunct="1"/>
            <a:r>
              <a:rPr lang="en-US" altLang="zh-CN" sz="2400" b="1" dirty="0">
                <a:solidFill>
                  <a:srgbClr val="FF6600"/>
                </a:solidFill>
              </a:rPr>
              <a:t>contend with</a:t>
            </a:r>
            <a:endParaRPr lang="zh-CN" altLang="en-US" sz="2400" b="1" dirty="0">
              <a:solidFill>
                <a:srgbClr val="FF6600"/>
              </a:solidFill>
            </a:endParaRPr>
          </a:p>
        </p:txBody>
      </p:sp>
      <p:sp>
        <p:nvSpPr>
          <p:cNvPr id="12" name="线形标注 2(带强调线) 11"/>
          <p:cNvSpPr/>
          <p:nvPr/>
        </p:nvSpPr>
        <p:spPr>
          <a:xfrm rot="10800000" flipV="1">
            <a:off x="1403350" y="3074988"/>
            <a:ext cx="1152525" cy="46037"/>
          </a:xfrm>
          <a:prstGeom prst="accentCallout2">
            <a:avLst>
              <a:gd name="adj1" fmla="val 18750"/>
              <a:gd name="adj2" fmla="val -8333"/>
              <a:gd name="adj3" fmla="val 43142"/>
              <a:gd name="adj4" fmla="val -8474"/>
              <a:gd name="adj5" fmla="val -827285"/>
              <a:gd name="adj6" fmla="val -15351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8552" name="Picture 2" descr="H:\2015年修改\图片21.jpg"/>
          <p:cNvPicPr>
            <a:picLocks noChangeAspect="1" noChangeArrowheads="1"/>
          </p:cNvPicPr>
          <p:nvPr/>
        </p:nvPicPr>
        <p:blipFill>
          <a:blip r:embed="rId2"/>
          <a:srcRect/>
          <a:stretch>
            <a:fillRect/>
          </a:stretch>
        </p:blipFill>
        <p:spPr bwMode="auto">
          <a:xfrm>
            <a:off x="0" y="0"/>
            <a:ext cx="4949825" cy="1163638"/>
          </a:xfrm>
          <a:prstGeom prst="rect">
            <a:avLst/>
          </a:prstGeom>
          <a:noFill/>
          <a:ln w="9525">
            <a:noFill/>
            <a:miter lim="800000"/>
            <a:headEnd/>
            <a:tailEnd/>
          </a:ln>
        </p:spPr>
      </p:pic>
      <p:sp>
        <p:nvSpPr>
          <p:cNvPr id="19" name="右箭头 18">
            <a:hlinkClick r:id="" action="ppaction://hlinkshowjump?jump=nextslide"/>
          </p:cNvPr>
          <p:cNvSpPr/>
          <p:nvPr/>
        </p:nvSpPr>
        <p:spPr>
          <a:xfrm>
            <a:off x="5076056" y="4597785"/>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Samples</a:t>
            </a:r>
            <a:endParaRPr lang="zh-CN" altLang="en-US" sz="1600" dirty="0">
              <a:ln>
                <a:solidFill>
                  <a:schemeClr val="tx1"/>
                </a:solidFill>
              </a:ln>
              <a:solidFill>
                <a:schemeClr val="tx1"/>
              </a:solidFill>
            </a:endParaRPr>
          </a:p>
        </p:txBody>
      </p:sp>
      <p:sp>
        <p:nvSpPr>
          <p:cNvPr id="23" name="TextBox 2"/>
          <p:cNvSpPr txBox="1">
            <a:spLocks noChangeArrowheads="1"/>
          </p:cNvSpPr>
          <p:nvPr/>
        </p:nvSpPr>
        <p:spPr bwMode="auto">
          <a:xfrm>
            <a:off x="4619646" y="2395534"/>
            <a:ext cx="2881312" cy="461962"/>
          </a:xfrm>
          <a:prstGeom prst="rect">
            <a:avLst/>
          </a:prstGeom>
          <a:noFill/>
          <a:ln w="9525">
            <a:noFill/>
            <a:miter lim="800000"/>
          </a:ln>
        </p:spPr>
        <p:txBody>
          <a:bodyPr>
            <a:spAutoFit/>
          </a:bodyPr>
          <a:lstStyle/>
          <a:p>
            <a:pPr eaLnBrk="1" hangingPunct="1"/>
            <a:r>
              <a:rPr lang="en-US" altLang="zh-CN" sz="2400" b="1" dirty="0">
                <a:solidFill>
                  <a:srgbClr val="FF6600"/>
                </a:solidFill>
              </a:rPr>
              <a:t>essential question</a:t>
            </a:r>
            <a:endParaRPr lang="zh-CN" altLang="en-US" sz="2400" b="1" dirty="0">
              <a:solidFill>
                <a:srgbClr val="FF6600"/>
              </a:solidFill>
            </a:endParaRPr>
          </a:p>
        </p:txBody>
      </p:sp>
      <p:pic>
        <p:nvPicPr>
          <p:cNvPr id="9" name="图片 8"/>
          <p:cNvPicPr>
            <a:picLocks noChangeAspect="1"/>
          </p:cNvPicPr>
          <p:nvPr/>
        </p:nvPicPr>
        <p:blipFill>
          <a:blip r:embed="rId3" cstate="print"/>
          <a:stretch>
            <a:fillRect/>
          </a:stretch>
        </p:blipFill>
        <p:spPr>
          <a:xfrm>
            <a:off x="1071538" y="4005064"/>
            <a:ext cx="2464172" cy="2553593"/>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vertical)">
                                      <p:cBhvr>
                                        <p:cTn id="18" dur="500"/>
                                        <p:tgtEl>
                                          <p:spTgt spid="23"/>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2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1"/>
          <a:srcRect/>
          <a:stretch>
            <a:fillRect/>
          </a:stretch>
        </p:blipFill>
        <p:spPr bwMode="auto">
          <a:xfrm>
            <a:off x="34925" y="692150"/>
            <a:ext cx="8834438" cy="6337300"/>
          </a:xfrm>
          <a:prstGeom prst="rect">
            <a:avLst/>
          </a:prstGeom>
          <a:noFill/>
          <a:ln w="9525">
            <a:noFill/>
            <a:miter lim="800000"/>
            <a:headEnd/>
            <a:tailEnd/>
          </a:ln>
        </p:spPr>
      </p:pic>
      <p:sp>
        <p:nvSpPr>
          <p:cNvPr id="22" name="TextBox 21"/>
          <p:cNvSpPr txBox="1">
            <a:spLocks noChangeArrowheads="1"/>
          </p:cNvSpPr>
          <p:nvPr/>
        </p:nvSpPr>
        <p:spPr bwMode="auto">
          <a:xfrm>
            <a:off x="409593" y="1500174"/>
            <a:ext cx="6662737" cy="5093702"/>
          </a:xfrm>
          <a:prstGeom prst="rect">
            <a:avLst/>
          </a:prstGeom>
          <a:noFill/>
          <a:ln w="9525">
            <a:noFill/>
            <a:miter lim="800000"/>
          </a:ln>
        </p:spPr>
        <p:txBody>
          <a:bodyPr>
            <a:spAutoFit/>
          </a:bodyPr>
          <a:lstStyle/>
          <a:p>
            <a:pPr eaLnBrk="1" hangingPunct="1">
              <a:lnSpc>
                <a:spcPts val="2600"/>
              </a:lnSpc>
            </a:pPr>
            <a:r>
              <a:rPr lang="en-US" altLang="zh-CN" sz="2200" dirty="0">
                <a:latin typeface="Helvetica" pitchFamily="34" charset="0"/>
                <a:ea typeface="Cambria Math" panose="02040503050406030204" pitchFamily="18" charset="0"/>
                <a:cs typeface="Arial" panose="020B0604020202020204" pitchFamily="34" charset="0"/>
              </a:rPr>
              <a:t>People are considered laborers if their job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has an adverse effect on </a:t>
            </a:r>
            <a:r>
              <a:rPr lang="en-US" altLang="zh-CN" sz="2200" dirty="0">
                <a:latin typeface="Helvetica" pitchFamily="34" charset="0"/>
                <a:ea typeface="Cambria Math" panose="02040503050406030204" pitchFamily="18" charset="0"/>
                <a:cs typeface="Arial" panose="020B0604020202020204" pitchFamily="34" charset="0"/>
              </a:rPr>
              <a:t>them, yet they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feel compelled to</a:t>
            </a:r>
            <a:r>
              <a:rPr lang="en-US" altLang="zh-CN" sz="2200" dirty="0">
                <a:latin typeface="Helvetica" pitchFamily="34" charset="0"/>
                <a:ea typeface="Cambria Math" panose="02040503050406030204" pitchFamily="18" charset="0"/>
                <a:cs typeface="Arial" panose="020B0604020202020204" pitchFamily="34" charset="0"/>
              </a:rPr>
              <a:t> continue working by the necessity of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conforming to </a:t>
            </a:r>
            <a:r>
              <a:rPr lang="en-US" altLang="zh-CN" sz="2200" dirty="0">
                <a:latin typeface="Helvetica" pitchFamily="34" charset="0"/>
                <a:ea typeface="Cambria Math" panose="02040503050406030204" pitchFamily="18" charset="0"/>
                <a:cs typeface="Arial" panose="020B0604020202020204" pitchFamily="34" charset="0"/>
              </a:rPr>
              <a:t>societal expectations and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earning a living</a:t>
            </a:r>
            <a:r>
              <a:rPr lang="en-US" altLang="zh-CN" sz="2200" dirty="0">
                <a:latin typeface="Helvetica" pitchFamily="34" charset="0"/>
                <a:ea typeface="Cambria Math" panose="02040503050406030204" pitchFamily="18" charset="0"/>
                <a:cs typeface="Arial" panose="020B0604020202020204" pitchFamily="34" charset="0"/>
              </a:rPr>
              <a:t>. People are labeled as workers if their personal interests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coincide with </a:t>
            </a:r>
            <a:r>
              <a:rPr lang="en-US" altLang="zh-CN" sz="2200" dirty="0">
                <a:latin typeface="Helvetica" pitchFamily="34" charset="0"/>
                <a:ea typeface="Cambria Math" panose="02040503050406030204" pitchFamily="18" charset="0"/>
                <a:cs typeface="Arial" panose="020B0604020202020204" pitchFamily="34" charset="0"/>
              </a:rPr>
              <a:t>the jobs society pays them to do. Whether a job is to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be</a:t>
            </a:r>
            <a:r>
              <a:rPr lang="en-US" altLang="zh-CN" sz="2200" dirty="0">
                <a:latin typeface="Helvetica" pitchFamily="34" charset="0"/>
                <a:ea typeface="Cambria Math" panose="02040503050406030204" pitchFamily="18" charset="0"/>
                <a:cs typeface="Arial" panose="020B0604020202020204" pitchFamily="34" charset="0"/>
              </a:rPr>
              <a:t>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designated as </a:t>
            </a:r>
            <a:r>
              <a:rPr lang="en-US" altLang="zh-CN" sz="2200" dirty="0">
                <a:latin typeface="Helvetica" pitchFamily="34" charset="0"/>
                <a:ea typeface="Cambria Math" panose="02040503050406030204" pitchFamily="18" charset="0"/>
                <a:cs typeface="Arial" panose="020B0604020202020204" pitchFamily="34" charset="0"/>
              </a:rPr>
              <a:t>labor or work depends, not on the job itself, but on the tastes of the individual who undertakes it. Workers and laborers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differ in </a:t>
            </a:r>
            <a:r>
              <a:rPr lang="en-US" altLang="zh-CN" sz="2200" dirty="0">
                <a:latin typeface="Helvetica" pitchFamily="34" charset="0"/>
                <a:ea typeface="Cambria Math" panose="02040503050406030204" pitchFamily="18" charset="0"/>
                <a:cs typeface="Arial" panose="020B0604020202020204" pitchFamily="34" charset="0"/>
              </a:rPr>
              <a:t>their attitude toward their work, the amount of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personal satisfaction </a:t>
            </a:r>
            <a:r>
              <a:rPr lang="en-US" altLang="zh-CN" sz="2200" dirty="0">
                <a:latin typeface="Helvetica" pitchFamily="34" charset="0"/>
                <a:ea typeface="Cambria Math" panose="02040503050406030204" pitchFamily="18" charset="0"/>
                <a:cs typeface="Arial" panose="020B0604020202020204" pitchFamily="34" charset="0"/>
              </a:rPr>
              <a:t>they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derive from </a:t>
            </a:r>
            <a:r>
              <a:rPr lang="en-US" altLang="zh-CN" sz="2200" dirty="0">
                <a:latin typeface="Helvetica" pitchFamily="34" charset="0"/>
                <a:ea typeface="Cambria Math" panose="02040503050406030204" pitchFamily="18" charset="0"/>
                <a:cs typeface="Arial" panose="020B0604020202020204" pitchFamily="34" charset="0"/>
              </a:rPr>
              <a:t>their jobs and the way they spend their leisure time. Whatever job you choose, you must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contend with</a:t>
            </a:r>
            <a:r>
              <a:rPr lang="en-US" altLang="zh-CN" sz="2200" dirty="0">
                <a:latin typeface="Helvetica" pitchFamily="34" charset="0"/>
                <a:ea typeface="Cambria Math" panose="02040503050406030204" pitchFamily="18" charset="0"/>
                <a:cs typeface="Arial" panose="020B0604020202020204" pitchFamily="34" charset="0"/>
              </a:rPr>
              <a:t> this </a:t>
            </a:r>
            <a:r>
              <a:rPr lang="en-US" altLang="zh-CN" sz="2200" dirty="0">
                <a:solidFill>
                  <a:srgbClr val="FF6600"/>
                </a:solidFill>
                <a:latin typeface="Helvetica" pitchFamily="34" charset="0"/>
                <a:ea typeface="Cambria Math" panose="02040503050406030204" pitchFamily="18" charset="0"/>
                <a:cs typeface="Arial" panose="020B0604020202020204" pitchFamily="34" charset="0"/>
              </a:rPr>
              <a:t>essential question</a:t>
            </a:r>
            <a:r>
              <a:rPr lang="en-US" altLang="zh-CN" sz="2200" dirty="0">
                <a:latin typeface="Helvetica" pitchFamily="34" charset="0"/>
                <a:ea typeface="Cambria Math" panose="02040503050406030204" pitchFamily="18" charset="0"/>
                <a:cs typeface="Arial" panose="020B0604020202020204" pitchFamily="34" charset="0"/>
              </a:rPr>
              <a:t>: Will you be a laborer or a worker?</a:t>
            </a:r>
            <a:endParaRPr lang="zh-CN" altLang="zh-CN" sz="2200" dirty="0">
              <a:latin typeface="Helvetica" pitchFamily="34" charset="0"/>
              <a:ea typeface="Cambria Math" panose="02040503050406030204" pitchFamily="18" charset="0"/>
              <a:cs typeface="Arial" panose="020B0604020202020204" pitchFamily="34" charset="0"/>
            </a:endParaRPr>
          </a:p>
        </p:txBody>
      </p:sp>
      <p:pic>
        <p:nvPicPr>
          <p:cNvPr id="109572"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09573" name="Picture 2" descr="H:\2015年修改\图片21.jpg"/>
          <p:cNvPicPr>
            <a:picLocks noChangeAspect="1" noChangeArrowheads="1"/>
          </p:cNvPicPr>
          <p:nvPr/>
        </p:nvPicPr>
        <p:blipFill>
          <a:blip r:embed="rId4"/>
          <a:srcRect/>
          <a:stretch>
            <a:fillRect/>
          </a:stretch>
        </p:blipFill>
        <p:spPr bwMode="auto">
          <a:xfrm>
            <a:off x="0" y="0"/>
            <a:ext cx="494982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4" name="组合 18"/>
          <p:cNvGrpSpPr/>
          <p:nvPr/>
        </p:nvGrpSpPr>
        <p:grpSpPr bwMode="auto">
          <a:xfrm>
            <a:off x="0" y="0"/>
            <a:ext cx="9144000" cy="6640513"/>
            <a:chOff x="0" y="0"/>
            <a:chExt cx="9144028" cy="6639957"/>
          </a:xfrm>
        </p:grpSpPr>
        <p:pic>
          <p:nvPicPr>
            <p:cNvPr id="110597" name="Picture 3"/>
            <p:cNvPicPr>
              <a:picLocks noChangeAspect="1" noChangeArrowheads="1"/>
            </p:cNvPicPr>
            <p:nvPr/>
          </p:nvPicPr>
          <p:blipFill>
            <a:blip r:embed="rId1"/>
            <a:srcRect/>
            <a:stretch>
              <a:fillRect/>
            </a:stretch>
          </p:blipFill>
          <p:spPr bwMode="auto">
            <a:xfrm rot="10800000">
              <a:off x="3610218" y="4054335"/>
              <a:ext cx="5512187" cy="1606911"/>
            </a:xfrm>
            <a:prstGeom prst="rect">
              <a:avLst/>
            </a:prstGeom>
            <a:noFill/>
            <a:ln w="9525">
              <a:noFill/>
              <a:miter lim="800000"/>
              <a:headEnd/>
              <a:tailEnd/>
            </a:ln>
          </p:spPr>
        </p:pic>
        <p:sp>
          <p:nvSpPr>
            <p:cNvPr id="23" name="TextBox 22"/>
            <p:cNvSpPr txBox="1"/>
            <p:nvPr/>
          </p:nvSpPr>
          <p:spPr>
            <a:xfrm>
              <a:off x="5697837" y="3625650"/>
              <a:ext cx="1863921" cy="400110"/>
            </a:xfrm>
            <a:prstGeom prst="rect">
              <a:avLst/>
            </a:prstGeom>
            <a:noFill/>
          </p:spPr>
          <p:txBody>
            <a:bodyPr>
              <a:spAutoFit/>
            </a:bodyPr>
            <a:lstStyle/>
            <a:p>
              <a:pPr eaLnBrk="1" fontAlgn="auto" hangingPunct="1">
                <a:spcBef>
                  <a:spcPts val="0"/>
                </a:spcBef>
                <a:spcAft>
                  <a:spcPts val="0"/>
                </a:spcAft>
                <a:defRPr/>
              </a:pPr>
              <a:r>
                <a:rPr lang="en-US" altLang="zh-CN" sz="2000" dirty="0">
                  <a:ln w="18415" cmpd="sng">
                    <a:solidFill>
                      <a:srgbClr val="FFFFFF"/>
                    </a:solidFill>
                    <a:prstDash val="solid"/>
                  </a:ln>
                  <a:solidFill>
                    <a:schemeClr val="bg1"/>
                  </a:solidFill>
                  <a:latin typeface="+mj-lt"/>
                  <a:ea typeface="+mn-ea"/>
                </a:rPr>
                <a:t>Thematic study</a:t>
              </a:r>
              <a:endParaRPr lang="en-US" altLang="zh-CN" sz="2000" dirty="0">
                <a:ln w="18415" cmpd="sng">
                  <a:solidFill>
                    <a:srgbClr val="FFFFFF"/>
                  </a:solidFill>
                  <a:prstDash val="solid"/>
                </a:ln>
                <a:solidFill>
                  <a:schemeClr val="bg1"/>
                </a:solidFill>
                <a:latin typeface="+mj-lt"/>
                <a:ea typeface="+mn-ea"/>
              </a:endParaRPr>
            </a:p>
          </p:txBody>
        </p:sp>
        <p:sp>
          <p:nvSpPr>
            <p:cNvPr id="14" name="Rectangle 10"/>
            <p:cNvSpPr/>
            <p:nvPr/>
          </p:nvSpPr>
          <p:spPr>
            <a:xfrm>
              <a:off x="0" y="0"/>
              <a:ext cx="9144028" cy="70796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2">
                    <a:lumMod val="50000"/>
                  </a:schemeClr>
                </a:solidFill>
              </a:endParaRPr>
            </a:p>
          </p:txBody>
        </p:sp>
        <p:pic>
          <p:nvPicPr>
            <p:cNvPr id="13" name="Picture 5"/>
            <p:cNvPicPr>
              <a:picLocks noChangeAspect="1" noChangeArrowheads="1"/>
            </p:cNvPicPr>
            <p:nvPr/>
          </p:nvPicPr>
          <p:blipFill>
            <a:blip r:embed="rId2"/>
            <a:srcRect/>
            <a:stretch>
              <a:fillRect/>
            </a:stretch>
          </p:blipFill>
          <p:spPr bwMode="auto">
            <a:xfrm>
              <a:off x="5943618" y="1341326"/>
              <a:ext cx="3200410" cy="628597"/>
            </a:xfrm>
            <a:prstGeom prst="rect">
              <a:avLst/>
            </a:prstGeom>
            <a:ln>
              <a:noFill/>
            </a:ln>
            <a:effectLst>
              <a:outerShdw blurRad="292100" dist="139700" dir="2700000" algn="tl" rotWithShape="0">
                <a:srgbClr val="333333">
                  <a:alpha val="65000"/>
                </a:srgbClr>
              </a:outerShdw>
            </a:effectLst>
          </p:spPr>
        </p:pic>
        <p:sp>
          <p:nvSpPr>
            <p:cNvPr id="16" name="Rectangle 22"/>
            <p:cNvSpPr>
              <a:spLocks noChangeArrowheads="1"/>
            </p:cNvSpPr>
            <p:nvPr/>
          </p:nvSpPr>
          <p:spPr bwMode="auto">
            <a:xfrm>
              <a:off x="5770581" y="1412757"/>
              <a:ext cx="3363922" cy="461924"/>
            </a:xfrm>
            <a:prstGeom prst="rect">
              <a:avLst/>
            </a:prstGeom>
            <a:noFill/>
            <a:ln w="9525">
              <a:noFill/>
              <a:miter lim="800000"/>
            </a:ln>
          </p:spPr>
          <p:txBody>
            <a:bodyPr>
              <a:spAutoFit/>
            </a:bodyPr>
            <a:lstStyle/>
            <a:p>
              <a:pPr algn="ctr" fontAlgn="auto">
                <a:spcBef>
                  <a:spcPts val="0"/>
                </a:spcBef>
                <a:spcAft>
                  <a:spcPts val="0"/>
                </a:spcAft>
                <a:defRPr/>
              </a:pPr>
              <a:r>
                <a:rPr lang="en-US" altLang="zh-CN" sz="2400" dirty="0">
                  <a:solidFill>
                    <a:srgbClr val="000000"/>
                  </a:solidFill>
                  <a:latin typeface="Helvetica" pitchFamily="34" charset="0"/>
                  <a:ea typeface="+mn-ea"/>
                </a:rPr>
                <a:t>   </a:t>
              </a:r>
              <a:r>
                <a:rPr lang="en-US" altLang="zh-CN" sz="2400" b="1" dirty="0">
                  <a:solidFill>
                    <a:srgbClr val="000000"/>
                  </a:solidFill>
                  <a:latin typeface="Helvetica" pitchFamily="34" charset="0"/>
                  <a:ea typeface="+mn-ea"/>
                </a:rPr>
                <a:t>Summary</a:t>
              </a:r>
              <a:endParaRPr lang="zh-CN" altLang="en-US" sz="2400" b="1" dirty="0">
                <a:solidFill>
                  <a:srgbClr val="FFFF00"/>
                </a:solidFill>
                <a:effectLst>
                  <a:outerShdw blurRad="38100" dist="38100" dir="2700000" algn="tl">
                    <a:srgbClr val="000000"/>
                  </a:outerShdw>
                </a:effectLst>
                <a:latin typeface="Helvetica" pitchFamily="34" charset="0"/>
                <a:ea typeface="宋体" panose="02010600030101010101" pitchFamily="2" charset="-122"/>
                <a:cs typeface="Times New Roman" panose="02020603050405020304" pitchFamily="18" charset="0"/>
              </a:endParaRPr>
            </a:p>
          </p:txBody>
        </p:sp>
        <p:pic>
          <p:nvPicPr>
            <p:cNvPr id="110605" name="Picture 3"/>
            <p:cNvPicPr>
              <a:picLocks noChangeAspect="1" noChangeArrowheads="1"/>
            </p:cNvPicPr>
            <p:nvPr/>
          </p:nvPicPr>
          <p:blipFill>
            <a:blip r:embed="rId1"/>
            <a:srcRect/>
            <a:stretch>
              <a:fillRect/>
            </a:stretch>
          </p:blipFill>
          <p:spPr bwMode="auto">
            <a:xfrm rot="10800000">
              <a:off x="3610219" y="2214554"/>
              <a:ext cx="5533809" cy="1839782"/>
            </a:xfrm>
            <a:prstGeom prst="rect">
              <a:avLst/>
            </a:prstGeom>
            <a:noFill/>
            <a:ln w="9525">
              <a:noFill/>
              <a:miter lim="800000"/>
              <a:headEnd/>
              <a:tailEnd/>
            </a:ln>
          </p:spPr>
        </p:pic>
        <p:sp>
          <p:nvSpPr>
            <p:cNvPr id="26" name="TextBox 25">
              <a:hlinkClick r:id="rId3" action="ppaction://hlinksldjump"/>
            </p:cNvPr>
            <p:cNvSpPr txBox="1"/>
            <p:nvPr/>
          </p:nvSpPr>
          <p:spPr>
            <a:xfrm>
              <a:off x="4714889" y="2714398"/>
              <a:ext cx="3379798" cy="769874"/>
            </a:xfrm>
            <a:prstGeom prst="rect">
              <a:avLst/>
            </a:prstGeom>
            <a:noFill/>
          </p:spPr>
          <p:txBody>
            <a:bodyPr>
              <a:spAutoFit/>
            </a:bodyPr>
            <a:lstStyle/>
            <a:p>
              <a:pPr algn="ct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Revision of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a:p>
              <a:pPr algn="ct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the Useful Expressions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110607" name="Picture 4">
              <a:hlinkClick r:id="rId4" action="ppaction://hlinksldjump"/>
            </p:cNvPr>
            <p:cNvPicPr>
              <a:picLocks noChangeAspect="1" noChangeArrowheads="1"/>
            </p:cNvPicPr>
            <p:nvPr/>
          </p:nvPicPr>
          <p:blipFill>
            <a:blip r:embed="rId5"/>
            <a:srcRect/>
            <a:stretch>
              <a:fillRect/>
            </a:stretch>
          </p:blipFill>
          <p:spPr bwMode="auto">
            <a:xfrm>
              <a:off x="8399716" y="6181129"/>
              <a:ext cx="435146" cy="458828"/>
            </a:xfrm>
            <a:prstGeom prst="rect">
              <a:avLst/>
            </a:prstGeom>
            <a:noFill/>
            <a:ln w="9525">
              <a:noFill/>
              <a:miter lim="800000"/>
              <a:headEnd/>
              <a:tailEnd/>
            </a:ln>
          </p:spPr>
        </p:pic>
        <p:sp>
          <p:nvSpPr>
            <p:cNvPr id="24" name="TextBox 23">
              <a:hlinkClick r:id="rId6" action="ppaction://hlinksldjump"/>
            </p:cNvPr>
            <p:cNvSpPr txBox="1"/>
            <p:nvPr/>
          </p:nvSpPr>
          <p:spPr>
            <a:xfrm>
              <a:off x="4406913" y="4357323"/>
              <a:ext cx="3379798" cy="769873"/>
            </a:xfrm>
            <a:prstGeom prst="rect">
              <a:avLst/>
            </a:prstGeom>
            <a:noFill/>
          </p:spPr>
          <p:txBody>
            <a:bodyPr>
              <a:spAutoFit/>
            </a:bodyPr>
            <a:lstStyle/>
            <a:p>
              <a:pPr algn="ct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Revision of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a:p>
              <a:pPr algn="ct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the Functional Patterns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grpSp>
      <p:pic>
        <p:nvPicPr>
          <p:cNvPr id="27" name="图片 26"/>
          <p:cNvPicPr>
            <a:picLocks noChangeAspect="1"/>
          </p:cNvPicPr>
          <p:nvPr/>
        </p:nvPicPr>
        <p:blipFill>
          <a:blip r:embed="rId7"/>
          <a:stretch>
            <a:fillRect/>
          </a:stretch>
        </p:blipFill>
        <p:spPr>
          <a:xfrm>
            <a:off x="914400" y="2214563"/>
            <a:ext cx="2297113" cy="3367087"/>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1571658" y="122238"/>
            <a:ext cx="7643812" cy="523875"/>
          </a:xfrm>
          <a:prstGeom prst="rect">
            <a:avLst/>
          </a:prstGeom>
          <a:noFill/>
        </p:spPr>
        <p:txBody>
          <a:bodyPr>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eaLnBrk="1" fontAlgn="auto" hangingPunct="1">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Will you be a worker or a laborer?</a:t>
            </a:r>
            <a:endParaRPr lang="en-US" altLang="zh-CN" sz="2800" dirty="0" smtClean="0">
              <a:effectLst>
                <a:glow rad="101600">
                  <a:schemeClr val="tx1">
                    <a:alpha val="60000"/>
                  </a:schemeClr>
                </a:glow>
                <a:outerShdw blurRad="38100" dist="38100" dir="2700000" algn="tl">
                  <a:srgbClr val="000000">
                    <a:alpha val="43137"/>
                  </a:srgbClr>
                </a:outerShdw>
              </a:effectLst>
            </a:endParaRPr>
          </a:p>
        </p:txBody>
      </p:sp>
      <p:sp>
        <p:nvSpPr>
          <p:cNvPr id="19" name="TextBox 31"/>
          <p:cNvSpPr txBox="1">
            <a:spLocks noChangeArrowheads="1"/>
          </p:cNvSpPr>
          <p:nvPr/>
        </p:nvSpPr>
        <p:spPr bwMode="auto">
          <a:xfrm>
            <a:off x="952480" y="-24"/>
            <a:ext cx="762000" cy="701676"/>
          </a:xfrm>
          <a:prstGeom prst="rect">
            <a:avLst/>
          </a:prstGeom>
          <a:noFill/>
          <a:ln w="9525">
            <a:noFill/>
            <a:miter lim="800000"/>
          </a:ln>
        </p:spPr>
        <p:txBody>
          <a:bodyPr>
            <a:spAutoFit/>
          </a:bodyPr>
          <a:lstStyle/>
          <a:p>
            <a:r>
              <a:rPr lang="en-US" altLang="zh-CN" sz="4000" b="1" i="1" dirty="0">
                <a:latin typeface="Helvetica" pitchFamily="34" charset="0"/>
                <a:ea typeface="Arial Unicode MS" panose="020B0604020202020204" pitchFamily="34" charset="-122"/>
                <a:cs typeface="Helvetica Neue"/>
              </a:rPr>
              <a:t>A</a:t>
            </a:r>
            <a:endParaRPr lang="en-US" altLang="zh-CN" sz="4000" b="1" i="1" dirty="0">
              <a:latin typeface="Helvetica" pitchFamily="34" charset="0"/>
              <a:ea typeface="Arial Unicode MS" panose="020B0604020202020204" pitchFamily="34" charset="-122"/>
              <a:cs typeface="Helvetica Neue"/>
            </a:endParaRPr>
          </a:p>
        </p:txBody>
      </p:sp>
      <p:sp>
        <p:nvSpPr>
          <p:cNvPr id="20" name="Isosceles Triangle 15"/>
          <p:cNvSpPr/>
          <p:nvPr/>
        </p:nvSpPr>
        <p:spPr bwMode="auto">
          <a:xfrm flipV="1">
            <a:off x="1450954" y="428604"/>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TextBox 35"/>
          <p:cNvSpPr txBox="1">
            <a:spLocks noChangeArrowheads="1"/>
          </p:cNvSpPr>
          <p:nvPr/>
        </p:nvSpPr>
        <p:spPr bwMode="auto">
          <a:xfrm>
            <a:off x="-32" y="285728"/>
            <a:ext cx="1095172" cy="338554"/>
          </a:xfrm>
          <a:prstGeom prst="rect">
            <a:avLst/>
          </a:prstGeom>
          <a:noFill/>
          <a:ln w="9525">
            <a:noFill/>
            <a:miter lim="800000"/>
          </a:ln>
        </p:spPr>
        <p:txBody>
          <a:bodyPr wrap="none">
            <a:spAutoFit/>
          </a:bodyPr>
          <a:lstStyle/>
          <a:p>
            <a:r>
              <a:rPr lang="en-US" altLang="zh-CN" sz="1600" b="1" i="1" dirty="0" smtClean="0">
                <a:latin typeface="Helvetica" pitchFamily="34" charset="0"/>
                <a:ea typeface="Helvetica Neue"/>
                <a:cs typeface="Helvetica Neue"/>
              </a:rPr>
              <a:t>SECTION</a:t>
            </a:r>
            <a:endParaRPr lang="en-US" altLang="zh-CN" sz="1600" b="1" i="1" dirty="0">
              <a:latin typeface="Helvetica" pitchFamily="34" charset="0"/>
              <a:ea typeface="Helvetica Neue"/>
              <a:cs typeface="Helvetica Neue"/>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755650" y="1285875"/>
          <a:ext cx="7704138" cy="4862516"/>
        </p:xfrm>
        <a:graphic>
          <a:graphicData uri="http://schemas.openxmlformats.org/drawingml/2006/table">
            <a:tbl>
              <a:tblPr firstRow="1" bandRow="1">
                <a:tableStyleId>{22838BEF-8BB2-4498-84A7-C5851F593DF1}</a:tableStyleId>
              </a:tblPr>
              <a:tblGrid>
                <a:gridCol w="3101755"/>
                <a:gridCol w="4602383"/>
              </a:tblGrid>
              <a:tr h="498427">
                <a:tc>
                  <a:txBody>
                    <a:bodyPr/>
                    <a:lstStyle/>
                    <a:p>
                      <a:r>
                        <a:rPr lang="en-US" altLang="zh-CN" sz="2200" b="1" dirty="0" smtClean="0">
                          <a:latin typeface="华文楷体" panose="02010600040101010101" pitchFamily="2" charset="-122"/>
                          <a:ea typeface="华文楷体" panose="02010600040101010101" pitchFamily="2" charset="-122"/>
                        </a:rPr>
                        <a:t>1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受社会逼迫</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b="0" dirty="0">
                        <a:latin typeface="华文楷体" panose="02010600040101010101" pitchFamily="2" charset="-122"/>
                        <a:ea typeface="华文楷体" panose="02010600040101010101" pitchFamily="2" charset="-122"/>
                      </a:endParaRPr>
                    </a:p>
                  </a:txBody>
                  <a:tcPr marL="91431" marR="91431" marT="45719" marB="45719" anchor="ctr"/>
                </a:tc>
              </a:tr>
              <a:tr h="430256">
                <a:tc>
                  <a:txBody>
                    <a:bodyPr/>
                    <a:lstStyle/>
                    <a:p>
                      <a:r>
                        <a:rPr lang="en-US" altLang="zh-CN" sz="2200" b="1" dirty="0" smtClean="0">
                          <a:latin typeface="华文楷体" panose="02010600040101010101" pitchFamily="2" charset="-122"/>
                          <a:ea typeface="华文楷体" panose="02010600040101010101" pitchFamily="2" charset="-122"/>
                        </a:rPr>
                        <a:t>2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严格说来</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en-US" altLang="zh-CN" sz="2200" b="1" dirty="0" smtClean="0">
                          <a:latin typeface="华文楷体" panose="02010600040101010101" pitchFamily="2" charset="-122"/>
                          <a:ea typeface="华文楷体" panose="02010600040101010101" pitchFamily="2" charset="-122"/>
                        </a:rPr>
                        <a:t>3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有负面的影响</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en-US" altLang="zh-CN" sz="2200" b="1" dirty="0" smtClean="0">
                          <a:latin typeface="华文楷体" panose="02010600040101010101" pitchFamily="2" charset="-122"/>
                          <a:ea typeface="华文楷体" panose="02010600040101010101" pitchFamily="2" charset="-122"/>
                        </a:rPr>
                        <a:t>4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遵从社会的期望</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en-US" altLang="zh-CN" sz="2200" b="1" dirty="0" smtClean="0">
                          <a:latin typeface="华文楷体" panose="02010600040101010101" pitchFamily="2" charset="-122"/>
                          <a:ea typeface="华文楷体" panose="02010600040101010101" pitchFamily="2" charset="-122"/>
                        </a:rPr>
                        <a:t>5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对立面</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en-US" altLang="zh-CN" sz="2200" b="1" dirty="0" smtClean="0">
                          <a:latin typeface="华文楷体" panose="02010600040101010101" pitchFamily="2" charset="-122"/>
                          <a:ea typeface="华文楷体" panose="02010600040101010101" pitchFamily="2" charset="-122"/>
                        </a:rPr>
                        <a:t>6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相吻合</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44844">
                <a:tc>
                  <a:txBody>
                    <a:bodyPr/>
                    <a:lstStyle/>
                    <a:p>
                      <a:r>
                        <a:rPr lang="en-US" altLang="zh-CN" sz="2200" b="1" dirty="0" smtClean="0">
                          <a:latin typeface="华文楷体" panose="02010600040101010101" pitchFamily="2" charset="-122"/>
                          <a:ea typeface="华文楷体" panose="02010600040101010101" pitchFamily="2" charset="-122"/>
                        </a:rPr>
                        <a:t>7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有关联</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en-US" altLang="zh-CN" sz="2200" b="1" dirty="0" smtClean="0">
                          <a:latin typeface="华文楷体" panose="02010600040101010101" pitchFamily="2" charset="-122"/>
                          <a:ea typeface="华文楷体" panose="02010600040101010101" pitchFamily="2" charset="-122"/>
                        </a:rPr>
                        <a:t>8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更倾向于做某事</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en-US" altLang="zh-CN" sz="2200" b="1" dirty="0" smtClean="0">
                          <a:latin typeface="华文楷体" panose="02010600040101010101" pitchFamily="2" charset="-122"/>
                          <a:ea typeface="华文楷体" panose="02010600040101010101" pitchFamily="2" charset="-122"/>
                        </a:rPr>
                        <a:t>9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产生一种自豪感</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en-US" altLang="zh-CN" sz="2200" b="1" dirty="0" smtClean="0">
                          <a:latin typeface="华文楷体" panose="02010600040101010101" pitchFamily="2" charset="-122"/>
                          <a:ea typeface="华文楷体" panose="02010600040101010101" pitchFamily="2" charset="-122"/>
                        </a:rPr>
                        <a:t>10</a:t>
                      </a:r>
                      <a:r>
                        <a:rPr lang="en-US" altLang="zh-CN" sz="2200" b="1" baseline="0" dirty="0" smtClean="0">
                          <a:latin typeface="华文楷体" panose="02010600040101010101" pitchFamily="2" charset="-122"/>
                          <a:ea typeface="华文楷体" panose="02010600040101010101" pitchFamily="2" charset="-122"/>
                        </a:rPr>
                        <a:t>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谋生</a:t>
                      </a:r>
                      <a:endParaRPr lang="zh-CN" altLang="en-US" sz="2200" b="1" kern="1200" dirty="0">
                        <a:solidFill>
                          <a:schemeClr val="dk1"/>
                        </a:solidFill>
                        <a:latin typeface="华文楷体" panose="02010600040101010101" pitchFamily="2" charset="-122"/>
                        <a:ea typeface="华文楷体" panose="02010600040101010101" pitchFamily="2" charset="-122"/>
                        <a:cs typeface="+mn-cs"/>
                      </a:endParaRPr>
                    </a:p>
                  </a:txBody>
                  <a:tcPr marL="91431" marR="91431" marT="45719" marB="45719" anchor="ctr"/>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bl>
          </a:graphicData>
        </a:graphic>
      </p:graphicFrame>
      <p:sp>
        <p:nvSpPr>
          <p:cNvPr id="6" name="TextBox 5"/>
          <p:cNvSpPr txBox="1">
            <a:spLocks noChangeArrowheads="1"/>
          </p:cNvSpPr>
          <p:nvPr/>
        </p:nvSpPr>
        <p:spPr bwMode="auto">
          <a:xfrm>
            <a:off x="3906838" y="1311275"/>
            <a:ext cx="4824412" cy="461963"/>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feel compelled by society</a:t>
            </a:r>
            <a:endParaRPr lang="zh-CN" altLang="en-US" sz="2400">
              <a:latin typeface="Helvetica" pitchFamily="34" charset="0"/>
              <a:ea typeface="Cambria Math" panose="02040503050406030204" pitchFamily="18" charset="0"/>
              <a:cs typeface="Arial" panose="020B0604020202020204" pitchFamily="34" charset="0"/>
            </a:endParaRPr>
          </a:p>
        </p:txBody>
      </p:sp>
      <p:sp>
        <p:nvSpPr>
          <p:cNvPr id="7" name="TextBox 6"/>
          <p:cNvSpPr txBox="1">
            <a:spLocks noChangeArrowheads="1"/>
          </p:cNvSpPr>
          <p:nvPr/>
        </p:nvSpPr>
        <p:spPr bwMode="auto">
          <a:xfrm>
            <a:off x="3914775" y="1781175"/>
            <a:ext cx="4824413" cy="461963"/>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in the strict sense</a:t>
            </a:r>
            <a:endParaRPr lang="zh-CN" altLang="en-US" sz="2400">
              <a:latin typeface="Helvetica" pitchFamily="34" charset="0"/>
              <a:ea typeface="Cambria Math" panose="02040503050406030204" pitchFamily="18" charset="0"/>
              <a:cs typeface="Arial" panose="020B0604020202020204" pitchFamily="34" charset="0"/>
            </a:endParaRPr>
          </a:p>
        </p:txBody>
      </p:sp>
      <p:sp>
        <p:nvSpPr>
          <p:cNvPr id="8" name="TextBox 7"/>
          <p:cNvSpPr txBox="1">
            <a:spLocks noChangeArrowheads="1"/>
          </p:cNvSpPr>
          <p:nvPr/>
        </p:nvSpPr>
        <p:spPr bwMode="auto">
          <a:xfrm>
            <a:off x="3924300" y="2214563"/>
            <a:ext cx="4824413" cy="461962"/>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have an adverse effect on</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9" name="TextBox 8"/>
          <p:cNvSpPr txBox="1">
            <a:spLocks noChangeArrowheads="1"/>
          </p:cNvSpPr>
          <p:nvPr/>
        </p:nvSpPr>
        <p:spPr bwMode="auto">
          <a:xfrm>
            <a:off x="3924300" y="2714625"/>
            <a:ext cx="4824413" cy="461963"/>
          </a:xfrm>
          <a:prstGeom prst="rect">
            <a:avLst/>
          </a:prstGeom>
          <a:noFill/>
          <a:ln w="9525">
            <a:noFill/>
            <a:miter lim="800000"/>
          </a:ln>
        </p:spPr>
        <p:txBody>
          <a:bodyPr>
            <a:spAutoFit/>
          </a:bodyPr>
          <a:lstStyle/>
          <a:p>
            <a:pPr eaLnBrk="1" hangingPunct="1"/>
            <a:r>
              <a:rPr lang="en-US" altLang="zh-CN" sz="2400" dirty="0">
                <a:latin typeface="Helvetica" pitchFamily="34" charset="0"/>
                <a:ea typeface="Cambria Math" panose="02040503050406030204" pitchFamily="18" charset="0"/>
                <a:cs typeface="Arial" panose="020B0604020202020204" pitchFamily="34" charset="0"/>
              </a:rPr>
              <a:t>conform to societal expectations</a:t>
            </a:r>
            <a:endParaRPr lang="en-US" altLang="zh-CN" sz="2400" dirty="0">
              <a:latin typeface="Helvetica" pitchFamily="34" charset="0"/>
              <a:ea typeface="Cambria Math" panose="02040503050406030204" pitchFamily="18" charset="0"/>
              <a:cs typeface="Arial" panose="020B0604020202020204" pitchFamily="34" charset="0"/>
            </a:endParaRPr>
          </a:p>
        </p:txBody>
      </p:sp>
      <p:sp>
        <p:nvSpPr>
          <p:cNvPr id="10" name="TextBox 9"/>
          <p:cNvSpPr txBox="1">
            <a:spLocks noChangeArrowheads="1"/>
          </p:cNvSpPr>
          <p:nvPr/>
        </p:nvSpPr>
        <p:spPr bwMode="auto">
          <a:xfrm>
            <a:off x="3949700" y="3213100"/>
            <a:ext cx="4824413" cy="461963"/>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polar opposite</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11" name="TextBox 10"/>
          <p:cNvSpPr txBox="1">
            <a:spLocks noChangeArrowheads="1"/>
          </p:cNvSpPr>
          <p:nvPr/>
        </p:nvSpPr>
        <p:spPr bwMode="auto">
          <a:xfrm>
            <a:off x="3924300" y="3716338"/>
            <a:ext cx="4824413" cy="461962"/>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coincide with</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12" name="TextBox 11"/>
          <p:cNvSpPr txBox="1">
            <a:spLocks noChangeArrowheads="1"/>
          </p:cNvSpPr>
          <p:nvPr/>
        </p:nvSpPr>
        <p:spPr bwMode="auto">
          <a:xfrm>
            <a:off x="3949700" y="4221163"/>
            <a:ext cx="4824413" cy="461962"/>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correlate with</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13" name="TextBox 12"/>
          <p:cNvSpPr txBox="1">
            <a:spLocks noChangeArrowheads="1"/>
          </p:cNvSpPr>
          <p:nvPr/>
        </p:nvSpPr>
        <p:spPr bwMode="auto">
          <a:xfrm>
            <a:off x="3978275" y="4772025"/>
            <a:ext cx="4824413" cy="312738"/>
          </a:xfrm>
          <a:prstGeom prst="rect">
            <a:avLst/>
          </a:prstGeom>
          <a:noFill/>
          <a:ln w="9525">
            <a:noFill/>
            <a:miter lim="800000"/>
          </a:ln>
        </p:spPr>
        <p:txBody>
          <a:bodyPr>
            <a:spAutoFit/>
          </a:bodyPr>
          <a:lstStyle/>
          <a:p>
            <a:pPr indent="-186055" eaLnBrk="1" hangingPunct="1">
              <a:lnSpc>
                <a:spcPct val="60000"/>
              </a:lnSpc>
              <a:spcBef>
                <a:spcPct val="50000"/>
              </a:spcBef>
            </a:pPr>
            <a:r>
              <a:rPr lang="en-US" altLang="zh-CN" sz="2400" dirty="0">
                <a:latin typeface="Helvetica" pitchFamily="34" charset="0"/>
                <a:ea typeface="Cambria Math" panose="02040503050406030204" pitchFamily="18" charset="0"/>
                <a:cs typeface="Arial" panose="020B0604020202020204" pitchFamily="34" charset="0"/>
              </a:rPr>
              <a:t>be prone to do sth</a:t>
            </a:r>
            <a:r>
              <a:rPr lang="en-US" altLang="zh-CN" sz="2200" dirty="0">
                <a:latin typeface="Helvetica" pitchFamily="34" charset="0"/>
                <a:ea typeface="Cambria Math" panose="02040503050406030204" pitchFamily="18" charset="0"/>
                <a:cs typeface="Arial" panose="020B0604020202020204" pitchFamily="34" charset="0"/>
              </a:rPr>
              <a:t>.</a:t>
            </a:r>
            <a:endParaRPr lang="en-US" altLang="zh-CN" sz="2200" dirty="0">
              <a:latin typeface="Helvetica" pitchFamily="34" charset="0"/>
              <a:ea typeface="Cambria Math" panose="02040503050406030204" pitchFamily="18" charset="0"/>
              <a:cs typeface="Arial" panose="020B0604020202020204" pitchFamily="34" charset="0"/>
            </a:endParaRPr>
          </a:p>
        </p:txBody>
      </p:sp>
      <p:sp>
        <p:nvSpPr>
          <p:cNvPr id="14" name="TextBox 13"/>
          <p:cNvSpPr txBox="1">
            <a:spLocks noChangeArrowheads="1"/>
          </p:cNvSpPr>
          <p:nvPr/>
        </p:nvSpPr>
        <p:spPr bwMode="auto">
          <a:xfrm>
            <a:off x="3995738" y="5300663"/>
            <a:ext cx="4824412" cy="328612"/>
          </a:xfrm>
          <a:prstGeom prst="rect">
            <a:avLst/>
          </a:prstGeom>
          <a:noFill/>
          <a:ln w="9525">
            <a:noFill/>
            <a:miter lim="800000"/>
          </a:ln>
        </p:spPr>
        <p:txBody>
          <a:bodyPr>
            <a:spAutoFit/>
          </a:bodyPr>
          <a:lstStyle/>
          <a:p>
            <a:pPr indent="-186055" eaLnBrk="1" hangingPunct="1">
              <a:lnSpc>
                <a:spcPct val="60000"/>
              </a:lnSpc>
              <a:spcBef>
                <a:spcPct val="50000"/>
              </a:spcBef>
            </a:pPr>
            <a:r>
              <a:rPr lang="en-US" altLang="zh-CN" sz="2400">
                <a:latin typeface="Helvetica" pitchFamily="34" charset="0"/>
                <a:ea typeface="Cambria Math" panose="02040503050406030204" pitchFamily="18" charset="0"/>
                <a:cs typeface="Arial" panose="020B0604020202020204" pitchFamily="34" charset="0"/>
              </a:rPr>
              <a:t>foster a sense of personal pride</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15" name="TextBox 14"/>
          <p:cNvSpPr txBox="1">
            <a:spLocks noChangeArrowheads="1"/>
          </p:cNvSpPr>
          <p:nvPr/>
        </p:nvSpPr>
        <p:spPr bwMode="auto">
          <a:xfrm>
            <a:off x="3995738" y="5805488"/>
            <a:ext cx="4824412" cy="328612"/>
          </a:xfrm>
          <a:prstGeom prst="rect">
            <a:avLst/>
          </a:prstGeom>
          <a:noFill/>
          <a:ln w="9525">
            <a:noFill/>
            <a:miter lim="800000"/>
          </a:ln>
        </p:spPr>
        <p:txBody>
          <a:bodyPr>
            <a:spAutoFit/>
          </a:bodyPr>
          <a:lstStyle/>
          <a:p>
            <a:pPr indent="-186055" eaLnBrk="1" hangingPunct="1">
              <a:lnSpc>
                <a:spcPct val="60000"/>
              </a:lnSpc>
              <a:spcBef>
                <a:spcPct val="50000"/>
              </a:spcBef>
            </a:pPr>
            <a:r>
              <a:rPr lang="en-US" altLang="zh-CN" sz="2400">
                <a:latin typeface="Helvetica" pitchFamily="34" charset="0"/>
                <a:ea typeface="Cambria Math" panose="02040503050406030204" pitchFamily="18" charset="0"/>
                <a:cs typeface="Arial" panose="020B0604020202020204" pitchFamily="34" charset="0"/>
              </a:rPr>
              <a:t>earn one’s livelihood</a:t>
            </a:r>
            <a:endParaRPr lang="en-US" altLang="zh-CN" sz="2400">
              <a:latin typeface="Helvetica" pitchFamily="34" charset="0"/>
              <a:ea typeface="Cambria Math" panose="02040503050406030204" pitchFamily="18" charset="0"/>
              <a:cs typeface="Arial" panose="020B0604020202020204" pitchFamily="34" charset="0"/>
            </a:endParaRPr>
          </a:p>
        </p:txBody>
      </p:sp>
      <p:grpSp>
        <p:nvGrpSpPr>
          <p:cNvPr id="16" name="组合 15"/>
          <p:cNvGrpSpPr/>
          <p:nvPr/>
        </p:nvGrpSpPr>
        <p:grpSpPr>
          <a:xfrm>
            <a:off x="0" y="0"/>
            <a:ext cx="4355976" cy="1268760"/>
            <a:chOff x="0" y="0"/>
            <a:chExt cx="4355976" cy="1268760"/>
          </a:xfrm>
        </p:grpSpPr>
        <p:pic>
          <p:nvPicPr>
            <p:cNvPr id="1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48673" y="285728"/>
              <a:ext cx="2880319"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Comic Sans MS" panose="030F0702030302020204" pitchFamily="66" charset="0"/>
                </a:rPr>
                <a:t>Revision of </a:t>
              </a:r>
              <a:endParaRPr lang="en-US" altLang="zh-CN" sz="1600" b="1" dirty="0" smtClean="0">
                <a:solidFill>
                  <a:schemeClr val="bg1"/>
                </a:solidFill>
                <a:effectLst>
                  <a:outerShdw blurRad="38100" dist="38100" dir="2700000" algn="tl">
                    <a:srgbClr val="000000">
                      <a:alpha val="43137"/>
                    </a:srgbClr>
                  </a:outerShdw>
                </a:effectLst>
                <a:latin typeface="Comic Sans MS" panose="030F0702030302020204" pitchFamily="66" charset="0"/>
              </a:endParaRPr>
            </a:p>
            <a:p>
              <a:pPr algn="ctr"/>
              <a:r>
                <a:rPr lang="en-US" altLang="zh-CN" sz="1600" b="1" dirty="0" smtClean="0">
                  <a:solidFill>
                    <a:schemeClr val="bg1"/>
                  </a:solidFill>
                  <a:effectLst>
                    <a:outerShdw blurRad="38100" dist="38100" dir="2700000" algn="tl">
                      <a:srgbClr val="000000">
                        <a:alpha val="43137"/>
                      </a:srgbClr>
                    </a:outerShdw>
                  </a:effectLst>
                  <a:latin typeface="Comic Sans MS" panose="030F0702030302020204" pitchFamily="66" charset="0"/>
                </a:rPr>
                <a:t>the useful expressions</a:t>
              </a:r>
              <a:endParaRPr lang="en-US" altLang="zh-CN" sz="1600" b="1" dirty="0">
                <a:solidFill>
                  <a:schemeClr val="bg1"/>
                </a:solidFill>
                <a:effectLst>
                  <a:outerShdw blurRad="38100" dist="38100" dir="2700000" algn="tl">
                    <a:srgbClr val="000000">
                      <a:alpha val="43137"/>
                    </a:srgbClr>
                  </a:outerShdw>
                </a:effectLst>
                <a:latin typeface="Comic Sans MS" panose="030F0702030302020204" pitchFamily="66" charset="0"/>
              </a:endParaRPr>
            </a:p>
          </p:txBody>
        </p:sp>
      </p:grpSp>
      <p:sp>
        <p:nvSpPr>
          <p:cNvPr id="19" name="TextBox 18"/>
          <p:cNvSpPr txBox="1"/>
          <p:nvPr/>
        </p:nvSpPr>
        <p:spPr>
          <a:xfrm>
            <a:off x="4214810" y="616332"/>
            <a:ext cx="5000660" cy="400110"/>
          </a:xfrm>
          <a:prstGeom prst="rect">
            <a:avLst/>
          </a:prstGeom>
          <a:noFill/>
        </p:spPr>
        <p:txBody>
          <a:bodyPr wrap="square" rtlCol="0">
            <a:spAutoFit/>
          </a:bodyPr>
          <a:lstStyle/>
          <a:p>
            <a:r>
              <a:rPr lang="en-US" altLang="zh-CN" sz="2000" b="1" dirty="0" smtClean="0">
                <a:solidFill>
                  <a:srgbClr val="0070C0"/>
                </a:solidFill>
                <a:latin typeface="Helvetica"/>
              </a:rPr>
              <a:t>Language  points—useful expressions</a:t>
            </a:r>
            <a:endParaRPr lang="zh-CN" altLang="en-US" sz="2000" b="1" dirty="0">
              <a:solidFill>
                <a:srgbClr val="0070C0"/>
              </a:solidFill>
              <a:latin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755650" y="1285875"/>
          <a:ext cx="7704138" cy="4862516"/>
        </p:xfrm>
        <a:graphic>
          <a:graphicData uri="http://schemas.openxmlformats.org/drawingml/2006/table">
            <a:tbl>
              <a:tblPr firstRow="1" bandRow="1">
                <a:tableStyleId>{22838BEF-8BB2-4498-84A7-C5851F593DF1}</a:tableStyleId>
              </a:tblPr>
              <a:tblGrid>
                <a:gridCol w="3101755"/>
                <a:gridCol w="4602383"/>
              </a:tblGrid>
              <a:tr h="498427">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pP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 11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技术创新</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b="0" dirty="0">
                        <a:latin typeface="华文楷体" panose="02010600040101010101" pitchFamily="2" charset="-122"/>
                        <a:ea typeface="华文楷体" panose="02010600040101010101" pitchFamily="2" charset="-122"/>
                      </a:endParaRPr>
                    </a:p>
                  </a:txBody>
                  <a:tcPr marL="91431" marR="91431" marT="45719" marB="45719" anchor="ctr"/>
                </a:tc>
              </a:tr>
              <a:tr h="430256">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12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大多数人</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13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太多闲暇时间</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14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名人八卦</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defRPr/>
                      </a:pP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15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奢华时尚</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16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采取否定的态度</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44844">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17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终身学习</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anose="05000000000000000000" pitchFamily="2" charset="2"/>
                        <a:buNone/>
                      </a:pP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 18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投入激情</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pP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 19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享受到最大的快乐</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r h="498427">
                <a:tc>
                  <a:txBody>
                    <a:bodyPr/>
                    <a:lstStyle/>
                    <a:p>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 </a:t>
                      </a:r>
                      <a:r>
                        <a:rPr lang="en-US" altLang="zh-CN" sz="2200" b="1" kern="1200" dirty="0" smtClean="0">
                          <a:solidFill>
                            <a:schemeClr val="dk1"/>
                          </a:solidFill>
                          <a:latin typeface="华文楷体" panose="02010600040101010101" pitchFamily="2" charset="-122"/>
                          <a:ea typeface="华文楷体" panose="02010600040101010101" pitchFamily="2" charset="-122"/>
                          <a:cs typeface="+mn-cs"/>
                        </a:rPr>
                        <a:t>20 </a:t>
                      </a:r>
                      <a:r>
                        <a:rPr lang="zh-CN" altLang="en-US" sz="2200" b="1" kern="1200" dirty="0" smtClean="0">
                          <a:solidFill>
                            <a:schemeClr val="dk1"/>
                          </a:solidFill>
                          <a:latin typeface="华文楷体" panose="02010600040101010101" pitchFamily="2" charset="-122"/>
                          <a:ea typeface="华文楷体" panose="02010600040101010101" pitchFamily="2" charset="-122"/>
                          <a:cs typeface="+mn-cs"/>
                        </a:rPr>
                        <a:t>成就自我</a:t>
                      </a:r>
                      <a:endParaRPr lang="zh-CN" altLang="en-US" sz="2200" b="1" kern="1200" dirty="0" smtClean="0">
                        <a:solidFill>
                          <a:schemeClr val="dk1"/>
                        </a:solidFill>
                        <a:latin typeface="华文楷体" panose="02010600040101010101" pitchFamily="2" charset="-122"/>
                        <a:ea typeface="华文楷体" panose="02010600040101010101" pitchFamily="2" charset="-122"/>
                        <a:cs typeface="+mn-cs"/>
                      </a:endParaRPr>
                    </a:p>
                  </a:txBody>
                  <a:tcPr marL="0" marR="0" marT="0" marB="0" anchor="ctr" horzOverflow="overflow"/>
                </a:tc>
                <a:tc>
                  <a:txBody>
                    <a:bodyPr/>
                    <a:lstStyle/>
                    <a:p>
                      <a:endParaRPr lang="zh-CN" altLang="en-US" sz="2000" dirty="0">
                        <a:latin typeface="华文楷体" panose="02010600040101010101" pitchFamily="2" charset="-122"/>
                        <a:ea typeface="华文楷体" panose="02010600040101010101" pitchFamily="2" charset="-122"/>
                      </a:endParaRPr>
                    </a:p>
                  </a:txBody>
                  <a:tcPr marL="91431" marR="91431" marT="45719" marB="45719" anchor="ctr"/>
                </a:tc>
              </a:tr>
            </a:tbl>
          </a:graphicData>
        </a:graphic>
      </p:graphicFrame>
      <p:pic>
        <p:nvPicPr>
          <p:cNvPr id="112677" name="Picture 4"/>
          <p:cNvPicPr>
            <a:picLocks noChangeAspect="1" noChangeArrowheads="1"/>
          </p:cNvPicPr>
          <p:nvPr/>
        </p:nvPicPr>
        <p:blipFill>
          <a:blip r:embed="rId1">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6" name="TextBox 5"/>
          <p:cNvSpPr txBox="1">
            <a:spLocks noChangeArrowheads="1"/>
          </p:cNvSpPr>
          <p:nvPr/>
        </p:nvSpPr>
        <p:spPr bwMode="auto">
          <a:xfrm>
            <a:off x="3949700" y="1268413"/>
            <a:ext cx="4824413" cy="461962"/>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technological innovation</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17" name="TextBox 7"/>
          <p:cNvSpPr txBox="1">
            <a:spLocks noChangeArrowheads="1"/>
          </p:cNvSpPr>
          <p:nvPr/>
        </p:nvSpPr>
        <p:spPr bwMode="auto">
          <a:xfrm>
            <a:off x="3949700" y="1743075"/>
            <a:ext cx="5610225" cy="461963"/>
          </a:xfrm>
          <a:prstGeom prst="rect">
            <a:avLst/>
          </a:prstGeom>
          <a:noFill/>
          <a:ln w="9525">
            <a:noFill/>
            <a:miter lim="800000"/>
          </a:ln>
        </p:spPr>
        <p:txBody>
          <a:bodyPr>
            <a:spAutoFit/>
          </a:bodyPr>
          <a:lstStyle/>
          <a:p>
            <a:pPr eaLnBrk="1" hangingPunct="1"/>
            <a:r>
              <a:rPr lang="en-US" altLang="zh-CN" sz="2400" dirty="0">
                <a:latin typeface="Helvetica" pitchFamily="34" charset="0"/>
                <a:ea typeface="Cambria Math" panose="02040503050406030204" pitchFamily="18" charset="0"/>
                <a:cs typeface="Arial" panose="020B0604020202020204" pitchFamily="34" charset="0"/>
              </a:rPr>
              <a:t>the majority of the population</a:t>
            </a:r>
            <a:endParaRPr lang="en-US" altLang="zh-CN" sz="2400" dirty="0">
              <a:latin typeface="Helvetica" pitchFamily="34" charset="0"/>
              <a:ea typeface="Cambria Math" panose="02040503050406030204" pitchFamily="18" charset="0"/>
              <a:cs typeface="Arial" panose="020B0604020202020204" pitchFamily="34" charset="0"/>
            </a:endParaRPr>
          </a:p>
        </p:txBody>
      </p:sp>
      <p:sp>
        <p:nvSpPr>
          <p:cNvPr id="18" name="TextBox 8"/>
          <p:cNvSpPr txBox="1">
            <a:spLocks noChangeArrowheads="1"/>
          </p:cNvSpPr>
          <p:nvPr/>
        </p:nvSpPr>
        <p:spPr bwMode="auto">
          <a:xfrm>
            <a:off x="4002088" y="3716338"/>
            <a:ext cx="4824412" cy="461962"/>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take a toxic attitude toward…</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20" name="TextBox 10"/>
          <p:cNvSpPr txBox="1">
            <a:spLocks noChangeArrowheads="1"/>
          </p:cNvSpPr>
          <p:nvPr/>
        </p:nvSpPr>
        <p:spPr bwMode="auto">
          <a:xfrm>
            <a:off x="3967163" y="2205038"/>
            <a:ext cx="4824412" cy="461962"/>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an abundance of leisure time</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21" name="TextBox 11"/>
          <p:cNvSpPr txBox="1">
            <a:spLocks noChangeArrowheads="1"/>
          </p:cNvSpPr>
          <p:nvPr/>
        </p:nvSpPr>
        <p:spPr bwMode="auto">
          <a:xfrm>
            <a:off x="3973513" y="2708275"/>
            <a:ext cx="4824412" cy="461963"/>
          </a:xfrm>
          <a:prstGeom prst="rect">
            <a:avLst/>
          </a:prstGeom>
          <a:noFill/>
          <a:ln w="9525">
            <a:noFill/>
            <a:miter lim="800000"/>
          </a:ln>
        </p:spPr>
        <p:txBody>
          <a:bodyPr>
            <a:spAutoFit/>
          </a:bodyPr>
          <a:lstStyle/>
          <a:p>
            <a:pPr eaLnBrk="1" hangingPunct="1"/>
            <a:r>
              <a:rPr lang="en-US" altLang="zh-CN" sz="2400">
                <a:latin typeface="Helvetica" pitchFamily="34" charset="0"/>
                <a:ea typeface="Cambria Math" panose="02040503050406030204" pitchFamily="18" charset="0"/>
                <a:cs typeface="Arial" panose="020B0604020202020204" pitchFamily="34" charset="0"/>
              </a:rPr>
              <a:t>celebrity gossip</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22" name="TextBox 12"/>
          <p:cNvSpPr txBox="1">
            <a:spLocks noChangeArrowheads="1"/>
          </p:cNvSpPr>
          <p:nvPr/>
        </p:nvSpPr>
        <p:spPr bwMode="auto">
          <a:xfrm>
            <a:off x="4002088" y="3333750"/>
            <a:ext cx="4824412" cy="336550"/>
          </a:xfrm>
          <a:prstGeom prst="rect">
            <a:avLst/>
          </a:prstGeom>
          <a:noFill/>
          <a:ln w="9525">
            <a:noFill/>
            <a:miter lim="800000"/>
          </a:ln>
        </p:spPr>
        <p:txBody>
          <a:bodyPr>
            <a:spAutoFit/>
          </a:bodyPr>
          <a:lstStyle/>
          <a:p>
            <a:pPr indent="-186055" eaLnBrk="1" hangingPunct="1">
              <a:lnSpc>
                <a:spcPct val="60000"/>
              </a:lnSpc>
              <a:spcBef>
                <a:spcPct val="50000"/>
              </a:spcBef>
            </a:pPr>
            <a:r>
              <a:rPr lang="en-US" altLang="zh-CN" sz="2400">
                <a:latin typeface="Helvetica" pitchFamily="34" charset="0"/>
                <a:ea typeface="Cambria Math" panose="02040503050406030204" pitchFamily="18" charset="0"/>
                <a:cs typeface="Arial" panose="020B0604020202020204" pitchFamily="34" charset="0"/>
              </a:rPr>
              <a:t>extravagant fashion</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23" name="TextBox 13"/>
          <p:cNvSpPr txBox="1">
            <a:spLocks noChangeArrowheads="1"/>
          </p:cNvSpPr>
          <p:nvPr/>
        </p:nvSpPr>
        <p:spPr bwMode="auto">
          <a:xfrm>
            <a:off x="4002088" y="4302125"/>
            <a:ext cx="4824412" cy="328613"/>
          </a:xfrm>
          <a:prstGeom prst="rect">
            <a:avLst/>
          </a:prstGeom>
          <a:noFill/>
          <a:ln w="9525">
            <a:noFill/>
            <a:miter lim="800000"/>
          </a:ln>
        </p:spPr>
        <p:txBody>
          <a:bodyPr>
            <a:spAutoFit/>
          </a:bodyPr>
          <a:lstStyle/>
          <a:p>
            <a:pPr indent="-186055" eaLnBrk="1" hangingPunct="1">
              <a:lnSpc>
                <a:spcPct val="60000"/>
              </a:lnSpc>
              <a:spcBef>
                <a:spcPct val="50000"/>
              </a:spcBef>
            </a:pPr>
            <a:r>
              <a:rPr lang="en-US" altLang="zh-CN" sz="2400">
                <a:latin typeface="Helvetica" pitchFamily="34" charset="0"/>
                <a:ea typeface="Cambria Math" panose="02040503050406030204" pitchFamily="18" charset="0"/>
                <a:cs typeface="Arial" panose="020B0604020202020204" pitchFamily="34" charset="0"/>
              </a:rPr>
              <a:t>lifelong learning</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24" name="TextBox 14"/>
          <p:cNvSpPr txBox="1">
            <a:spLocks noChangeArrowheads="1"/>
          </p:cNvSpPr>
          <p:nvPr/>
        </p:nvSpPr>
        <p:spPr bwMode="auto">
          <a:xfrm>
            <a:off x="4002088" y="4797425"/>
            <a:ext cx="4824412" cy="328613"/>
          </a:xfrm>
          <a:prstGeom prst="rect">
            <a:avLst/>
          </a:prstGeom>
          <a:noFill/>
          <a:ln w="9525">
            <a:noFill/>
            <a:miter lim="800000"/>
          </a:ln>
        </p:spPr>
        <p:txBody>
          <a:bodyPr>
            <a:spAutoFit/>
          </a:bodyPr>
          <a:lstStyle/>
          <a:p>
            <a:pPr indent="-186055" eaLnBrk="1" hangingPunct="1">
              <a:lnSpc>
                <a:spcPct val="60000"/>
              </a:lnSpc>
              <a:spcBef>
                <a:spcPct val="50000"/>
              </a:spcBef>
            </a:pPr>
            <a:r>
              <a:rPr lang="en-US" altLang="zh-CN" sz="2400">
                <a:latin typeface="Helvetica" pitchFamily="34" charset="0"/>
                <a:ea typeface="Cambria Math" panose="02040503050406030204" pitchFamily="18" charset="0"/>
                <a:cs typeface="Arial" panose="020B0604020202020204" pitchFamily="34" charset="0"/>
              </a:rPr>
              <a:t>hurl one’s passion (into…)</a:t>
            </a:r>
            <a:endParaRPr lang="en-US" altLang="zh-CN" sz="2400">
              <a:latin typeface="Helvetica" pitchFamily="34" charset="0"/>
              <a:ea typeface="Cambria Math" panose="02040503050406030204" pitchFamily="18" charset="0"/>
              <a:cs typeface="Arial" panose="020B0604020202020204" pitchFamily="34" charset="0"/>
            </a:endParaRPr>
          </a:p>
        </p:txBody>
      </p:sp>
      <p:sp>
        <p:nvSpPr>
          <p:cNvPr id="25" name="TextBox 14"/>
          <p:cNvSpPr txBox="1">
            <a:spLocks noChangeArrowheads="1"/>
          </p:cNvSpPr>
          <p:nvPr/>
        </p:nvSpPr>
        <p:spPr bwMode="auto">
          <a:xfrm>
            <a:off x="3995738" y="5300663"/>
            <a:ext cx="4824412" cy="314325"/>
          </a:xfrm>
          <a:prstGeom prst="rect">
            <a:avLst/>
          </a:prstGeom>
          <a:noFill/>
          <a:ln w="9525">
            <a:noFill/>
            <a:miter lim="800000"/>
          </a:ln>
        </p:spPr>
        <p:txBody>
          <a:bodyPr>
            <a:spAutoFit/>
          </a:bodyPr>
          <a:lstStyle/>
          <a:p>
            <a:pPr indent="-186055" eaLnBrk="1" hangingPunct="1">
              <a:lnSpc>
                <a:spcPct val="60000"/>
              </a:lnSpc>
              <a:spcBef>
                <a:spcPct val="50000"/>
              </a:spcBef>
            </a:pPr>
            <a:r>
              <a:rPr lang="en-US" altLang="zh-CN" sz="2400">
                <a:latin typeface="Helvetica" pitchFamily="34" charset="0"/>
                <a:ea typeface="Cambria Math" panose="02040503050406030204" pitchFamily="18" charset="0"/>
                <a:cs typeface="Arial" panose="020B0604020202020204" pitchFamily="34" charset="0"/>
              </a:rPr>
              <a:t>take optimum pleasure</a:t>
            </a:r>
            <a:endParaRPr lang="zh-CN" altLang="en-US" sz="2400">
              <a:latin typeface="Helvetica" pitchFamily="34" charset="0"/>
              <a:ea typeface="Cambria Math" panose="02040503050406030204" pitchFamily="18" charset="0"/>
              <a:cs typeface="Arial" panose="020B0604020202020204" pitchFamily="34" charset="0"/>
            </a:endParaRPr>
          </a:p>
        </p:txBody>
      </p:sp>
      <p:sp>
        <p:nvSpPr>
          <p:cNvPr id="26" name="TextBox 14"/>
          <p:cNvSpPr txBox="1">
            <a:spLocks noChangeArrowheads="1"/>
          </p:cNvSpPr>
          <p:nvPr/>
        </p:nvSpPr>
        <p:spPr bwMode="auto">
          <a:xfrm>
            <a:off x="4010025" y="5764213"/>
            <a:ext cx="4824413" cy="328612"/>
          </a:xfrm>
          <a:prstGeom prst="rect">
            <a:avLst/>
          </a:prstGeom>
          <a:noFill/>
          <a:ln w="9525">
            <a:noFill/>
            <a:miter lim="800000"/>
          </a:ln>
        </p:spPr>
        <p:txBody>
          <a:bodyPr>
            <a:spAutoFit/>
          </a:bodyPr>
          <a:lstStyle/>
          <a:p>
            <a:pPr indent="-186055" eaLnBrk="1" hangingPunct="1">
              <a:lnSpc>
                <a:spcPct val="60000"/>
              </a:lnSpc>
              <a:spcBef>
                <a:spcPct val="50000"/>
              </a:spcBef>
            </a:pPr>
            <a:r>
              <a:rPr lang="en-US" altLang="zh-CN" sz="2400">
                <a:latin typeface="Helvetica" pitchFamily="34" charset="0"/>
                <a:ea typeface="Cambria Math" panose="02040503050406030204" pitchFamily="18" charset="0"/>
                <a:cs typeface="Arial" panose="020B0604020202020204" pitchFamily="34" charset="0"/>
              </a:rPr>
              <a:t>personally fulfilling</a:t>
            </a:r>
            <a:endParaRPr lang="en-US" altLang="zh-CN" sz="2400">
              <a:latin typeface="Helvetica" pitchFamily="34" charset="0"/>
              <a:ea typeface="Cambria Math" panose="02040503050406030204" pitchFamily="18" charset="0"/>
              <a:cs typeface="Arial" panose="020B0604020202020204" pitchFamily="34" charset="0"/>
            </a:endParaRPr>
          </a:p>
        </p:txBody>
      </p:sp>
      <p:grpSp>
        <p:nvGrpSpPr>
          <p:cNvPr id="15" name="组合 14"/>
          <p:cNvGrpSpPr/>
          <p:nvPr/>
        </p:nvGrpSpPr>
        <p:grpSpPr>
          <a:xfrm>
            <a:off x="0" y="0"/>
            <a:ext cx="4355976" cy="1268760"/>
            <a:chOff x="0" y="0"/>
            <a:chExt cx="4355976" cy="1268760"/>
          </a:xfrm>
        </p:grpSpPr>
        <p:pic>
          <p:nvPicPr>
            <p:cNvPr id="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548673" y="285728"/>
              <a:ext cx="2880319"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Comic Sans MS" panose="030F0702030302020204" pitchFamily="66" charset="0"/>
                </a:rPr>
                <a:t>Revision of </a:t>
              </a:r>
              <a:endParaRPr lang="en-US" altLang="zh-CN" sz="1600" b="1" dirty="0" smtClean="0">
                <a:solidFill>
                  <a:schemeClr val="bg1"/>
                </a:solidFill>
                <a:effectLst>
                  <a:outerShdw blurRad="38100" dist="38100" dir="2700000" algn="tl">
                    <a:srgbClr val="000000">
                      <a:alpha val="43137"/>
                    </a:srgbClr>
                  </a:outerShdw>
                </a:effectLst>
                <a:latin typeface="Comic Sans MS" panose="030F0702030302020204" pitchFamily="66" charset="0"/>
              </a:endParaRPr>
            </a:p>
            <a:p>
              <a:pPr algn="ctr"/>
              <a:r>
                <a:rPr lang="en-US" altLang="zh-CN" sz="1600" b="1" dirty="0" smtClean="0">
                  <a:solidFill>
                    <a:schemeClr val="bg1"/>
                  </a:solidFill>
                  <a:effectLst>
                    <a:outerShdw blurRad="38100" dist="38100" dir="2700000" algn="tl">
                      <a:srgbClr val="000000">
                        <a:alpha val="43137"/>
                      </a:srgbClr>
                    </a:outerShdw>
                  </a:effectLst>
                  <a:latin typeface="Comic Sans MS" panose="030F0702030302020204" pitchFamily="66" charset="0"/>
                </a:rPr>
                <a:t>the useful expressions</a:t>
              </a:r>
              <a:endParaRPr lang="en-US" altLang="zh-CN" sz="1600" b="1" dirty="0">
                <a:solidFill>
                  <a:schemeClr val="bg1"/>
                </a:solidFill>
                <a:effectLst>
                  <a:outerShdw blurRad="38100" dist="38100" dir="2700000" algn="tl">
                    <a:srgbClr val="000000">
                      <a:alpha val="43137"/>
                    </a:srgbClr>
                  </a:outerShdw>
                </a:effectLst>
                <a:latin typeface="Comic Sans MS" panose="030F0702030302020204" pitchFamily="66" charset="0"/>
              </a:endParaRPr>
            </a:p>
          </p:txBody>
        </p:sp>
      </p:grpSp>
      <p:sp>
        <p:nvSpPr>
          <p:cNvPr id="28" name="TextBox 27"/>
          <p:cNvSpPr txBox="1"/>
          <p:nvPr/>
        </p:nvSpPr>
        <p:spPr>
          <a:xfrm>
            <a:off x="4214810" y="616332"/>
            <a:ext cx="5000660" cy="400110"/>
          </a:xfrm>
          <a:prstGeom prst="rect">
            <a:avLst/>
          </a:prstGeom>
          <a:noFill/>
        </p:spPr>
        <p:txBody>
          <a:bodyPr wrap="square" rtlCol="0">
            <a:spAutoFit/>
          </a:bodyPr>
          <a:lstStyle/>
          <a:p>
            <a:r>
              <a:rPr lang="en-US" altLang="zh-CN" sz="2000" b="1" dirty="0" smtClean="0">
                <a:solidFill>
                  <a:srgbClr val="0070C0"/>
                </a:solidFill>
                <a:latin typeface="Helvetica"/>
              </a:rPr>
              <a:t>Language  points—useful expressions</a:t>
            </a:r>
            <a:endParaRPr lang="zh-CN" altLang="en-US" sz="2000" b="1" dirty="0">
              <a:solidFill>
                <a:srgbClr val="0070C0"/>
              </a:solidFill>
              <a:latin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1" grpId="0"/>
      <p:bldP spid="22" grpId="0"/>
      <p:bldP spid="23" grpId="0"/>
      <p:bldP spid="24" grpId="0"/>
      <p:bldP spid="25" grpId="0"/>
      <p:bldP spid="2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50825" y="1500174"/>
          <a:ext cx="8678863" cy="4625726"/>
        </p:xfrm>
        <a:graphic>
          <a:graphicData uri="http://schemas.openxmlformats.org/drawingml/2006/table">
            <a:tbl>
              <a:tblPr firstRow="1" bandRow="1">
                <a:tableStyleId>{B301B821-A1FF-4177-AEE7-76D212191A09}</a:tableStyleId>
              </a:tblPr>
              <a:tblGrid>
                <a:gridCol w="3749671"/>
                <a:gridCol w="4929192"/>
              </a:tblGrid>
              <a:tr h="64150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800" dirty="0" smtClean="0">
                          <a:effectLst>
                            <a:outerShdw blurRad="38100" dist="38100" dir="2700000" algn="tl">
                              <a:srgbClr val="000000">
                                <a:alpha val="43137"/>
                              </a:srgbClr>
                            </a:outerShdw>
                          </a:effectLst>
                        </a:rPr>
                        <a:t>        Functions &amp; Usages</a:t>
                      </a:r>
                      <a:endParaRPr lang="zh-CN" altLang="en-US" sz="2800" dirty="0" smtClean="0">
                        <a:solidFill>
                          <a:srgbClr val="FFFF00"/>
                        </a:solidFill>
                        <a:effectLst>
                          <a:outerShdw blurRad="38100" dist="38100" dir="2700000" algn="tl">
                            <a:srgbClr val="000000">
                              <a:alpha val="43137"/>
                            </a:srgbClr>
                          </a:outerShdw>
                        </a:effectLst>
                      </a:endParaRPr>
                    </a:p>
                  </a:txBody>
                  <a:tcPr marL="91437" marR="91437" marT="45711" marB="45711"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800" dirty="0" smtClean="0">
                          <a:effectLst>
                            <a:outerShdw blurRad="38100" dist="38100" dir="2700000" algn="tl">
                              <a:srgbClr val="000000">
                                <a:alpha val="43137"/>
                              </a:srgbClr>
                            </a:outerShdw>
                          </a:effectLst>
                        </a:rPr>
                        <a:t>            Sentence</a:t>
                      </a:r>
                      <a:r>
                        <a:rPr lang="en-US" altLang="zh-CN" sz="2800" baseline="0" dirty="0" smtClean="0">
                          <a:effectLst>
                            <a:outerShdw blurRad="38100" dist="38100" dir="2700000" algn="tl">
                              <a:srgbClr val="000000">
                                <a:alpha val="43137"/>
                              </a:srgbClr>
                            </a:outerShdw>
                          </a:effectLst>
                        </a:rPr>
                        <a:t> Patterns</a:t>
                      </a:r>
                      <a:endParaRPr lang="zh-CN" altLang="en-US" sz="2800" dirty="0" smtClean="0">
                        <a:solidFill>
                          <a:srgbClr val="FFFF00"/>
                        </a:solidFill>
                        <a:effectLst>
                          <a:outerShdw blurRad="38100" dist="38100" dir="2700000" algn="tl">
                            <a:srgbClr val="000000">
                              <a:alpha val="43137"/>
                            </a:srgbClr>
                          </a:outerShdw>
                        </a:effectLst>
                      </a:endParaRPr>
                    </a:p>
                  </a:txBody>
                  <a:tcPr marL="91437" marR="91437" marT="45711" marB="45711" anchor="ctr"/>
                </a:tc>
              </a:tr>
              <a:tr h="1358758">
                <a:tc>
                  <a:txBody>
                    <a:bodyPr/>
                    <a:lstStyle/>
                    <a:p>
                      <a:pPr marL="288290" indent="-288290">
                        <a:lnSpc>
                          <a:spcPts val="2800"/>
                        </a:lnSpc>
                        <a:spcBef>
                          <a:spcPct val="50000"/>
                        </a:spcBef>
                      </a:pPr>
                      <a:r>
                        <a:rPr kumimoji="1" lang="en-US" altLang="zh-CN" sz="2600" b="1" kern="1200" dirty="0" smtClean="0">
                          <a:solidFill>
                            <a:schemeClr val="tx1">
                              <a:lumMod val="85000"/>
                              <a:lumOff val="15000"/>
                            </a:schemeClr>
                          </a:solidFill>
                          <a:latin typeface="华文楷体" panose="02010600040101010101" pitchFamily="2" charset="-122"/>
                          <a:ea typeface="华文楷体" panose="02010600040101010101" pitchFamily="2" charset="-122"/>
                        </a:rPr>
                        <a:t>1. </a:t>
                      </a:r>
                      <a:r>
                        <a:rPr kumimoji="1" lang="zh-CN" altLang="en-US" sz="2600" b="1" kern="1200" dirty="0" smtClean="0">
                          <a:solidFill>
                            <a:schemeClr val="tx1">
                              <a:lumMod val="85000"/>
                              <a:lumOff val="15000"/>
                            </a:schemeClr>
                          </a:solidFill>
                          <a:latin typeface="华文楷体" panose="02010600040101010101" pitchFamily="2" charset="-122"/>
                          <a:ea typeface="华文楷体" panose="02010600040101010101" pitchFamily="2" charset="-122"/>
                        </a:rPr>
                        <a:t>用于表达“不同的人对待同一件事有不同的看法”。</a:t>
                      </a:r>
                      <a:endParaRPr kumimoji="1" lang="en-US" altLang="zh-CN" sz="2600" b="1" kern="1200" dirty="0" smtClean="0">
                        <a:solidFill>
                          <a:schemeClr val="tx1">
                            <a:lumMod val="85000"/>
                            <a:lumOff val="15000"/>
                          </a:schemeClr>
                        </a:solidFill>
                        <a:latin typeface="华文楷体" panose="02010600040101010101" pitchFamily="2" charset="-122"/>
                        <a:ea typeface="华文楷体" panose="02010600040101010101" pitchFamily="2" charset="-122"/>
                        <a:cs typeface="+mn-cs"/>
                      </a:endParaRPr>
                    </a:p>
                  </a:txBody>
                  <a:tcPr marL="91437" marR="91437" marT="45711" marB="45711" anchor="ctr"/>
                </a:tc>
                <a:tc>
                  <a:txBody>
                    <a:bodyPr/>
                    <a:lstStyle/>
                    <a:p>
                      <a:pPr algn="l">
                        <a:lnSpc>
                          <a:spcPct val="100000"/>
                        </a:lnSpc>
                        <a:spcBef>
                          <a:spcPct val="50000"/>
                        </a:spcBef>
                        <a:defRPr/>
                      </a:pPr>
                      <a:endParaRPr kumimoji="1" lang="en-US" altLang="zh-CN" sz="2800" b="1" dirty="0">
                        <a:solidFill>
                          <a:srgbClr val="000000"/>
                        </a:solidFill>
                        <a:latin typeface="华文楷体" panose="02010600040101010101" pitchFamily="2" charset="-122"/>
                        <a:ea typeface="华文楷体" panose="02010600040101010101" pitchFamily="2" charset="-122"/>
                      </a:endParaRPr>
                    </a:p>
                  </a:txBody>
                  <a:tcPr marL="91437" marR="91437" marT="45711" marB="45711"/>
                </a:tc>
              </a:tr>
              <a:tr h="1356233">
                <a:tc>
                  <a:txBody>
                    <a:bodyPr/>
                    <a:lstStyle/>
                    <a:p>
                      <a:pPr marL="288290" indent="-288290" algn="l" defTabSz="914400" rtl="0" eaLnBrk="1" latinLnBrk="0" hangingPunct="1">
                        <a:lnSpc>
                          <a:spcPts val="2800"/>
                        </a:lnSpc>
                        <a:spcBef>
                          <a:spcPct val="50000"/>
                        </a:spcBef>
                      </a:pPr>
                      <a:r>
                        <a:rPr kumimoji="1" lang="en-US" altLang="zh-CN" sz="2600" b="1" kern="1200" dirty="0" smtClean="0">
                          <a:solidFill>
                            <a:schemeClr val="tx1">
                              <a:lumMod val="85000"/>
                              <a:lumOff val="15000"/>
                            </a:schemeClr>
                          </a:solidFill>
                          <a:latin typeface="华文楷体" panose="02010600040101010101" pitchFamily="2" charset="-122"/>
                          <a:ea typeface="华文楷体" panose="02010600040101010101" pitchFamily="2" charset="-122"/>
                        </a:rPr>
                        <a:t>2.</a:t>
                      </a:r>
                      <a:r>
                        <a:rPr kumimoji="1" lang="zh-CN" altLang="en-US" sz="2600" b="1" kern="1200" dirty="0" smtClean="0">
                          <a:solidFill>
                            <a:schemeClr val="tx1">
                              <a:lumMod val="85000"/>
                              <a:lumOff val="15000"/>
                            </a:schemeClr>
                          </a:solidFill>
                          <a:latin typeface="华文楷体" panose="02010600040101010101" pitchFamily="2" charset="-122"/>
                          <a:ea typeface="华文楷体" panose="02010600040101010101" pitchFamily="2" charset="-122"/>
                        </a:rPr>
                        <a:t>用于举例说明“某人执着地做某事</a:t>
                      </a:r>
                      <a:r>
                        <a:rPr kumimoji="1" lang="en-US" altLang="zh-CN" sz="2600" b="1" kern="1200" dirty="0" smtClean="0">
                          <a:solidFill>
                            <a:schemeClr val="tx1">
                              <a:lumMod val="85000"/>
                              <a:lumOff val="15000"/>
                            </a:schemeClr>
                          </a:solidFill>
                          <a:latin typeface="华文楷体" panose="02010600040101010101" pitchFamily="2" charset="-122"/>
                          <a:ea typeface="华文楷体" panose="02010600040101010101" pitchFamily="2" charset="-122"/>
                        </a:rPr>
                        <a:t>”</a:t>
                      </a:r>
                      <a:r>
                        <a:rPr kumimoji="1" lang="zh-CN" altLang="en-US" sz="2600" b="1" kern="1200" dirty="0" smtClean="0">
                          <a:solidFill>
                            <a:schemeClr val="tx1">
                              <a:lumMod val="85000"/>
                              <a:lumOff val="15000"/>
                            </a:schemeClr>
                          </a:solidFill>
                          <a:latin typeface="华文楷体" panose="02010600040101010101" pitchFamily="2" charset="-122"/>
                          <a:ea typeface="华文楷体" panose="02010600040101010101" pitchFamily="2" charset="-122"/>
                        </a:rPr>
                        <a:t>。</a:t>
                      </a:r>
                      <a:endParaRPr kumimoji="1" lang="zh-CN" altLang="en-US" sz="2600" b="1" kern="1200" dirty="0">
                        <a:solidFill>
                          <a:schemeClr val="tx1">
                            <a:lumMod val="85000"/>
                            <a:lumOff val="15000"/>
                          </a:schemeClr>
                        </a:solidFill>
                        <a:latin typeface="华文楷体" panose="02010600040101010101" pitchFamily="2" charset="-122"/>
                        <a:ea typeface="华文楷体" panose="02010600040101010101" pitchFamily="2" charset="-122"/>
                        <a:cs typeface="+mn-cs"/>
                      </a:endParaRPr>
                    </a:p>
                  </a:txBody>
                  <a:tcPr marL="91437" marR="91437" marT="45711" marB="45711" anchor="ctr"/>
                </a:tc>
                <a:tc>
                  <a:txBody>
                    <a:bodyPr/>
                    <a:lstStyle/>
                    <a:p>
                      <a:pPr algn="l">
                        <a:lnSpc>
                          <a:spcPct val="100000"/>
                        </a:lnSpc>
                      </a:pPr>
                      <a:endParaRPr lang="zh-CN" altLang="en-US" sz="2800" dirty="0"/>
                    </a:p>
                  </a:txBody>
                  <a:tcPr marL="91437" marR="91437" marT="45711" marB="45711"/>
                </a:tc>
              </a:tr>
              <a:tr h="1269229">
                <a:tc>
                  <a:txBody>
                    <a:bodyPr/>
                    <a:lstStyle/>
                    <a:p>
                      <a:pPr marL="288290" indent="-288290" algn="l" defTabSz="914400" rtl="0" eaLnBrk="1" latinLnBrk="0" hangingPunct="1">
                        <a:lnSpc>
                          <a:spcPts val="2800"/>
                        </a:lnSpc>
                        <a:spcBef>
                          <a:spcPct val="50000"/>
                        </a:spcBef>
                      </a:pPr>
                      <a:r>
                        <a:rPr kumimoji="1" lang="en-US" altLang="zh-CN" sz="2600" b="1" kern="1200" dirty="0" smtClean="0">
                          <a:solidFill>
                            <a:schemeClr val="tx1">
                              <a:lumMod val="85000"/>
                              <a:lumOff val="15000"/>
                            </a:schemeClr>
                          </a:solidFill>
                          <a:latin typeface="华文楷体" panose="02010600040101010101" pitchFamily="2" charset="-122"/>
                          <a:ea typeface="华文楷体" panose="02010600040101010101" pitchFamily="2" charset="-122"/>
                        </a:rPr>
                        <a:t>3. </a:t>
                      </a:r>
                      <a:r>
                        <a:rPr kumimoji="1" lang="zh-CN" altLang="en-US" sz="2600" b="1" kern="1200" dirty="0" smtClean="0">
                          <a:solidFill>
                            <a:schemeClr val="tx1">
                              <a:lumMod val="85000"/>
                              <a:lumOff val="15000"/>
                            </a:schemeClr>
                          </a:solidFill>
                          <a:latin typeface="华文楷体" panose="02010600040101010101" pitchFamily="2" charset="-122"/>
                          <a:ea typeface="华文楷体" panose="02010600040101010101" pitchFamily="2" charset="-122"/>
                        </a:rPr>
                        <a:t>用于对比“ 不同人不同的做事风格”。</a:t>
                      </a:r>
                      <a:endParaRPr kumimoji="1" lang="zh-CN" altLang="en-US" sz="2600" b="1" kern="1200" dirty="0">
                        <a:solidFill>
                          <a:schemeClr val="tx1">
                            <a:lumMod val="85000"/>
                            <a:lumOff val="15000"/>
                          </a:schemeClr>
                        </a:solidFill>
                        <a:latin typeface="华文楷体" panose="02010600040101010101" pitchFamily="2" charset="-122"/>
                        <a:ea typeface="华文楷体" panose="02010600040101010101" pitchFamily="2" charset="-122"/>
                        <a:cs typeface="+mn-cs"/>
                      </a:endParaRPr>
                    </a:p>
                  </a:txBody>
                  <a:tcPr marL="91437" marR="91437" marT="45711" marB="45711" anchor="ctr"/>
                </a:tc>
                <a:tc>
                  <a:txBody>
                    <a:bodyPr/>
                    <a:lstStyle/>
                    <a:p>
                      <a:pPr algn="l">
                        <a:lnSpc>
                          <a:spcPct val="100000"/>
                        </a:lnSpc>
                      </a:pPr>
                      <a:endParaRPr kumimoji="1" lang="zh-CN" altLang="en-US" sz="2400" b="1" kern="1200" dirty="0">
                        <a:solidFill>
                          <a:schemeClr val="accent1">
                            <a:lumMod val="50000"/>
                          </a:schemeClr>
                        </a:solidFill>
                        <a:latin typeface="Helvetica"/>
                        <a:ea typeface="+mn-ea"/>
                        <a:cs typeface="+mn-cs"/>
                      </a:endParaRPr>
                    </a:p>
                  </a:txBody>
                  <a:tcPr marL="91437" marR="91437" marT="45711" marB="45711"/>
                </a:tc>
              </a:tr>
            </a:tbl>
          </a:graphicData>
        </a:graphic>
      </p:graphicFrame>
      <p:sp>
        <p:nvSpPr>
          <p:cNvPr id="13" name="矩形 12"/>
          <p:cNvSpPr>
            <a:spLocks noChangeArrowheads="1"/>
          </p:cNvSpPr>
          <p:nvPr/>
        </p:nvSpPr>
        <p:spPr bwMode="auto">
          <a:xfrm>
            <a:off x="4286250" y="2214554"/>
            <a:ext cx="4548188" cy="1200150"/>
          </a:xfrm>
          <a:prstGeom prst="rect">
            <a:avLst/>
          </a:prstGeom>
          <a:noFill/>
          <a:ln w="9525">
            <a:noFill/>
            <a:miter lim="800000"/>
          </a:ln>
        </p:spPr>
        <p:txBody>
          <a:bodyPr anchor="ctr">
            <a:spAutoFit/>
          </a:bodyPr>
          <a:lstStyle/>
          <a:p>
            <a:pPr eaLnBrk="1" fontAlgn="auto" hangingPunct="1">
              <a:spcBef>
                <a:spcPts val="0"/>
              </a:spcBef>
              <a:spcAft>
                <a:spcPts val="0"/>
              </a:spcAft>
              <a:defRPr/>
            </a:pPr>
            <a:r>
              <a:rPr kumimoji="1" lang="en-US" altLang="zh-CN" sz="2400" dirty="0">
                <a:solidFill>
                  <a:schemeClr val="accent1">
                    <a:lumMod val="50000"/>
                  </a:schemeClr>
                </a:solidFill>
                <a:latin typeface="Helvetica"/>
                <a:ea typeface="+mn-ea"/>
              </a:rPr>
              <a:t>What is sth. from the point of view of A is </a:t>
            </a:r>
            <a:r>
              <a:rPr kumimoji="1" lang="en-US" altLang="zh-CN" sz="2400" dirty="0" err="1">
                <a:solidFill>
                  <a:schemeClr val="accent1">
                    <a:lumMod val="50000"/>
                  </a:schemeClr>
                </a:solidFill>
                <a:latin typeface="Helvetica"/>
                <a:ea typeface="+mn-ea"/>
              </a:rPr>
              <a:t>sth</a:t>
            </a:r>
            <a:r>
              <a:rPr kumimoji="1" lang="en-US" altLang="zh-CN" sz="2400" dirty="0">
                <a:solidFill>
                  <a:schemeClr val="accent1">
                    <a:lumMod val="50000"/>
                  </a:schemeClr>
                </a:solidFill>
                <a:latin typeface="Helvetica"/>
                <a:ea typeface="+mn-ea"/>
              </a:rPr>
              <a:t>. else from the point of view of B.</a:t>
            </a:r>
            <a:endParaRPr kumimoji="1" lang="en-US" altLang="zh-CN" sz="2400" dirty="0">
              <a:solidFill>
                <a:schemeClr val="accent1">
                  <a:lumMod val="50000"/>
                </a:schemeClr>
              </a:solidFill>
              <a:latin typeface="Helvetica"/>
              <a:ea typeface="+mn-ea"/>
            </a:endParaRPr>
          </a:p>
        </p:txBody>
      </p:sp>
      <p:sp>
        <p:nvSpPr>
          <p:cNvPr id="14" name="矩形 13"/>
          <p:cNvSpPr>
            <a:spLocks noChangeArrowheads="1"/>
          </p:cNvSpPr>
          <p:nvPr/>
        </p:nvSpPr>
        <p:spPr bwMode="auto">
          <a:xfrm>
            <a:off x="4286248" y="3643314"/>
            <a:ext cx="4643438" cy="1169987"/>
          </a:xfrm>
          <a:prstGeom prst="rect">
            <a:avLst/>
          </a:prstGeom>
          <a:noFill/>
          <a:ln w="9525">
            <a:noFill/>
            <a:miter lim="800000"/>
          </a:ln>
        </p:spPr>
        <p:txBody>
          <a:bodyPr>
            <a:spAutoFit/>
          </a:bodyPr>
          <a:lstStyle/>
          <a:p>
            <a:pPr eaLnBrk="1" fontAlgn="auto" hangingPunct="1">
              <a:lnSpc>
                <a:spcPts val="2800"/>
              </a:lnSpc>
              <a:spcBef>
                <a:spcPts val="0"/>
              </a:spcBef>
              <a:spcAft>
                <a:spcPts val="0"/>
              </a:spcAft>
              <a:defRPr/>
            </a:pPr>
            <a:r>
              <a:rPr kumimoji="1" lang="en-US" altLang="zh-CN" sz="2400" dirty="0">
                <a:solidFill>
                  <a:schemeClr val="accent1">
                    <a:lumMod val="50000"/>
                  </a:schemeClr>
                </a:solidFill>
                <a:latin typeface="Helvetica"/>
                <a:ea typeface="+mn-ea"/>
              </a:rPr>
              <a:t>Sb. hurl the passion into sth. or doing sth., be it… like/such as…, or…like/such as …</a:t>
            </a:r>
            <a:endParaRPr kumimoji="1" lang="zh-CN" altLang="en-US" sz="2400" dirty="0">
              <a:solidFill>
                <a:schemeClr val="accent1">
                  <a:lumMod val="50000"/>
                </a:schemeClr>
              </a:solidFill>
              <a:latin typeface="Helvetica"/>
              <a:ea typeface="+mn-ea"/>
            </a:endParaRPr>
          </a:p>
        </p:txBody>
      </p:sp>
      <p:sp>
        <p:nvSpPr>
          <p:cNvPr id="15" name="矩形 14"/>
          <p:cNvSpPr>
            <a:spLocks noChangeArrowheads="1"/>
          </p:cNvSpPr>
          <p:nvPr/>
        </p:nvSpPr>
        <p:spPr bwMode="auto">
          <a:xfrm>
            <a:off x="4286281" y="5072074"/>
            <a:ext cx="4643437" cy="811213"/>
          </a:xfrm>
          <a:prstGeom prst="rect">
            <a:avLst/>
          </a:prstGeom>
          <a:noFill/>
          <a:ln w="9525">
            <a:noFill/>
            <a:miter lim="800000"/>
          </a:ln>
        </p:spPr>
        <p:txBody>
          <a:bodyPr>
            <a:spAutoFit/>
          </a:bodyPr>
          <a:lstStyle/>
          <a:p>
            <a:pPr eaLnBrk="1" fontAlgn="auto" hangingPunct="1">
              <a:lnSpc>
                <a:spcPts val="2800"/>
              </a:lnSpc>
              <a:spcBef>
                <a:spcPts val="0"/>
              </a:spcBef>
              <a:spcAft>
                <a:spcPts val="0"/>
              </a:spcAft>
              <a:defRPr/>
            </a:pPr>
            <a:r>
              <a:rPr kumimoji="1" lang="en-US" altLang="zh-CN" sz="2400" dirty="0">
                <a:solidFill>
                  <a:schemeClr val="accent1">
                    <a:lumMod val="50000"/>
                  </a:schemeClr>
                </a:solidFill>
                <a:latin typeface="Helvetica"/>
                <a:ea typeface="+mn-ea"/>
              </a:rPr>
              <a:t>But while A is doing sth., B is doing sth. else.</a:t>
            </a:r>
            <a:endParaRPr kumimoji="1" lang="en-US" altLang="zh-CN" sz="2400" dirty="0">
              <a:solidFill>
                <a:schemeClr val="accent1">
                  <a:lumMod val="50000"/>
                </a:schemeClr>
              </a:solidFill>
              <a:latin typeface="Helvetica"/>
              <a:ea typeface="+mn-ea"/>
            </a:endParaRPr>
          </a:p>
        </p:txBody>
      </p:sp>
      <p:pic>
        <p:nvPicPr>
          <p:cNvPr id="113686" name="Picture 4">
            <a:hlinkClick r:id="rId1" action="ppaction://hlinksldjump"/>
          </p:cNvPr>
          <p:cNvPicPr>
            <a:picLocks noChangeAspect="1" noChangeArrowheads="1"/>
          </p:cNvPicPr>
          <p:nvPr/>
        </p:nvPicPr>
        <p:blipFill>
          <a:blip r:embed="rId2">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6" name="组合 15"/>
          <p:cNvGrpSpPr/>
          <p:nvPr/>
        </p:nvGrpSpPr>
        <p:grpSpPr>
          <a:xfrm>
            <a:off x="0" y="0"/>
            <a:ext cx="4355976" cy="1268760"/>
            <a:chOff x="0" y="0"/>
            <a:chExt cx="4355976" cy="1268760"/>
          </a:xfrm>
        </p:grpSpPr>
        <p:pic>
          <p:nvPicPr>
            <p:cNvPr id="1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0" y="0"/>
              <a:ext cx="4355976" cy="126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48673" y="285728"/>
              <a:ext cx="2880319" cy="584775"/>
            </a:xfrm>
            <a:prstGeom prst="rect">
              <a:avLst/>
            </a:prstGeom>
            <a:noFill/>
          </p:spPr>
          <p:txBody>
            <a:bodyPr wrap="square" rtlCol="0">
              <a:spAutoFit/>
            </a:bodyPr>
            <a:lstStyle/>
            <a:p>
              <a:pPr algn="ctr"/>
              <a:r>
                <a:rPr lang="en-US" altLang="zh-CN" sz="1600" b="1" dirty="0">
                  <a:solidFill>
                    <a:schemeClr val="bg1"/>
                  </a:solidFill>
                  <a:effectLst>
                    <a:outerShdw blurRad="38100" dist="38100" dir="2700000" algn="tl">
                      <a:srgbClr val="000000">
                        <a:alpha val="43137"/>
                      </a:srgbClr>
                    </a:outerShdw>
                  </a:effectLst>
                  <a:latin typeface="Comic Sans MS" panose="030F0702030302020204" pitchFamily="66" charset="0"/>
                </a:rPr>
                <a:t>Revision of </a:t>
              </a:r>
              <a:endParaRPr lang="en-US" altLang="zh-CN" sz="1600" b="1" dirty="0" smtClean="0">
                <a:solidFill>
                  <a:schemeClr val="bg1"/>
                </a:solidFill>
                <a:effectLst>
                  <a:outerShdw blurRad="38100" dist="38100" dir="2700000" algn="tl">
                    <a:srgbClr val="000000">
                      <a:alpha val="43137"/>
                    </a:srgbClr>
                  </a:outerShdw>
                </a:effectLst>
                <a:latin typeface="Comic Sans MS" panose="030F0702030302020204" pitchFamily="66" charset="0"/>
              </a:endParaRPr>
            </a:p>
            <a:p>
              <a:pPr algn="ctr"/>
              <a:r>
                <a:rPr lang="en-US" altLang="zh-CN" sz="1600" b="1" dirty="0" smtClean="0">
                  <a:solidFill>
                    <a:schemeClr val="bg1"/>
                  </a:solidFill>
                  <a:effectLst>
                    <a:outerShdw blurRad="38100" dist="38100" dir="2700000" algn="tl">
                      <a:srgbClr val="000000">
                        <a:alpha val="43137"/>
                      </a:srgbClr>
                    </a:outerShdw>
                  </a:effectLst>
                  <a:latin typeface="Comic Sans MS" panose="030F0702030302020204" pitchFamily="66" charset="0"/>
                </a:rPr>
                <a:t>the functional patterns</a:t>
              </a:r>
              <a:endParaRPr lang="en-US" altLang="zh-CN" sz="1600" b="1" dirty="0">
                <a:solidFill>
                  <a:schemeClr val="bg1"/>
                </a:solidFill>
                <a:effectLst>
                  <a:outerShdw blurRad="38100" dist="38100" dir="2700000" algn="tl">
                    <a:srgbClr val="000000">
                      <a:alpha val="43137"/>
                    </a:srgbClr>
                  </a:outerShdw>
                </a:effectLst>
                <a:latin typeface="Comic Sans MS" panose="030F0702030302020204" pitchFamily="66" charset="0"/>
              </a:endParaRPr>
            </a:p>
          </p:txBody>
        </p:sp>
      </p:grpSp>
      <p:sp>
        <p:nvSpPr>
          <p:cNvPr id="19" name="TextBox 18"/>
          <p:cNvSpPr txBox="1"/>
          <p:nvPr/>
        </p:nvSpPr>
        <p:spPr>
          <a:xfrm>
            <a:off x="4214810" y="616332"/>
            <a:ext cx="5000660" cy="400110"/>
          </a:xfrm>
          <a:prstGeom prst="rect">
            <a:avLst/>
          </a:prstGeom>
          <a:noFill/>
        </p:spPr>
        <p:txBody>
          <a:bodyPr wrap="square" rtlCol="0">
            <a:spAutoFit/>
          </a:bodyPr>
          <a:lstStyle/>
          <a:p>
            <a:r>
              <a:rPr lang="en-US" altLang="zh-CN" sz="2000" b="1" dirty="0" smtClean="0">
                <a:solidFill>
                  <a:srgbClr val="0070C0"/>
                </a:solidFill>
                <a:latin typeface="Helvetica"/>
              </a:rPr>
              <a:t>Language  points— functional patterns</a:t>
            </a:r>
            <a:endParaRPr lang="zh-CN" altLang="en-US" sz="2000" b="1" dirty="0">
              <a:solidFill>
                <a:srgbClr val="0070C0"/>
              </a:solidFill>
              <a:latin typeface="Helvetic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2">
                  <a:lumMod val="50000"/>
                </a:schemeClr>
              </a:solidFill>
            </a:endParaRPr>
          </a:p>
        </p:txBody>
      </p:sp>
      <p:sp>
        <p:nvSpPr>
          <p:cNvPr id="4" name="矩形 3"/>
          <p:cNvSpPr/>
          <p:nvPr/>
        </p:nvSpPr>
        <p:spPr>
          <a:xfrm>
            <a:off x="0" y="6308725"/>
            <a:ext cx="9144000" cy="549275"/>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Rectangle 6"/>
          <p:cNvSpPr>
            <a:spLocks noChangeArrowheads="1"/>
          </p:cNvSpPr>
          <p:nvPr/>
        </p:nvSpPr>
        <p:spPr bwMode="auto">
          <a:xfrm>
            <a:off x="3059113" y="4437063"/>
            <a:ext cx="4140200" cy="1016000"/>
          </a:xfrm>
          <a:prstGeom prst="rect">
            <a:avLst/>
          </a:prstGeom>
          <a:noFill/>
          <a:ln w="9525">
            <a:noFill/>
            <a:miter lim="800000"/>
          </a:ln>
        </p:spPr>
        <p:txBody>
          <a:bodyPr>
            <a:spAutoFit/>
          </a:bodyPr>
          <a:lstStyle/>
          <a:p>
            <a:pPr fontAlgn="auto">
              <a:spcBef>
                <a:spcPts val="0"/>
              </a:spcBef>
              <a:spcAft>
                <a:spcPts val="0"/>
              </a:spcAft>
              <a:defRPr/>
            </a:pPr>
            <a:r>
              <a:rPr lang="en-US" altLang="zh-CN" sz="6000" dirty="0">
                <a:solidFill>
                  <a:srgbClr val="FF6600"/>
                </a:solidFill>
                <a:effectLst>
                  <a:outerShdw blurRad="38100" dist="38100" dir="2700000" algn="tl">
                    <a:srgbClr val="000000">
                      <a:alpha val="43137"/>
                    </a:srgbClr>
                  </a:outerShdw>
                </a:effectLst>
                <a:latin typeface="Cooper Black" panose="0208090404030B020404" pitchFamily="18" charset="0"/>
                <a:ea typeface="+mn-ea"/>
              </a:rPr>
              <a:t>The end</a:t>
            </a:r>
            <a:endParaRPr lang="en-US" altLang="zh-CN" sz="6000" dirty="0">
              <a:solidFill>
                <a:srgbClr val="FF6600"/>
              </a:solidFill>
              <a:effectLst>
                <a:outerShdw blurRad="38100" dist="38100" dir="2700000" algn="tl">
                  <a:srgbClr val="000000">
                    <a:alpha val="43137"/>
                  </a:srgbClr>
                </a:outerShdw>
              </a:effectLst>
              <a:latin typeface="Cooper Black" panose="0208090404030B020404" pitchFamily="18" charset="0"/>
              <a:ea typeface="+mn-ea"/>
            </a:endParaRPr>
          </a:p>
        </p:txBody>
      </p:sp>
      <p:pic>
        <p:nvPicPr>
          <p:cNvPr id="18" name="图片 17"/>
          <p:cNvPicPr>
            <a:picLocks noChangeAspect="1"/>
          </p:cNvPicPr>
          <p:nvPr/>
        </p:nvPicPr>
        <p:blipFill>
          <a:blip r:embed="rId1" cstate="print"/>
          <a:stretch>
            <a:fillRect/>
          </a:stretch>
        </p:blipFill>
        <p:spPr>
          <a:xfrm>
            <a:off x="3221038" y="1577461"/>
            <a:ext cx="2827015" cy="20031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a:blip r:embed="rId2" cstate="print"/>
          <a:stretch>
            <a:fillRect/>
          </a:stretch>
        </p:blipFill>
        <p:spPr>
          <a:xfrm>
            <a:off x="6084168" y="1596512"/>
            <a:ext cx="2854324" cy="1984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3" cstate="print"/>
          <a:stretch>
            <a:fillRect/>
          </a:stretch>
        </p:blipFill>
        <p:spPr>
          <a:xfrm>
            <a:off x="323529" y="1596511"/>
            <a:ext cx="2808311" cy="2003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a:xfrm>
            <a:off x="1571658" y="122238"/>
            <a:ext cx="7643812" cy="523875"/>
          </a:xfrm>
          <a:prstGeom prst="rect">
            <a:avLst/>
          </a:prstGeom>
          <a:noFill/>
        </p:spPr>
        <p:txBody>
          <a:bodyPr>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eaLnBrk="1" fontAlgn="auto" hangingPunct="1">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Will you be a worker or a laborer?</a:t>
            </a:r>
            <a:endParaRPr lang="en-US" altLang="zh-CN" sz="2800" dirty="0" smtClean="0">
              <a:effectLst>
                <a:glow rad="101600">
                  <a:schemeClr val="tx1">
                    <a:alpha val="60000"/>
                  </a:schemeClr>
                </a:glow>
                <a:outerShdw blurRad="38100" dist="38100" dir="2700000" algn="tl">
                  <a:srgbClr val="000000">
                    <a:alpha val="43137"/>
                  </a:srgbClr>
                </a:outerShdw>
              </a:effectLst>
            </a:endParaRPr>
          </a:p>
        </p:txBody>
      </p:sp>
      <p:sp>
        <p:nvSpPr>
          <p:cNvPr id="15" name="TextBox 31"/>
          <p:cNvSpPr txBox="1">
            <a:spLocks noChangeArrowheads="1"/>
          </p:cNvSpPr>
          <p:nvPr/>
        </p:nvSpPr>
        <p:spPr bwMode="auto">
          <a:xfrm>
            <a:off x="952480" y="-24"/>
            <a:ext cx="762000" cy="701676"/>
          </a:xfrm>
          <a:prstGeom prst="rect">
            <a:avLst/>
          </a:prstGeom>
          <a:noFill/>
          <a:ln w="9525">
            <a:noFill/>
            <a:miter lim="800000"/>
          </a:ln>
        </p:spPr>
        <p:txBody>
          <a:bodyPr>
            <a:spAutoFit/>
          </a:bodyPr>
          <a:lstStyle/>
          <a:p>
            <a:r>
              <a:rPr lang="en-US" altLang="zh-CN" sz="4000" b="1" i="1" dirty="0">
                <a:latin typeface="Helvetica" pitchFamily="34" charset="0"/>
                <a:ea typeface="Arial Unicode MS" panose="020B0604020202020204" pitchFamily="34" charset="-122"/>
                <a:cs typeface="Helvetica Neue"/>
              </a:rPr>
              <a:t>A</a:t>
            </a:r>
            <a:endParaRPr lang="en-US" altLang="zh-CN" sz="4000" b="1" i="1" dirty="0">
              <a:latin typeface="Helvetica" pitchFamily="34" charset="0"/>
              <a:ea typeface="Arial Unicode MS" panose="020B0604020202020204" pitchFamily="34" charset="-122"/>
              <a:cs typeface="Helvetica Neue"/>
            </a:endParaRPr>
          </a:p>
        </p:txBody>
      </p:sp>
      <p:sp>
        <p:nvSpPr>
          <p:cNvPr id="17" name="Isosceles Triangle 15"/>
          <p:cNvSpPr/>
          <p:nvPr/>
        </p:nvSpPr>
        <p:spPr bwMode="auto">
          <a:xfrm flipV="1">
            <a:off x="1450954" y="428604"/>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TextBox 35"/>
          <p:cNvSpPr txBox="1">
            <a:spLocks noChangeArrowheads="1"/>
          </p:cNvSpPr>
          <p:nvPr/>
        </p:nvSpPr>
        <p:spPr bwMode="auto">
          <a:xfrm>
            <a:off x="-32" y="285728"/>
            <a:ext cx="1095172" cy="338554"/>
          </a:xfrm>
          <a:prstGeom prst="rect">
            <a:avLst/>
          </a:prstGeom>
          <a:noFill/>
          <a:ln w="9525">
            <a:noFill/>
            <a:miter lim="800000"/>
          </a:ln>
        </p:spPr>
        <p:txBody>
          <a:bodyPr wrap="none">
            <a:spAutoFit/>
          </a:bodyPr>
          <a:lstStyle/>
          <a:p>
            <a:r>
              <a:rPr lang="en-US" altLang="zh-CN" sz="1600" b="1" i="1" dirty="0" smtClean="0">
                <a:latin typeface="Helvetica" pitchFamily="34" charset="0"/>
                <a:ea typeface="Helvetica Neue"/>
                <a:cs typeface="Helvetica Neue"/>
              </a:rPr>
              <a:t>SECTION</a:t>
            </a:r>
            <a:endParaRPr lang="en-US" altLang="zh-CN" sz="1600" b="1" i="1" dirty="0">
              <a:latin typeface="Helvetica" pitchFamily="34" charset="0"/>
              <a:ea typeface="Helvetica Neue"/>
              <a:cs typeface="Helvetica Neue"/>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H:\2015年修改\图片19.jpg"/>
          <p:cNvPicPr>
            <a:picLocks noChangeAspect="1" noChangeArrowheads="1"/>
          </p:cNvPicPr>
          <p:nvPr/>
        </p:nvPicPr>
        <p:blipFill>
          <a:blip r:embed="rId1"/>
          <a:srcRect/>
          <a:stretch>
            <a:fillRect/>
          </a:stretch>
        </p:blipFill>
        <p:spPr bwMode="auto">
          <a:xfrm>
            <a:off x="0" y="0"/>
            <a:ext cx="8736013" cy="1195388"/>
          </a:xfrm>
          <a:prstGeom prst="rect">
            <a:avLst/>
          </a:prstGeom>
          <a:noFill/>
          <a:ln w="9525">
            <a:noFill/>
            <a:miter lim="800000"/>
            <a:headEnd/>
            <a:tailEnd/>
          </a:ln>
        </p:spPr>
      </p:pic>
      <p:sp>
        <p:nvSpPr>
          <p:cNvPr id="15363" name="矩形 4"/>
          <p:cNvSpPr>
            <a:spLocks noChangeArrowheads="1"/>
          </p:cNvSpPr>
          <p:nvPr/>
        </p:nvSpPr>
        <p:spPr bwMode="auto">
          <a:xfrm>
            <a:off x="573085" y="1285860"/>
            <a:ext cx="7856567" cy="892552"/>
          </a:xfrm>
          <a:prstGeom prst="rect">
            <a:avLst/>
          </a:prstGeom>
          <a:noFill/>
          <a:ln w="9525">
            <a:noFill/>
            <a:miter lim="800000"/>
          </a:ln>
        </p:spPr>
        <p:txBody>
          <a:bodyPr wrap="square">
            <a:spAutoFit/>
          </a:bodyPr>
          <a:lstStyle/>
          <a:p>
            <a:pPr marL="215900" eaLnBrk="1" hangingPunct="1"/>
            <a:r>
              <a:rPr lang="en-US" altLang="zh-CN" sz="2600" dirty="0" smtClean="0">
                <a:latin typeface="Helvetica" pitchFamily="34" charset="0"/>
                <a:ea typeface="Cambria Math" panose="02040503050406030204" pitchFamily="18" charset="0"/>
                <a:cs typeface="Arial" panose="020B0604020202020204" pitchFamily="34" charset="0"/>
              </a:rPr>
              <a:t>3. </a:t>
            </a:r>
            <a:r>
              <a:rPr lang="en-US" altLang="zh-CN" sz="2600" dirty="0">
                <a:latin typeface="Helvetica" pitchFamily="34" charset="0"/>
                <a:ea typeface="Cambria Math" panose="02040503050406030204" pitchFamily="18" charset="0"/>
                <a:cs typeface="Arial" panose="020B0604020202020204" pitchFamily="34" charset="0"/>
              </a:rPr>
              <a:t>What are the three most important factors </a:t>
            </a:r>
            <a:r>
              <a:rPr lang="en-US" altLang="zh-CN" sz="2600" dirty="0" smtClean="0">
                <a:latin typeface="Helvetica" pitchFamily="34" charset="0"/>
                <a:ea typeface="Cambria Math" panose="02040503050406030204" pitchFamily="18" charset="0"/>
                <a:cs typeface="Arial" panose="020B0604020202020204" pitchFamily="34" charset="0"/>
              </a:rPr>
              <a:t>when</a:t>
            </a:r>
            <a:endParaRPr lang="en-US" altLang="zh-CN" sz="2600" dirty="0" smtClean="0">
              <a:latin typeface="Helvetica" pitchFamily="34" charset="0"/>
              <a:ea typeface="Cambria Math" panose="02040503050406030204" pitchFamily="18" charset="0"/>
              <a:cs typeface="Arial" panose="020B0604020202020204" pitchFamily="34" charset="0"/>
            </a:endParaRPr>
          </a:p>
          <a:p>
            <a:pPr marL="215900" eaLnBrk="1" hangingPunct="1"/>
            <a:r>
              <a:rPr lang="en-US" altLang="zh-CN" sz="2600" dirty="0" smtClean="0">
                <a:latin typeface="Helvetica" pitchFamily="34" charset="0"/>
                <a:ea typeface="Cambria Math" panose="02040503050406030204" pitchFamily="18" charset="0"/>
                <a:cs typeface="Arial" panose="020B0604020202020204" pitchFamily="34" charset="0"/>
              </a:rPr>
              <a:t>    you </a:t>
            </a:r>
            <a:r>
              <a:rPr lang="en-US" altLang="zh-CN" sz="2600" dirty="0">
                <a:latin typeface="Helvetica" pitchFamily="34" charset="0"/>
                <a:ea typeface="Cambria Math" panose="02040503050406030204" pitchFamily="18" charset="0"/>
                <a:cs typeface="Arial" panose="020B0604020202020204" pitchFamily="34" charset="0"/>
              </a:rPr>
              <a:t>choose a </a:t>
            </a:r>
            <a:r>
              <a:rPr lang="en-US" altLang="zh-CN" sz="2600" dirty="0" smtClean="0">
                <a:latin typeface="Helvetica" pitchFamily="34" charset="0"/>
                <a:ea typeface="Cambria Math" panose="02040503050406030204" pitchFamily="18" charset="0"/>
                <a:cs typeface="Arial" panose="020B0604020202020204" pitchFamily="34" charset="0"/>
              </a:rPr>
              <a:t>job?</a:t>
            </a:r>
            <a:endParaRPr lang="zh-CN" altLang="en-US" sz="2600" dirty="0">
              <a:latin typeface="Helvetica" pitchFamily="34" charset="0"/>
              <a:ea typeface="Cambria Math" panose="02040503050406030204" pitchFamily="18" charset="0"/>
              <a:cs typeface="Arial" panose="020B0604020202020204" pitchFamily="34" charset="0"/>
            </a:endParaRPr>
          </a:p>
        </p:txBody>
      </p:sp>
      <p:pic>
        <p:nvPicPr>
          <p:cNvPr id="15364" name="Picture 2" descr="H:\2015年修改\图片2.jpg"/>
          <p:cNvPicPr>
            <a:picLocks noChangeAspect="1" noChangeArrowheads="1"/>
          </p:cNvPicPr>
          <p:nvPr/>
        </p:nvPicPr>
        <p:blipFill>
          <a:blip r:embed="rId2"/>
          <a:srcRect/>
          <a:stretch>
            <a:fillRect/>
          </a:stretch>
        </p:blipFill>
        <p:spPr bwMode="auto">
          <a:xfrm>
            <a:off x="900113" y="2171700"/>
            <a:ext cx="7386663" cy="4186258"/>
          </a:xfrm>
          <a:prstGeom prst="rect">
            <a:avLst/>
          </a:prstGeom>
          <a:noFill/>
          <a:ln w="9525">
            <a:noFill/>
            <a:miter lim="800000"/>
            <a:headEnd/>
            <a:tailEnd/>
          </a:ln>
        </p:spPr>
      </p:pic>
      <p:sp>
        <p:nvSpPr>
          <p:cNvPr id="11" name="矩形 10"/>
          <p:cNvSpPr>
            <a:spLocks noChangeArrowheads="1"/>
          </p:cNvSpPr>
          <p:nvPr/>
        </p:nvSpPr>
        <p:spPr bwMode="auto">
          <a:xfrm>
            <a:off x="1571604" y="2727324"/>
            <a:ext cx="6572296" cy="3139321"/>
          </a:xfrm>
          <a:prstGeom prst="rect">
            <a:avLst/>
          </a:prstGeom>
          <a:noFill/>
          <a:ln w="9525">
            <a:noFill/>
            <a:miter lim="800000"/>
          </a:ln>
        </p:spPr>
        <p:txBody>
          <a:bodyPr wrap="square">
            <a:spAutoFit/>
          </a:bodyPr>
          <a:lstStyle/>
          <a:p>
            <a:pPr eaLnBrk="1" hangingPunct="1"/>
            <a:r>
              <a:rPr lang="en-US" altLang="zh-CN" sz="2200" dirty="0">
                <a:latin typeface="Helvetica" pitchFamily="34" charset="0"/>
                <a:cs typeface="Helvetica" pitchFamily="34" charset="0"/>
              </a:rPr>
              <a:t>There are many things to consider when people are choosing a career. But for me, the following three factors affect my choice most. </a:t>
            </a:r>
            <a:r>
              <a:rPr lang="en-US" altLang="zh-CN" sz="2200" b="1" dirty="0">
                <a:solidFill>
                  <a:schemeClr val="tx2"/>
                </a:solidFill>
                <a:latin typeface="Helvetica" pitchFamily="34" charset="0"/>
                <a:cs typeface="Helvetica" pitchFamily="34" charset="0"/>
              </a:rPr>
              <a:t>First, the job must fit my personality. </a:t>
            </a:r>
            <a:r>
              <a:rPr lang="en-US" altLang="zh-CN" sz="2200" dirty="0">
                <a:latin typeface="Helvetica" pitchFamily="34" charset="0"/>
                <a:cs typeface="Helvetica" pitchFamily="34" charset="0"/>
              </a:rPr>
              <a:t>I believe that certain occupations are more suitable for particular personality types than others. If the job really fits my personality, I will be more likely to be successful and will enjoy going to work. </a:t>
            </a:r>
            <a:r>
              <a:rPr lang="en-US" altLang="zh-CN" sz="2200" b="1" dirty="0">
                <a:solidFill>
                  <a:schemeClr val="tx2"/>
                </a:solidFill>
                <a:latin typeface="Helvetica" pitchFamily="34" charset="0"/>
                <a:cs typeface="Helvetica" pitchFamily="34" charset="0"/>
              </a:rPr>
              <a:t>Second, how much the job pays.</a:t>
            </a:r>
            <a:endParaRPr lang="zh-CN" altLang="en-US" sz="2200" b="1" dirty="0">
              <a:latin typeface="Helvetica" pitchFamily="34" charset="0"/>
              <a:cs typeface="Helvetica" pitchFamily="34" charset="0"/>
            </a:endParaRPr>
          </a:p>
        </p:txBody>
      </p:sp>
      <p:sp>
        <p:nvSpPr>
          <p:cNvPr id="9" name="右箭头 8">
            <a:hlinkClick r:id="" action="ppaction://hlinkshowjump?jump=nextslide"/>
          </p:cNvPr>
          <p:cNvSpPr/>
          <p:nvPr/>
        </p:nvSpPr>
        <p:spPr>
          <a:xfrm>
            <a:off x="6286512" y="5924200"/>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descr="H:\2015年修改\图片19.jpg"/>
          <p:cNvPicPr>
            <a:picLocks noChangeAspect="1" noChangeArrowheads="1"/>
          </p:cNvPicPr>
          <p:nvPr/>
        </p:nvPicPr>
        <p:blipFill>
          <a:blip r:embed="rId1"/>
          <a:srcRect/>
          <a:stretch>
            <a:fillRect/>
          </a:stretch>
        </p:blipFill>
        <p:spPr bwMode="auto">
          <a:xfrm>
            <a:off x="0" y="0"/>
            <a:ext cx="8736013" cy="1195388"/>
          </a:xfrm>
          <a:prstGeom prst="rect">
            <a:avLst/>
          </a:prstGeom>
          <a:noFill/>
          <a:ln w="9525">
            <a:noFill/>
            <a:miter lim="800000"/>
            <a:headEnd/>
            <a:tailEnd/>
          </a:ln>
        </p:spPr>
      </p:pic>
      <p:pic>
        <p:nvPicPr>
          <p:cNvPr id="16388" name="Picture 2" descr="H:\2015年修改\图片2.jpg"/>
          <p:cNvPicPr>
            <a:picLocks noChangeAspect="1" noChangeArrowheads="1"/>
          </p:cNvPicPr>
          <p:nvPr/>
        </p:nvPicPr>
        <p:blipFill>
          <a:blip r:embed="rId2"/>
          <a:srcRect/>
          <a:stretch>
            <a:fillRect/>
          </a:stretch>
        </p:blipFill>
        <p:spPr bwMode="auto">
          <a:xfrm>
            <a:off x="901726" y="2143116"/>
            <a:ext cx="7313612" cy="4214842"/>
          </a:xfrm>
          <a:prstGeom prst="rect">
            <a:avLst/>
          </a:prstGeom>
          <a:noFill/>
          <a:ln w="9525">
            <a:noFill/>
            <a:miter lim="800000"/>
            <a:headEnd/>
            <a:tailEnd/>
          </a:ln>
        </p:spPr>
      </p:pic>
      <p:sp>
        <p:nvSpPr>
          <p:cNvPr id="11" name="矩形 10"/>
          <p:cNvSpPr>
            <a:spLocks noChangeArrowheads="1"/>
          </p:cNvSpPr>
          <p:nvPr/>
        </p:nvSpPr>
        <p:spPr bwMode="auto">
          <a:xfrm>
            <a:off x="1563713" y="2714620"/>
            <a:ext cx="6651625" cy="3182937"/>
          </a:xfrm>
          <a:prstGeom prst="rect">
            <a:avLst/>
          </a:prstGeom>
          <a:noFill/>
          <a:ln w="9525">
            <a:noFill/>
            <a:miter lim="800000"/>
          </a:ln>
        </p:spPr>
        <p:txBody>
          <a:bodyPr>
            <a:spAutoFit/>
          </a:bodyPr>
          <a:lstStyle/>
          <a:p>
            <a:pPr eaLnBrk="1" hangingPunct="1"/>
            <a:r>
              <a:rPr lang="en-US" altLang="zh-CN" sz="2200" dirty="0">
                <a:latin typeface="Helvetica" pitchFamily="34" charset="0"/>
                <a:cs typeface="Helvetica" pitchFamily="34" charset="0"/>
              </a:rPr>
              <a:t>It is understandable that if I want to live an adequate life, I need to make enough money to support that standard of living. </a:t>
            </a:r>
            <a:r>
              <a:rPr lang="en-US" altLang="zh-CN" sz="2200" b="1" dirty="0">
                <a:solidFill>
                  <a:schemeClr val="tx2"/>
                </a:solidFill>
                <a:latin typeface="Helvetica" pitchFamily="34" charset="0"/>
                <a:cs typeface="Helvetica" pitchFamily="34" charset="0"/>
              </a:rPr>
              <a:t>Finally, the location of the office building</a:t>
            </a:r>
            <a:r>
              <a:rPr lang="en-US" altLang="zh-CN" sz="2200" dirty="0">
                <a:solidFill>
                  <a:schemeClr val="tx2"/>
                </a:solidFill>
                <a:latin typeface="Helvetica" pitchFamily="34" charset="0"/>
                <a:cs typeface="Helvetica" pitchFamily="34" charset="0"/>
              </a:rPr>
              <a:t> </a:t>
            </a:r>
            <a:r>
              <a:rPr lang="en-US" altLang="zh-CN" sz="2200" dirty="0">
                <a:latin typeface="Helvetica" pitchFamily="34" charset="0"/>
                <a:cs typeface="Helvetica" pitchFamily="34" charset="0"/>
              </a:rPr>
              <a:t>is also an important factor in choosing a career for me. I don’t like a job that is located far away from my home, because it requires extra commute time and will surely reduce the quality time I could otherwise have spent with my family.</a:t>
            </a:r>
            <a:endParaRPr lang="zh-CN" altLang="en-US" sz="2200" dirty="0">
              <a:latin typeface="Helvetica" pitchFamily="34" charset="0"/>
              <a:cs typeface="Helvetica" pitchFamily="34" charset="0"/>
            </a:endParaRPr>
          </a:p>
        </p:txBody>
      </p:sp>
      <p:sp>
        <p:nvSpPr>
          <p:cNvPr id="6" name="矩形 4"/>
          <p:cNvSpPr>
            <a:spLocks noChangeArrowheads="1"/>
          </p:cNvSpPr>
          <p:nvPr/>
        </p:nvSpPr>
        <p:spPr bwMode="auto">
          <a:xfrm>
            <a:off x="573085" y="1285860"/>
            <a:ext cx="7856567" cy="892552"/>
          </a:xfrm>
          <a:prstGeom prst="rect">
            <a:avLst/>
          </a:prstGeom>
          <a:noFill/>
          <a:ln w="9525">
            <a:noFill/>
            <a:miter lim="800000"/>
          </a:ln>
        </p:spPr>
        <p:txBody>
          <a:bodyPr wrap="square">
            <a:spAutoFit/>
          </a:bodyPr>
          <a:lstStyle/>
          <a:p>
            <a:pPr marL="215900" eaLnBrk="1" hangingPunct="1"/>
            <a:r>
              <a:rPr lang="en-US" altLang="zh-CN" sz="2600" dirty="0" smtClean="0">
                <a:latin typeface="Helvetica" pitchFamily="34" charset="0"/>
                <a:ea typeface="Cambria Math" panose="02040503050406030204" pitchFamily="18" charset="0"/>
                <a:cs typeface="Arial" panose="020B0604020202020204" pitchFamily="34" charset="0"/>
              </a:rPr>
              <a:t>3. </a:t>
            </a:r>
            <a:r>
              <a:rPr lang="en-US" altLang="zh-CN" sz="2600" dirty="0">
                <a:latin typeface="Helvetica" pitchFamily="34" charset="0"/>
                <a:ea typeface="Cambria Math" panose="02040503050406030204" pitchFamily="18" charset="0"/>
                <a:cs typeface="Arial" panose="020B0604020202020204" pitchFamily="34" charset="0"/>
              </a:rPr>
              <a:t>What are the three most important factors </a:t>
            </a:r>
            <a:r>
              <a:rPr lang="en-US" altLang="zh-CN" sz="2600" dirty="0" smtClean="0">
                <a:latin typeface="Helvetica" pitchFamily="34" charset="0"/>
                <a:ea typeface="Cambria Math" panose="02040503050406030204" pitchFamily="18" charset="0"/>
                <a:cs typeface="Arial" panose="020B0604020202020204" pitchFamily="34" charset="0"/>
              </a:rPr>
              <a:t>when</a:t>
            </a:r>
            <a:endParaRPr lang="en-US" altLang="zh-CN" sz="2600" dirty="0" smtClean="0">
              <a:latin typeface="Helvetica" pitchFamily="34" charset="0"/>
              <a:ea typeface="Cambria Math" panose="02040503050406030204" pitchFamily="18" charset="0"/>
              <a:cs typeface="Arial" panose="020B0604020202020204" pitchFamily="34" charset="0"/>
            </a:endParaRPr>
          </a:p>
          <a:p>
            <a:pPr marL="215900" eaLnBrk="1" hangingPunct="1"/>
            <a:r>
              <a:rPr lang="en-US" altLang="zh-CN" sz="2600" dirty="0" smtClean="0">
                <a:latin typeface="Helvetica" pitchFamily="34" charset="0"/>
                <a:ea typeface="Cambria Math" panose="02040503050406030204" pitchFamily="18" charset="0"/>
                <a:cs typeface="Arial" panose="020B0604020202020204" pitchFamily="34" charset="0"/>
              </a:rPr>
              <a:t>    you </a:t>
            </a:r>
            <a:r>
              <a:rPr lang="en-US" altLang="zh-CN" sz="2600" dirty="0">
                <a:latin typeface="Helvetica" pitchFamily="34" charset="0"/>
                <a:ea typeface="Cambria Math" panose="02040503050406030204" pitchFamily="18" charset="0"/>
                <a:cs typeface="Arial" panose="020B0604020202020204" pitchFamily="34" charset="0"/>
              </a:rPr>
              <a:t>choose a </a:t>
            </a:r>
            <a:r>
              <a:rPr lang="en-US" altLang="zh-CN" sz="2600" dirty="0" smtClean="0">
                <a:latin typeface="Helvetica" pitchFamily="34" charset="0"/>
                <a:ea typeface="Cambria Math" panose="02040503050406030204" pitchFamily="18" charset="0"/>
                <a:cs typeface="Arial" panose="020B0604020202020204" pitchFamily="34" charset="0"/>
              </a:rPr>
              <a:t>job?</a:t>
            </a:r>
            <a:endParaRPr lang="zh-CN" altLang="en-US" sz="2600" dirty="0">
              <a:latin typeface="Helvetica" pitchFamily="34" charset="0"/>
              <a:ea typeface="Cambria Math" panose="020405030504060302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20"/>
          <p:cNvGrpSpPr/>
          <p:nvPr/>
        </p:nvGrpSpPr>
        <p:grpSpPr bwMode="auto">
          <a:xfrm>
            <a:off x="183207" y="1098550"/>
            <a:ext cx="8889356" cy="5759450"/>
            <a:chOff x="183206" y="1097805"/>
            <a:chExt cx="8889324" cy="5760195"/>
          </a:xfrm>
        </p:grpSpPr>
        <p:grpSp>
          <p:nvGrpSpPr>
            <p:cNvPr id="17417" name="组合 18"/>
            <p:cNvGrpSpPr/>
            <p:nvPr/>
          </p:nvGrpSpPr>
          <p:grpSpPr bwMode="auto">
            <a:xfrm>
              <a:off x="183206" y="1928802"/>
              <a:ext cx="8889324" cy="4929198"/>
              <a:chOff x="183206" y="1928802"/>
              <a:chExt cx="8889324" cy="4929198"/>
            </a:xfrm>
          </p:grpSpPr>
          <p:pic>
            <p:nvPicPr>
              <p:cNvPr id="17420" name="Picture 5"/>
              <p:cNvPicPr>
                <a:picLocks noChangeAspect="1" noChangeArrowheads="1"/>
              </p:cNvPicPr>
              <p:nvPr/>
            </p:nvPicPr>
            <p:blipFill>
              <a:blip r:embed="rId1"/>
              <a:srcRect/>
              <a:stretch>
                <a:fillRect/>
              </a:stretch>
            </p:blipFill>
            <p:spPr bwMode="auto">
              <a:xfrm>
                <a:off x="183206" y="1928802"/>
                <a:ext cx="8889324" cy="4929198"/>
              </a:xfrm>
              <a:prstGeom prst="rect">
                <a:avLst/>
              </a:prstGeom>
              <a:noFill/>
              <a:ln w="9525">
                <a:noFill/>
                <a:miter lim="800000"/>
                <a:headEnd/>
                <a:tailEnd/>
              </a:ln>
            </p:spPr>
          </p:pic>
          <p:sp>
            <p:nvSpPr>
              <p:cNvPr id="17421" name="矩形 12"/>
              <p:cNvSpPr>
                <a:spLocks noChangeArrowheads="1"/>
              </p:cNvSpPr>
              <p:nvPr/>
            </p:nvSpPr>
            <p:spPr bwMode="auto">
              <a:xfrm>
                <a:off x="1071512" y="2492896"/>
                <a:ext cx="6215106" cy="3785652"/>
              </a:xfrm>
              <a:prstGeom prst="rect">
                <a:avLst/>
              </a:prstGeom>
              <a:noFill/>
              <a:ln w="9525">
                <a:noFill/>
                <a:miter lim="800000"/>
              </a:ln>
            </p:spPr>
            <p:txBody>
              <a:bodyPr>
                <a:spAutoFit/>
              </a:bodyPr>
              <a:lstStyle/>
              <a:p>
                <a:pPr eaLnBrk="1" hangingPunct="1"/>
                <a:r>
                  <a:rPr lang="en-US" altLang="zh-CN" sz="2400" dirty="0" smtClean="0">
                    <a:latin typeface="Helvetica" pitchFamily="34" charset="0"/>
                    <a:cs typeface="Helvetica" pitchFamily="34" charset="0"/>
                  </a:rPr>
                  <a:t>      For four hundred years or more, one thing has been a characteristic of Americans. It is called their “work ethic”. Its _____ were in the teaching of the Christian Puritans who first settled in what is now the northeastern state of Massachusetts. They believed that is was their _____ duty to work as every task to please God by their diligence, honesty, _________________, skill, and attitude.</a:t>
                </a:r>
                <a:endParaRPr lang="zh-CN" altLang="en-US" sz="2400" dirty="0">
                  <a:latin typeface="Helvetica" pitchFamily="34" charset="0"/>
                  <a:cs typeface="Helvetica" pitchFamily="34" charset="0"/>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grpSp>
        <p:sp>
          <p:nvSpPr>
            <p:cNvPr id="17418" name="矩形 7"/>
            <p:cNvSpPr>
              <a:spLocks noChangeArrowheads="1"/>
            </p:cNvSpPr>
            <p:nvPr/>
          </p:nvSpPr>
          <p:spPr bwMode="auto">
            <a:xfrm>
              <a:off x="755576" y="1097805"/>
              <a:ext cx="7367630" cy="892667"/>
            </a:xfrm>
            <a:prstGeom prst="rect">
              <a:avLst/>
            </a:prstGeom>
            <a:noFill/>
            <a:ln w="9525">
              <a:noFill/>
              <a:miter lim="800000"/>
            </a:ln>
          </p:spPr>
          <p:txBody>
            <a:bodyPr>
              <a:spAutoFit/>
            </a:bodyPr>
            <a:lstStyle/>
            <a:p>
              <a:r>
                <a:rPr lang="en-US" altLang="zh-CN" sz="2600" dirty="0">
                  <a:latin typeface="Helvetica" pitchFamily="34" charset="0"/>
                  <a:ea typeface="Cambria Math" panose="02040503050406030204" pitchFamily="18" charset="0"/>
                  <a:cs typeface="Arial" panose="020B0604020202020204" pitchFamily="34" charset="0"/>
                </a:rPr>
                <a:t>Listen to a short passage concerning </a:t>
              </a:r>
              <a:r>
                <a:rPr lang="en-US" altLang="zh-CN" sz="2400" b="1" dirty="0">
                  <a:solidFill>
                    <a:schemeClr val="tx2"/>
                  </a:solidFill>
                  <a:latin typeface="Helvetica" pitchFamily="34" charset="0"/>
                  <a:ea typeface="Helvetica Neue"/>
                  <a:cs typeface="Helvetica Neue"/>
                </a:rPr>
                <a:t>American’s Work Ethic</a:t>
              </a:r>
              <a:r>
                <a:rPr lang="en-US" altLang="zh-CN" sz="2400" b="1" i="1" dirty="0">
                  <a:latin typeface="Helvetica" pitchFamily="34" charset="0"/>
                  <a:ea typeface="Helvetica Neue"/>
                  <a:cs typeface="Helvetica Neue"/>
                </a:rPr>
                <a:t> </a:t>
              </a:r>
              <a:r>
                <a:rPr lang="en-US" altLang="zh-CN" sz="2600" dirty="0">
                  <a:latin typeface="Helvetica" pitchFamily="34" charset="0"/>
                  <a:ea typeface="Cambria Math" panose="02040503050406030204" pitchFamily="18" charset="0"/>
                  <a:cs typeface="Arial" panose="020B0604020202020204" pitchFamily="34" charset="0"/>
                </a:rPr>
                <a:t>and fill in the missing information.</a:t>
              </a:r>
              <a:endParaRPr lang="en-US" altLang="zh-CN" sz="2600" dirty="0">
                <a:latin typeface="Helvetica" pitchFamily="34" charset="0"/>
                <a:ea typeface="Cambria Math" panose="02040503050406030204" pitchFamily="18" charset="0"/>
                <a:cs typeface="Arial" panose="020B0604020202020204" pitchFamily="34" charset="0"/>
              </a:endParaRPr>
            </a:p>
          </p:txBody>
        </p:sp>
        <p:sp>
          <p:nvSpPr>
            <p:cNvPr id="16" name="右箭头 15">
              <a:hlinkClick r:id="" action="ppaction://hlinkshowjump?jump=nextslide"/>
            </p:cNvPr>
            <p:cNvSpPr/>
            <p:nvPr/>
          </p:nvSpPr>
          <p:spPr>
            <a:xfrm>
              <a:off x="5929294" y="6093296"/>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sp>
        <p:nvSpPr>
          <p:cNvPr id="9" name="Text Box 41"/>
          <p:cNvSpPr txBox="1">
            <a:spLocks noChangeArrowheads="1"/>
          </p:cNvSpPr>
          <p:nvPr/>
        </p:nvSpPr>
        <p:spPr bwMode="auto">
          <a:xfrm>
            <a:off x="4929202" y="3273427"/>
            <a:ext cx="1714500" cy="369887"/>
          </a:xfrm>
          <a:prstGeom prst="rect">
            <a:avLst/>
          </a:prstGeom>
          <a:noFill/>
          <a:ln w="9525" algn="ctr">
            <a:noFill/>
            <a:miter lim="800000"/>
          </a:ln>
        </p:spPr>
        <p:txBody>
          <a:bodyPr lIns="0" tIns="0" rIns="0" bIns="0">
            <a:spAutoFit/>
          </a:bodyPr>
          <a:lstStyle/>
          <a:p>
            <a:pPr algn="ctr" eaLnBrk="1" hangingPunct="1">
              <a:spcBef>
                <a:spcPct val="50000"/>
              </a:spcBef>
            </a:pPr>
            <a:r>
              <a:rPr lang="en-US" altLang="zh-CN" sz="2400" b="1" dirty="0" smtClean="0">
                <a:solidFill>
                  <a:srgbClr val="0070C0"/>
                </a:solidFill>
                <a:latin typeface="Helvetica" pitchFamily="34" charset="0"/>
                <a:ea typeface="Helvetica Neue"/>
                <a:cs typeface="Helvetica Neue"/>
              </a:rPr>
              <a:t>roots</a:t>
            </a:r>
            <a:endParaRPr lang="en-US" altLang="zh-CN" sz="2400" b="1" dirty="0">
              <a:solidFill>
                <a:srgbClr val="0070C0"/>
              </a:solidFill>
              <a:latin typeface="Helvetica" pitchFamily="34" charset="0"/>
              <a:ea typeface="Helvetica Neue"/>
              <a:cs typeface="Helvetica Neue"/>
            </a:endParaRPr>
          </a:p>
        </p:txBody>
      </p:sp>
      <p:sp>
        <p:nvSpPr>
          <p:cNvPr id="12" name="Text Box 42"/>
          <p:cNvSpPr txBox="1">
            <a:spLocks noChangeArrowheads="1"/>
          </p:cNvSpPr>
          <p:nvPr/>
        </p:nvSpPr>
        <p:spPr bwMode="auto">
          <a:xfrm rot="10800000" flipV="1">
            <a:off x="2071685" y="4724400"/>
            <a:ext cx="2214563" cy="369888"/>
          </a:xfrm>
          <a:prstGeom prst="rect">
            <a:avLst/>
          </a:prstGeom>
          <a:noFill/>
          <a:ln w="9525" algn="ctr">
            <a:noFill/>
            <a:miter lim="800000"/>
          </a:ln>
        </p:spPr>
        <p:txBody>
          <a:bodyPr lIns="0" tIns="0" rIns="0" bIns="0">
            <a:spAutoFit/>
          </a:bodyPr>
          <a:lstStyle/>
          <a:p>
            <a:pPr algn="ctr" eaLnBrk="1" hangingPunct="1">
              <a:spcBef>
                <a:spcPct val="50000"/>
              </a:spcBef>
            </a:pPr>
            <a:r>
              <a:rPr lang="en-US" altLang="zh-CN" sz="2400" b="1" dirty="0">
                <a:solidFill>
                  <a:srgbClr val="0070C0"/>
                </a:solidFill>
                <a:latin typeface="Helvetica" pitchFamily="34" charset="0"/>
                <a:ea typeface="Helvetica Neue"/>
                <a:cs typeface="Helvetica Neue"/>
              </a:rPr>
              <a:t>moral</a:t>
            </a:r>
            <a:endParaRPr lang="en-US" altLang="zh-CN" sz="2400" b="1" dirty="0">
              <a:solidFill>
                <a:srgbClr val="0070C0"/>
              </a:solidFill>
              <a:latin typeface="Helvetica" pitchFamily="34" charset="0"/>
              <a:ea typeface="Helvetica Neue"/>
              <a:cs typeface="Helvetica Neue"/>
            </a:endParaRPr>
          </a:p>
        </p:txBody>
      </p:sp>
      <p:pic>
        <p:nvPicPr>
          <p:cNvPr id="17414" name="Picture 2" descr="H:\2015年修改\图片8.jpg"/>
          <p:cNvPicPr>
            <a:picLocks noChangeAspect="1" noChangeArrowheads="1"/>
          </p:cNvPicPr>
          <p:nvPr/>
        </p:nvPicPr>
        <p:blipFill>
          <a:blip r:embed="rId2"/>
          <a:srcRect/>
          <a:stretch>
            <a:fillRect/>
          </a:stretch>
        </p:blipFill>
        <p:spPr bwMode="auto">
          <a:xfrm>
            <a:off x="0" y="0"/>
            <a:ext cx="8802688" cy="1195388"/>
          </a:xfrm>
          <a:prstGeom prst="rect">
            <a:avLst/>
          </a:prstGeom>
          <a:noFill/>
          <a:ln w="9525">
            <a:noFill/>
            <a:miter lim="800000"/>
            <a:headEnd/>
            <a:tailEnd/>
          </a:ln>
        </p:spPr>
      </p:pic>
      <p:sp>
        <p:nvSpPr>
          <p:cNvPr id="15" name="Text Box 42"/>
          <p:cNvSpPr txBox="1">
            <a:spLocks noChangeArrowheads="1"/>
          </p:cNvSpPr>
          <p:nvPr/>
        </p:nvSpPr>
        <p:spPr bwMode="auto">
          <a:xfrm rot="10800000" flipV="1">
            <a:off x="1928795" y="5429264"/>
            <a:ext cx="3605212" cy="369888"/>
          </a:xfrm>
          <a:prstGeom prst="rect">
            <a:avLst/>
          </a:prstGeom>
          <a:noFill/>
          <a:ln w="9525" algn="ctr">
            <a:noFill/>
            <a:miter lim="800000"/>
          </a:ln>
        </p:spPr>
        <p:txBody>
          <a:bodyPr lIns="0" tIns="0" rIns="0" bIns="0">
            <a:spAutoFit/>
          </a:bodyPr>
          <a:lstStyle/>
          <a:p>
            <a:pPr algn="ctr" eaLnBrk="1" hangingPunct="1">
              <a:spcBef>
                <a:spcPct val="50000"/>
              </a:spcBef>
            </a:pPr>
            <a:r>
              <a:rPr lang="en-US" altLang="zh-CN" sz="2400" b="1" dirty="0">
                <a:solidFill>
                  <a:srgbClr val="0070C0"/>
                </a:solidFill>
                <a:latin typeface="Helvetica" pitchFamily="34" charset="0"/>
                <a:ea typeface="Helvetica Neue"/>
                <a:cs typeface="Helvetica Neue"/>
              </a:rPr>
              <a:t>attention to details</a:t>
            </a:r>
            <a:endParaRPr lang="en-US" altLang="zh-CN" sz="2400" b="1" dirty="0">
              <a:solidFill>
                <a:srgbClr val="0070C0"/>
              </a:solidFill>
              <a:latin typeface="Helvetica" pitchFamily="34" charset="0"/>
              <a:ea typeface="Helvetica Neue"/>
              <a:cs typeface="Helvetica Neue"/>
            </a:endParaRPr>
          </a:p>
        </p:txBody>
      </p:sp>
      <p:pic>
        <p:nvPicPr>
          <p:cNvPr id="17" name="C1.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a:stretch>
            <a:fillRect/>
          </a:stretch>
        </p:blipFill>
        <p:spPr>
          <a:xfrm>
            <a:off x="1285852" y="2493461"/>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7"/>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6123" fill="hold"/>
                                        <p:tgtEl>
                                          <p:spTgt spid="17"/>
                                        </p:tgtEl>
                                      </p:cBhvr>
                                    </p:cmd>
                                  </p:childTnLst>
                                </p:cTn>
                              </p:par>
                            </p:childTnLst>
                          </p:cTn>
                        </p:par>
                      </p:childTnLst>
                    </p:cTn>
                  </p:par>
                </p:childTnLst>
              </p:cTn>
              <p:nextCondLst>
                <p:cond evt="onClick" delay="0">
                  <p:tgtEl>
                    <p:spTgt spid="17"/>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a:stretch>
            <a:fillRect/>
          </a:stretch>
        </p:blipFill>
        <p:spPr bwMode="auto">
          <a:xfrm>
            <a:off x="183207" y="1929440"/>
            <a:ext cx="8889356" cy="492856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pic>
        <p:nvPicPr>
          <p:cNvPr id="18438" name="Picture 2" descr="H:\2015年修改\图片8.jpg"/>
          <p:cNvPicPr>
            <a:picLocks noChangeAspect="1" noChangeArrowheads="1"/>
          </p:cNvPicPr>
          <p:nvPr/>
        </p:nvPicPr>
        <p:blipFill>
          <a:blip r:embed="rId2"/>
          <a:srcRect/>
          <a:stretch>
            <a:fillRect/>
          </a:stretch>
        </p:blipFill>
        <p:spPr bwMode="auto">
          <a:xfrm>
            <a:off x="0" y="0"/>
            <a:ext cx="8802688" cy="1195388"/>
          </a:xfrm>
          <a:prstGeom prst="rect">
            <a:avLst/>
          </a:prstGeom>
          <a:noFill/>
          <a:ln w="9525">
            <a:noFill/>
            <a:miter lim="800000"/>
            <a:headEnd/>
            <a:tailEnd/>
          </a:ln>
        </p:spPr>
      </p:pic>
      <p:sp>
        <p:nvSpPr>
          <p:cNvPr id="18445" name="矩形 15"/>
          <p:cNvSpPr>
            <a:spLocks noChangeArrowheads="1"/>
          </p:cNvSpPr>
          <p:nvPr/>
        </p:nvSpPr>
        <p:spPr bwMode="auto">
          <a:xfrm>
            <a:off x="1071538" y="2572308"/>
            <a:ext cx="6453212" cy="3416320"/>
          </a:xfrm>
          <a:prstGeom prst="rect">
            <a:avLst/>
          </a:prstGeom>
          <a:noFill/>
          <a:ln w="9525">
            <a:noFill/>
            <a:miter lim="800000"/>
          </a:ln>
        </p:spPr>
        <p:txBody>
          <a:bodyPr wrap="square">
            <a:spAutoFit/>
          </a:bodyPr>
          <a:lstStyle/>
          <a:p>
            <a:pPr eaLnBrk="1" hangingPunct="1"/>
            <a:r>
              <a:rPr lang="en-US" altLang="zh-CN" sz="2400" dirty="0" smtClean="0">
                <a:latin typeface="Helvetica" pitchFamily="34" charset="0"/>
                <a:cs typeface="Helvetica" pitchFamily="34" charset="0"/>
              </a:rPr>
              <a:t>      To </a:t>
            </a:r>
            <a:r>
              <a:rPr lang="en-US" altLang="zh-CN" sz="2400" dirty="0">
                <a:latin typeface="Helvetica" pitchFamily="34" charset="0"/>
                <a:cs typeface="Helvetica" pitchFamily="34" charset="0"/>
              </a:rPr>
              <a:t>these Puritans, it was a sin to be lazy or to do less than your best in any task. They and later Americans tried to follow the Bible’s _________. “If a man will not work, he shall not eat.”</a:t>
            </a:r>
            <a:endParaRPr lang="zh-CN" altLang="zh-CN" sz="2400" dirty="0">
              <a:latin typeface="Helvetica" pitchFamily="34" charset="0"/>
              <a:cs typeface="Helvetica" pitchFamily="34" charset="0"/>
            </a:endParaRPr>
          </a:p>
          <a:p>
            <a:pPr eaLnBrk="1" hangingPunct="1"/>
            <a:r>
              <a:rPr lang="en-US" altLang="zh-CN" sz="2400" dirty="0" smtClean="0">
                <a:latin typeface="Helvetica" pitchFamily="34" charset="0"/>
                <a:cs typeface="Helvetica" pitchFamily="34" charset="0"/>
              </a:rPr>
              <a:t>      Therefore</a:t>
            </a:r>
            <a:r>
              <a:rPr lang="en-US" altLang="zh-CN" sz="2400" dirty="0">
                <a:latin typeface="Helvetica" pitchFamily="34" charset="0"/>
                <a:cs typeface="Helvetica" pitchFamily="34" charset="0"/>
              </a:rPr>
              <a:t>, Americans have for ________ </a:t>
            </a:r>
            <a:r>
              <a:rPr lang="en-US" altLang="zh-CN" sz="2400" dirty="0" smtClean="0">
                <a:latin typeface="Helvetica" pitchFamily="34" charset="0"/>
                <a:cs typeface="Helvetica" pitchFamily="34" charset="0"/>
              </a:rPr>
              <a:t>believed </a:t>
            </a:r>
            <a:r>
              <a:rPr lang="en-US" altLang="zh-CN" sz="2400" dirty="0">
                <a:latin typeface="Helvetica" pitchFamily="34" charset="0"/>
                <a:cs typeface="Helvetica" pitchFamily="34" charset="0"/>
              </a:rPr>
              <a:t>that they were guilty of sin if they did not work as carefully and hard as they could when they did anything.</a:t>
            </a:r>
            <a:endParaRPr lang="zh-CN" altLang="en-US" sz="2400" dirty="0">
              <a:latin typeface="Helvetica" pitchFamily="34" charset="0"/>
              <a:cs typeface="Helvetica" pitchFamily="34" charset="0"/>
            </a:endParaRPr>
          </a:p>
        </p:txBody>
      </p:sp>
      <p:sp>
        <p:nvSpPr>
          <p:cNvPr id="13" name="Text Box 43"/>
          <p:cNvSpPr txBox="1">
            <a:spLocks noChangeArrowheads="1"/>
          </p:cNvSpPr>
          <p:nvPr/>
        </p:nvSpPr>
        <p:spPr bwMode="auto">
          <a:xfrm rot="10800000" flipV="1">
            <a:off x="1071538" y="3714752"/>
            <a:ext cx="1636712" cy="369887"/>
          </a:xfrm>
          <a:prstGeom prst="rect">
            <a:avLst/>
          </a:prstGeom>
          <a:noFill/>
          <a:ln w="9525" algn="ctr">
            <a:noFill/>
            <a:miter lim="800000"/>
          </a:ln>
        </p:spPr>
        <p:txBody>
          <a:bodyPr lIns="0" tIns="0" rIns="0" bIns="0">
            <a:spAutoFit/>
          </a:bodyPr>
          <a:lstStyle/>
          <a:p>
            <a:pPr algn="ctr" eaLnBrk="1" hangingPunct="1">
              <a:spcBef>
                <a:spcPct val="50000"/>
              </a:spcBef>
            </a:pPr>
            <a:r>
              <a:rPr lang="en-US" altLang="zh-CN" sz="2400" b="1" dirty="0">
                <a:solidFill>
                  <a:srgbClr val="0070C0"/>
                </a:solidFill>
                <a:latin typeface="Helvetica" pitchFamily="34" charset="0"/>
                <a:ea typeface="Helvetica Neue"/>
                <a:cs typeface="Helvetica Neue"/>
              </a:rPr>
              <a:t>teachings</a:t>
            </a:r>
            <a:endParaRPr lang="en-US" altLang="zh-CN" sz="2400" b="1" dirty="0">
              <a:solidFill>
                <a:srgbClr val="0070C0"/>
              </a:solidFill>
              <a:latin typeface="Helvetica" pitchFamily="34" charset="0"/>
              <a:ea typeface="Helvetica Neue"/>
              <a:cs typeface="Helvetica Neue"/>
            </a:endParaRPr>
          </a:p>
        </p:txBody>
      </p:sp>
      <p:sp>
        <p:nvSpPr>
          <p:cNvPr id="14" name="Text Box 208"/>
          <p:cNvSpPr txBox="1">
            <a:spLocks noChangeArrowheads="1"/>
          </p:cNvSpPr>
          <p:nvPr/>
        </p:nvSpPr>
        <p:spPr bwMode="auto">
          <a:xfrm rot="10800000" flipV="1">
            <a:off x="5286381" y="4429132"/>
            <a:ext cx="2373312" cy="369887"/>
          </a:xfrm>
          <a:prstGeom prst="rect">
            <a:avLst/>
          </a:prstGeom>
          <a:noFill/>
          <a:ln w="9525" algn="ctr">
            <a:noFill/>
            <a:miter lim="800000"/>
          </a:ln>
        </p:spPr>
        <p:txBody>
          <a:bodyPr lIns="0" tIns="0" rIns="0" bIns="0">
            <a:spAutoFit/>
          </a:bodyPr>
          <a:lstStyle/>
          <a:p>
            <a:pPr algn="ctr" eaLnBrk="1" hangingPunct="1">
              <a:spcBef>
                <a:spcPct val="50000"/>
              </a:spcBef>
            </a:pPr>
            <a:r>
              <a:rPr lang="en-US" altLang="zh-CN" sz="2400" b="1">
                <a:solidFill>
                  <a:srgbClr val="0070C0"/>
                </a:solidFill>
                <a:latin typeface="Helvetica" pitchFamily="34" charset="0"/>
                <a:ea typeface="Helvetica Neue"/>
                <a:cs typeface="Helvetica Neue"/>
              </a:rPr>
              <a:t>centuries</a:t>
            </a:r>
            <a:endParaRPr lang="en-US" altLang="zh-CN" sz="2400" b="1">
              <a:solidFill>
                <a:srgbClr val="0070C0"/>
              </a:solidFill>
              <a:latin typeface="Helvetica" pitchFamily="34" charset="0"/>
              <a:ea typeface="Helvetica Neue"/>
              <a:cs typeface="Helvetica Neue"/>
            </a:endParaRPr>
          </a:p>
        </p:txBody>
      </p:sp>
      <p:sp>
        <p:nvSpPr>
          <p:cNvPr id="16" name="矩形 7"/>
          <p:cNvSpPr>
            <a:spLocks noChangeArrowheads="1"/>
          </p:cNvSpPr>
          <p:nvPr/>
        </p:nvSpPr>
        <p:spPr bwMode="auto">
          <a:xfrm>
            <a:off x="755579" y="1098550"/>
            <a:ext cx="7367657" cy="892552"/>
          </a:xfrm>
          <a:prstGeom prst="rect">
            <a:avLst/>
          </a:prstGeom>
          <a:noFill/>
          <a:ln w="9525">
            <a:noFill/>
            <a:miter lim="800000"/>
          </a:ln>
        </p:spPr>
        <p:txBody>
          <a:bodyPr>
            <a:spAutoFit/>
          </a:bodyPr>
          <a:lstStyle/>
          <a:p>
            <a:r>
              <a:rPr lang="en-US" altLang="zh-CN" sz="2600" dirty="0">
                <a:latin typeface="Helvetica" pitchFamily="34" charset="0"/>
                <a:ea typeface="Cambria Math" panose="02040503050406030204" pitchFamily="18" charset="0"/>
                <a:cs typeface="Arial" panose="020B0604020202020204" pitchFamily="34" charset="0"/>
              </a:rPr>
              <a:t>Listen to a short passage concerning </a:t>
            </a:r>
            <a:r>
              <a:rPr lang="en-US" altLang="zh-CN" sz="2400" b="1" dirty="0" smtClean="0">
                <a:solidFill>
                  <a:schemeClr val="tx2"/>
                </a:solidFill>
                <a:latin typeface="Helvetica" pitchFamily="34" charset="0"/>
                <a:ea typeface="Helvetica Neue"/>
                <a:cs typeface="Helvetica Neue"/>
              </a:rPr>
              <a:t>American’s Work Ethic</a:t>
            </a:r>
            <a:r>
              <a:rPr lang="en-US" altLang="zh-CN" sz="2400" b="1" i="1" dirty="0" smtClean="0">
                <a:latin typeface="Helvetica" pitchFamily="34" charset="0"/>
                <a:ea typeface="Helvetica Neue"/>
                <a:cs typeface="Helvetica Neue"/>
              </a:rPr>
              <a:t> </a:t>
            </a:r>
            <a:r>
              <a:rPr lang="en-US" altLang="zh-CN" sz="2600" dirty="0">
                <a:latin typeface="Helvetica" pitchFamily="34" charset="0"/>
                <a:ea typeface="Cambria Math" panose="02040503050406030204" pitchFamily="18" charset="0"/>
                <a:cs typeface="Arial" panose="020B0604020202020204" pitchFamily="34" charset="0"/>
              </a:rPr>
              <a:t>and fill in the missing information.</a:t>
            </a:r>
            <a:endParaRPr lang="en-US" altLang="zh-CN" sz="2600" dirty="0">
              <a:latin typeface="Helvetica" pitchFamily="34" charset="0"/>
              <a:ea typeface="Cambria Math" panose="02040503050406030204" pitchFamily="18" charset="0"/>
              <a:cs typeface="Arial" panose="020B0604020202020204" pitchFamily="34" charset="0"/>
            </a:endParaRPr>
          </a:p>
        </p:txBody>
      </p:sp>
      <p:sp>
        <p:nvSpPr>
          <p:cNvPr id="21" name="右箭头 20">
            <a:hlinkClick r:id="" action="ppaction://hlinkshowjump?jump=nextslide"/>
          </p:cNvPr>
          <p:cNvSpPr/>
          <p:nvPr/>
        </p:nvSpPr>
        <p:spPr bwMode="auto">
          <a:xfrm>
            <a:off x="5929316" y="6093395"/>
            <a:ext cx="1714518" cy="647988"/>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5" name="C2.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a:stretch>
            <a:fillRect/>
          </a:stretch>
        </p:blipFill>
        <p:spPr>
          <a:xfrm>
            <a:off x="1285852" y="257230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5130" fill="hold"/>
                                        <p:tgtEl>
                                          <p:spTgt spid="15"/>
                                        </p:tgtEl>
                                      </p:cBhvr>
                                    </p:cmd>
                                  </p:childTnLst>
                                </p:cTn>
                              </p:par>
                            </p:childTnLst>
                          </p:cTn>
                        </p:par>
                      </p:childTnLst>
                    </p:cTn>
                  </p:par>
                </p:childTnLst>
              </p:cTn>
              <p:nextCondLst>
                <p:cond evt="onClick" delay="0">
                  <p:tgtEl>
                    <p:spTgt spid="15"/>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1"/>
          <a:srcRect/>
          <a:stretch>
            <a:fillRect/>
          </a:stretch>
        </p:blipFill>
        <p:spPr bwMode="auto">
          <a:xfrm>
            <a:off x="183207" y="1929440"/>
            <a:ext cx="8889356" cy="492856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pic>
        <p:nvPicPr>
          <p:cNvPr id="19464" name="Picture 2" descr="H:\2015年修改\图片8.jpg"/>
          <p:cNvPicPr>
            <a:picLocks noChangeAspect="1" noChangeArrowheads="1"/>
          </p:cNvPicPr>
          <p:nvPr/>
        </p:nvPicPr>
        <p:blipFill>
          <a:blip r:embed="rId2"/>
          <a:srcRect/>
          <a:stretch>
            <a:fillRect/>
          </a:stretch>
        </p:blipFill>
        <p:spPr bwMode="auto">
          <a:xfrm>
            <a:off x="0" y="0"/>
            <a:ext cx="8802688" cy="1195388"/>
          </a:xfrm>
          <a:prstGeom prst="rect">
            <a:avLst/>
          </a:prstGeom>
          <a:noFill/>
          <a:ln w="9525">
            <a:noFill/>
            <a:miter lim="800000"/>
            <a:headEnd/>
            <a:tailEnd/>
          </a:ln>
        </p:spPr>
      </p:pic>
      <p:sp>
        <p:nvSpPr>
          <p:cNvPr id="19465" name="矩形 14"/>
          <p:cNvSpPr>
            <a:spLocks noChangeArrowheads="1"/>
          </p:cNvSpPr>
          <p:nvPr/>
        </p:nvSpPr>
        <p:spPr bwMode="auto">
          <a:xfrm>
            <a:off x="1071538" y="2492375"/>
            <a:ext cx="6453212" cy="3786188"/>
          </a:xfrm>
          <a:prstGeom prst="rect">
            <a:avLst/>
          </a:prstGeom>
          <a:noFill/>
          <a:ln w="9525">
            <a:noFill/>
            <a:miter lim="800000"/>
          </a:ln>
        </p:spPr>
        <p:txBody>
          <a:bodyPr wrap="square">
            <a:spAutoFit/>
          </a:bodyPr>
          <a:lstStyle/>
          <a:p>
            <a:pPr eaLnBrk="1" hangingPunct="1"/>
            <a:r>
              <a:rPr lang="en-US" altLang="zh-CN" sz="2400" dirty="0" smtClean="0">
                <a:latin typeface="Helvetica" pitchFamily="34" charset="0"/>
                <a:cs typeface="Helvetica" pitchFamily="34" charset="0"/>
              </a:rPr>
              <a:t>      God </a:t>
            </a:r>
            <a:r>
              <a:rPr lang="en-US" altLang="zh-CN" sz="2400" dirty="0">
                <a:latin typeface="Helvetica" pitchFamily="34" charset="0"/>
                <a:cs typeface="Helvetica" pitchFamily="34" charset="0"/>
              </a:rPr>
              <a:t>would ______ those who were careless or </a:t>
            </a:r>
            <a:r>
              <a:rPr lang="en-US" altLang="zh-CN" sz="2400" dirty="0" smtClean="0">
                <a:latin typeface="Helvetica" pitchFamily="34" charset="0"/>
                <a:cs typeface="Helvetica" pitchFamily="34" charset="0"/>
              </a:rPr>
              <a:t>lazy </a:t>
            </a:r>
            <a:r>
              <a:rPr lang="en-US" altLang="zh-CN" sz="2400" dirty="0">
                <a:latin typeface="Helvetica" pitchFamily="34" charset="0"/>
                <a:cs typeface="Helvetica" pitchFamily="34" charset="0"/>
              </a:rPr>
              <a:t>in their work. Even as children they were taught, “If it’s worth doing at all, it’s worth doing well.”</a:t>
            </a:r>
            <a:endParaRPr lang="zh-CN" altLang="zh-CN" sz="2400" dirty="0">
              <a:latin typeface="Helvetica" pitchFamily="34" charset="0"/>
              <a:cs typeface="Helvetica" pitchFamily="34" charset="0"/>
            </a:endParaRPr>
          </a:p>
          <a:p>
            <a:pPr eaLnBrk="1" hangingPunct="1"/>
            <a:r>
              <a:rPr lang="en-US" altLang="zh-CN" sz="2400" dirty="0">
                <a:latin typeface="Helvetica" pitchFamily="34" charset="0"/>
                <a:cs typeface="Helvetica" pitchFamily="34" charset="0"/>
              </a:rPr>
              <a:t>    </a:t>
            </a:r>
            <a:r>
              <a:rPr lang="en-US" altLang="zh-CN" sz="2400" dirty="0" smtClean="0">
                <a:latin typeface="Helvetica" pitchFamily="34" charset="0"/>
                <a:cs typeface="Helvetica" pitchFamily="34" charset="0"/>
              </a:rPr>
              <a:t>  But </a:t>
            </a:r>
            <a:r>
              <a:rPr lang="en-US" altLang="zh-CN" sz="2400" dirty="0">
                <a:latin typeface="Helvetica" pitchFamily="34" charset="0"/>
                <a:cs typeface="Helvetica" pitchFamily="34" charset="0"/>
              </a:rPr>
              <a:t>some people have gone beyond the usual ________________. They are especially attracted to the notion of “climbing the ladder” so as to increase their status, _______________, and sense of </a:t>
            </a:r>
            <a:endParaRPr lang="en-US" altLang="zh-CN" sz="2400" dirty="0">
              <a:latin typeface="Helvetica" pitchFamily="34" charset="0"/>
              <a:cs typeface="Helvetica" pitchFamily="34" charset="0"/>
            </a:endParaRPr>
          </a:p>
          <a:p>
            <a:pPr eaLnBrk="1" hangingPunct="1"/>
            <a:r>
              <a:rPr lang="en-US" altLang="zh-CN" sz="2400" dirty="0">
                <a:latin typeface="Helvetica" pitchFamily="34" charset="0"/>
                <a:cs typeface="Helvetica" pitchFamily="34" charset="0"/>
              </a:rPr>
              <a:t>self-worth.</a:t>
            </a:r>
            <a:endParaRPr lang="zh-CN" altLang="en-US" sz="2400" dirty="0">
              <a:latin typeface="Helvetica" pitchFamily="34" charset="0"/>
              <a:cs typeface="Helvetica" pitchFamily="34" charset="0"/>
            </a:endParaRPr>
          </a:p>
        </p:txBody>
      </p:sp>
      <p:sp>
        <p:nvSpPr>
          <p:cNvPr id="13" name="Text Box 50"/>
          <p:cNvSpPr txBox="1">
            <a:spLocks noChangeArrowheads="1"/>
          </p:cNvSpPr>
          <p:nvPr/>
        </p:nvSpPr>
        <p:spPr bwMode="auto">
          <a:xfrm rot="10800000" flipV="1">
            <a:off x="1214415" y="5392738"/>
            <a:ext cx="2862262" cy="442912"/>
          </a:xfrm>
          <a:prstGeom prst="rect">
            <a:avLst/>
          </a:prstGeom>
          <a:noFill/>
          <a:ln w="9525" algn="ctr">
            <a:noFill/>
            <a:miter lim="800000"/>
          </a:ln>
        </p:spPr>
        <p:txBody>
          <a:bodyPr lIns="0" tIns="0" rIns="0" bIns="0">
            <a:spAutoFit/>
          </a:bodyPr>
          <a:lstStyle/>
          <a:p>
            <a:pPr eaLnBrk="1" fontAlgn="auto" hangingPunct="1">
              <a:lnSpc>
                <a:spcPct val="120000"/>
              </a:lnSpc>
              <a:spcBef>
                <a:spcPct val="50000"/>
              </a:spcBef>
              <a:spcAft>
                <a:spcPts val="0"/>
              </a:spcAft>
              <a:defRPr/>
            </a:pPr>
            <a:r>
              <a:rPr lang="en-US" altLang="zh-CN" sz="2400" b="1" dirty="0">
                <a:solidFill>
                  <a:srgbClr val="0070C0"/>
                </a:solidFill>
                <a:uFill>
                  <a:solidFill>
                    <a:schemeClr val="tx1"/>
                  </a:solidFill>
                </a:uFill>
                <a:latin typeface="Helvetica"/>
                <a:ea typeface="Helvetica Neue"/>
                <a:cs typeface="Helvetica Neue"/>
              </a:rPr>
              <a:t>financial position</a:t>
            </a:r>
            <a:endParaRPr lang="en-US" altLang="zh-CN" sz="2400" b="1" dirty="0">
              <a:solidFill>
                <a:srgbClr val="0070C0"/>
              </a:solidFill>
              <a:uFill>
                <a:solidFill>
                  <a:schemeClr val="tx1"/>
                </a:solidFill>
              </a:uFill>
              <a:latin typeface="Helvetica"/>
              <a:ea typeface="Helvetica Neue"/>
              <a:cs typeface="Helvetica Neue"/>
            </a:endParaRPr>
          </a:p>
        </p:txBody>
      </p:sp>
      <p:sp>
        <p:nvSpPr>
          <p:cNvPr id="12" name="Text Box 50"/>
          <p:cNvSpPr txBox="1">
            <a:spLocks noChangeArrowheads="1"/>
          </p:cNvSpPr>
          <p:nvPr/>
        </p:nvSpPr>
        <p:spPr bwMode="auto">
          <a:xfrm>
            <a:off x="3230563" y="2500306"/>
            <a:ext cx="1412875" cy="403225"/>
          </a:xfrm>
          <a:prstGeom prst="rect">
            <a:avLst/>
          </a:prstGeom>
          <a:noFill/>
          <a:ln w="9525" algn="ctr">
            <a:noFill/>
            <a:miter lim="800000"/>
          </a:ln>
        </p:spPr>
        <p:txBody>
          <a:bodyPr lIns="0" tIns="0" rIns="0" bIns="0">
            <a:spAutoFit/>
          </a:bodyPr>
          <a:lstStyle/>
          <a:p>
            <a:pPr eaLnBrk="1" fontAlgn="auto" hangingPunct="1">
              <a:lnSpc>
                <a:spcPct val="120000"/>
              </a:lnSpc>
              <a:spcBef>
                <a:spcPct val="50000"/>
              </a:spcBef>
              <a:spcAft>
                <a:spcPts val="0"/>
              </a:spcAft>
              <a:defRPr/>
            </a:pPr>
            <a:r>
              <a:rPr lang="en-US" altLang="zh-CN" sz="2400" b="1" dirty="0">
                <a:solidFill>
                  <a:srgbClr val="0070C0"/>
                </a:solidFill>
                <a:uFill>
                  <a:solidFill>
                    <a:schemeClr val="tx1"/>
                  </a:solidFill>
                </a:uFill>
                <a:latin typeface="Helvetica"/>
                <a:ea typeface="Helvetica Neue"/>
                <a:cs typeface="Helvetica Neue"/>
              </a:rPr>
              <a:t>punish</a:t>
            </a:r>
            <a:endParaRPr lang="en-US" altLang="zh-CN" sz="2400" b="1" dirty="0">
              <a:solidFill>
                <a:srgbClr val="0070C0"/>
              </a:solidFill>
              <a:uFill>
                <a:solidFill>
                  <a:schemeClr val="tx1"/>
                </a:solidFill>
              </a:uFill>
              <a:latin typeface="Helvetica"/>
              <a:ea typeface="Helvetica Neue"/>
              <a:cs typeface="Helvetica Neue"/>
            </a:endParaRPr>
          </a:p>
        </p:txBody>
      </p:sp>
      <p:sp>
        <p:nvSpPr>
          <p:cNvPr id="14" name="Text Box 50"/>
          <p:cNvSpPr txBox="1">
            <a:spLocks noChangeArrowheads="1"/>
          </p:cNvSpPr>
          <p:nvPr/>
        </p:nvSpPr>
        <p:spPr bwMode="auto">
          <a:xfrm rot="10800000" flipV="1">
            <a:off x="2000233" y="4343408"/>
            <a:ext cx="2833688" cy="442913"/>
          </a:xfrm>
          <a:prstGeom prst="rect">
            <a:avLst/>
          </a:prstGeom>
          <a:noFill/>
          <a:ln w="9525" algn="ctr">
            <a:noFill/>
            <a:miter lim="800000"/>
          </a:ln>
        </p:spPr>
        <p:txBody>
          <a:bodyPr lIns="0" tIns="0" rIns="0" bIns="0">
            <a:spAutoFit/>
          </a:bodyPr>
          <a:lstStyle/>
          <a:p>
            <a:pPr eaLnBrk="1" fontAlgn="auto" hangingPunct="1">
              <a:lnSpc>
                <a:spcPct val="120000"/>
              </a:lnSpc>
              <a:spcBef>
                <a:spcPct val="50000"/>
              </a:spcBef>
              <a:spcAft>
                <a:spcPts val="0"/>
              </a:spcAft>
              <a:defRPr/>
            </a:pPr>
            <a:r>
              <a:rPr lang="en-US" altLang="zh-CN" sz="2400" b="1" dirty="0">
                <a:solidFill>
                  <a:srgbClr val="0070C0"/>
                </a:solidFill>
                <a:uFill>
                  <a:solidFill>
                    <a:schemeClr val="tx1"/>
                  </a:solidFill>
                </a:uFill>
                <a:latin typeface="Helvetica"/>
                <a:ea typeface="Helvetica Neue"/>
                <a:cs typeface="Helvetica Neue"/>
              </a:rPr>
              <a:t>sense of diligence</a:t>
            </a:r>
            <a:endParaRPr lang="en-US" altLang="zh-CN" sz="2400" b="1" dirty="0">
              <a:solidFill>
                <a:srgbClr val="0070C0"/>
              </a:solidFill>
              <a:uFill>
                <a:solidFill>
                  <a:schemeClr val="tx1"/>
                </a:solidFill>
              </a:uFill>
              <a:latin typeface="Helvetica"/>
              <a:ea typeface="Helvetica Neue"/>
              <a:cs typeface="Helvetica Neue"/>
            </a:endParaRPr>
          </a:p>
        </p:txBody>
      </p:sp>
      <p:sp>
        <p:nvSpPr>
          <p:cNvPr id="17" name="矩形 7"/>
          <p:cNvSpPr>
            <a:spLocks noChangeArrowheads="1"/>
          </p:cNvSpPr>
          <p:nvPr/>
        </p:nvSpPr>
        <p:spPr bwMode="auto">
          <a:xfrm>
            <a:off x="755579" y="1098550"/>
            <a:ext cx="7367657" cy="892552"/>
          </a:xfrm>
          <a:prstGeom prst="rect">
            <a:avLst/>
          </a:prstGeom>
          <a:noFill/>
          <a:ln w="9525">
            <a:noFill/>
            <a:miter lim="800000"/>
          </a:ln>
        </p:spPr>
        <p:txBody>
          <a:bodyPr>
            <a:spAutoFit/>
          </a:bodyPr>
          <a:lstStyle/>
          <a:p>
            <a:r>
              <a:rPr lang="en-US" altLang="zh-CN" sz="2600" dirty="0">
                <a:latin typeface="Helvetica" pitchFamily="34" charset="0"/>
                <a:ea typeface="Cambria Math" panose="02040503050406030204" pitchFamily="18" charset="0"/>
                <a:cs typeface="Arial" panose="020B0604020202020204" pitchFamily="34" charset="0"/>
              </a:rPr>
              <a:t>Listen to a short passage </a:t>
            </a:r>
            <a:r>
              <a:rPr lang="en-US" altLang="zh-CN" sz="2600" dirty="0" smtClean="0">
                <a:latin typeface="Helvetica" pitchFamily="34" charset="0"/>
                <a:ea typeface="Cambria Math" panose="02040503050406030204" pitchFamily="18" charset="0"/>
                <a:cs typeface="Arial" panose="020B0604020202020204" pitchFamily="34" charset="0"/>
              </a:rPr>
              <a:t>concerning </a:t>
            </a:r>
            <a:r>
              <a:rPr lang="en-US" altLang="zh-CN" sz="2400" b="1" dirty="0" smtClean="0">
                <a:solidFill>
                  <a:schemeClr val="tx2"/>
                </a:solidFill>
                <a:latin typeface="Helvetica" pitchFamily="34" charset="0"/>
                <a:ea typeface="Helvetica Neue"/>
                <a:cs typeface="Helvetica Neue"/>
              </a:rPr>
              <a:t>American’s Work Ethic</a:t>
            </a:r>
            <a:r>
              <a:rPr lang="en-US" altLang="zh-CN" sz="2400" b="1" i="1" dirty="0" smtClean="0">
                <a:latin typeface="Helvetica" pitchFamily="34" charset="0"/>
                <a:ea typeface="Helvetica Neue"/>
                <a:cs typeface="Helvetica Neue"/>
              </a:rPr>
              <a:t> </a:t>
            </a:r>
            <a:r>
              <a:rPr lang="en-US" altLang="zh-CN" sz="2600" dirty="0">
                <a:latin typeface="Helvetica" pitchFamily="34" charset="0"/>
                <a:ea typeface="Cambria Math" panose="02040503050406030204" pitchFamily="18" charset="0"/>
                <a:cs typeface="Arial" panose="020B0604020202020204" pitchFamily="34" charset="0"/>
              </a:rPr>
              <a:t>and fill in the missing information.</a:t>
            </a:r>
            <a:endParaRPr lang="en-US" altLang="zh-CN" sz="2600" dirty="0">
              <a:latin typeface="Helvetica" pitchFamily="34" charset="0"/>
              <a:ea typeface="Cambria Math" panose="02040503050406030204" pitchFamily="18" charset="0"/>
              <a:cs typeface="Arial" panose="020B0604020202020204" pitchFamily="34" charset="0"/>
            </a:endParaRPr>
          </a:p>
        </p:txBody>
      </p:sp>
      <p:sp>
        <p:nvSpPr>
          <p:cNvPr id="20" name="右箭头 19">
            <a:hlinkClick r:id="" action="ppaction://hlinkshowjump?jump=nextslide"/>
          </p:cNvPr>
          <p:cNvSpPr/>
          <p:nvPr/>
        </p:nvSpPr>
        <p:spPr bwMode="auto">
          <a:xfrm>
            <a:off x="5929316" y="6093395"/>
            <a:ext cx="1714518" cy="647988"/>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5" name="C3.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a:stretch>
            <a:fillRect/>
          </a:stretch>
        </p:blipFill>
        <p:spPr>
          <a:xfrm>
            <a:off x="1214414" y="250030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5"/>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3902" fill="hold"/>
                                        <p:tgtEl>
                                          <p:spTgt spid="15"/>
                                        </p:tgtEl>
                                      </p:cBhvr>
                                    </p:cmd>
                                  </p:childTnLst>
                                </p:cTn>
                              </p:par>
                            </p:childTnLst>
                          </p:cTn>
                        </p:par>
                      </p:childTnLst>
                    </p:cTn>
                  </p:par>
                </p:childTnLst>
              </p:cTn>
              <p:nextCondLst>
                <p:cond evt="onClick" delay="0">
                  <p:tgtEl>
                    <p:spTgt spid="15"/>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p:cNvPicPr>
            <a:picLocks noChangeAspect="1" noChangeArrowheads="1"/>
          </p:cNvPicPr>
          <p:nvPr/>
        </p:nvPicPr>
        <p:blipFill>
          <a:blip r:embed="rId1"/>
          <a:srcRect/>
          <a:stretch>
            <a:fillRect/>
          </a:stretch>
        </p:blipFill>
        <p:spPr bwMode="auto">
          <a:xfrm>
            <a:off x="183207" y="1929440"/>
            <a:ext cx="8889356" cy="4928560"/>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sp>
        <p:nvSpPr>
          <p:cNvPr id="17" name="TextBox 16"/>
          <p:cNvSpPr txBox="1"/>
          <p:nvPr/>
        </p:nvSpPr>
        <p:spPr>
          <a:xfrm>
            <a:off x="1071538" y="2500868"/>
            <a:ext cx="6305592" cy="3785652"/>
          </a:xfrm>
          <a:prstGeom prst="rect">
            <a:avLst/>
          </a:prstGeom>
          <a:noFill/>
          <a:effectLst>
            <a:glow rad="139700">
              <a:schemeClr val="accent3">
                <a:satMod val="175000"/>
                <a:alpha val="40000"/>
              </a:schemeClr>
            </a:glow>
          </a:effectLst>
        </p:spPr>
        <p:txBody>
          <a:bodyPr wrap="square">
            <a:spAutoFit/>
          </a:bodyPr>
          <a:lstStyle/>
          <a:p>
            <a:pPr eaLnBrk="1" fontAlgn="auto" hangingPunct="1">
              <a:spcBef>
                <a:spcPts val="0"/>
              </a:spcBef>
              <a:spcAft>
                <a:spcPts val="0"/>
              </a:spcAft>
              <a:defRPr/>
            </a:pPr>
            <a:r>
              <a:rPr lang="en-US" altLang="zh-CN" sz="2400" dirty="0" smtClean="0">
                <a:latin typeface="Helvetica" pitchFamily="34" charset="0"/>
                <a:ea typeface="+mn-ea"/>
                <a:cs typeface="Helvetica" pitchFamily="34" charset="0"/>
              </a:rPr>
              <a:t>      In </a:t>
            </a:r>
            <a:r>
              <a:rPr lang="en-US" altLang="zh-CN" sz="2400" dirty="0">
                <a:latin typeface="Helvetica" pitchFamily="34" charset="0"/>
                <a:ea typeface="+mn-ea"/>
                <a:cs typeface="Helvetica" pitchFamily="34" charset="0"/>
              </a:rPr>
              <a:t>English a new world has been created to describe people who work compulsively.  The word “workaholic” describes an individual who is as _______________ as an alcoholic is to alcohol.</a:t>
            </a:r>
            <a:r>
              <a:rPr lang="en-US" altLang="zh-CN" sz="2400" dirty="0">
                <a:latin typeface="+mn-lt"/>
                <a:ea typeface="+mn-ea"/>
              </a:rPr>
              <a:t> </a:t>
            </a:r>
            <a:endParaRPr lang="en-US" altLang="zh-CN" sz="2400" dirty="0">
              <a:latin typeface="Helvetica" pitchFamily="34" charset="0"/>
              <a:ea typeface="+mn-ea"/>
              <a:cs typeface="Helvetica" pitchFamily="34" charset="0"/>
            </a:endParaRPr>
          </a:p>
          <a:p>
            <a:pPr eaLnBrk="1" fontAlgn="auto" hangingPunct="1">
              <a:spcBef>
                <a:spcPts val="0"/>
              </a:spcBef>
              <a:spcAft>
                <a:spcPts val="0"/>
              </a:spcAft>
              <a:defRPr/>
            </a:pPr>
            <a:r>
              <a:rPr lang="en-US" altLang="zh-CN" sz="2400" dirty="0">
                <a:latin typeface="Helvetica" pitchFamily="34" charset="0"/>
                <a:ea typeface="+mn-ea"/>
                <a:cs typeface="Helvetica" pitchFamily="34" charset="0"/>
              </a:rPr>
              <a:t>    </a:t>
            </a:r>
            <a:r>
              <a:rPr lang="en-US" altLang="zh-CN" sz="2400" dirty="0" smtClean="0">
                <a:latin typeface="Helvetica" pitchFamily="34" charset="0"/>
                <a:ea typeface="+mn-ea"/>
                <a:cs typeface="Helvetica" pitchFamily="34" charset="0"/>
              </a:rPr>
              <a:t> There </a:t>
            </a:r>
            <a:r>
              <a:rPr lang="en-US" altLang="zh-CN" sz="2400" dirty="0">
                <a:latin typeface="Helvetica" pitchFamily="34" charset="0"/>
                <a:ea typeface="+mn-ea"/>
                <a:cs typeface="Helvetica" pitchFamily="34" charset="0"/>
              </a:rPr>
              <a:t>are __________ points of view about workaholics. Those concerned with problems of mental stress believe workaholics ______ themselves physically and mentally. </a:t>
            </a:r>
            <a:endParaRPr lang="zh-CN" altLang="zh-CN" sz="2400" dirty="0">
              <a:latin typeface="Helvetica" pitchFamily="34" charset="0"/>
              <a:ea typeface="+mn-ea"/>
              <a:cs typeface="Helvetica" pitchFamily="34" charset="0"/>
            </a:endParaRPr>
          </a:p>
        </p:txBody>
      </p:sp>
      <p:sp>
        <p:nvSpPr>
          <p:cNvPr id="12" name="Text Box 1029"/>
          <p:cNvSpPr txBox="1">
            <a:spLocks noChangeArrowheads="1"/>
          </p:cNvSpPr>
          <p:nvPr/>
        </p:nvSpPr>
        <p:spPr bwMode="auto">
          <a:xfrm rot="10800000" flipV="1">
            <a:off x="3932256" y="3629028"/>
            <a:ext cx="3211512" cy="442913"/>
          </a:xfrm>
          <a:prstGeom prst="rect">
            <a:avLst/>
          </a:prstGeom>
          <a:noFill/>
          <a:ln w="9525" algn="ctr">
            <a:noFill/>
            <a:miter lim="800000"/>
          </a:ln>
        </p:spPr>
        <p:txBody>
          <a:bodyPr lIns="0" tIns="0" rIns="0" bIns="0">
            <a:spAutoFit/>
          </a:bodyPr>
          <a:lstStyle/>
          <a:p>
            <a:pPr eaLnBrk="1" hangingPunct="1">
              <a:lnSpc>
                <a:spcPct val="120000"/>
              </a:lnSpc>
              <a:spcBef>
                <a:spcPct val="50000"/>
              </a:spcBef>
            </a:pPr>
            <a:r>
              <a:rPr lang="en-US" altLang="zh-CN" sz="2400" b="1" dirty="0">
                <a:solidFill>
                  <a:srgbClr val="0070C0"/>
                </a:solidFill>
                <a:latin typeface="Helvetica" pitchFamily="34" charset="0"/>
                <a:ea typeface="Helvetica Neue"/>
                <a:cs typeface="Helvetica Neue"/>
              </a:rPr>
              <a:t>addicted to work</a:t>
            </a:r>
            <a:endParaRPr lang="en-US" altLang="zh-CN" sz="2400" b="1" dirty="0">
              <a:solidFill>
                <a:srgbClr val="0070C0"/>
              </a:solidFill>
              <a:latin typeface="Helvetica" pitchFamily="34" charset="0"/>
              <a:ea typeface="Helvetica Neue"/>
              <a:cs typeface="Helvetica Neue"/>
            </a:endParaRPr>
          </a:p>
        </p:txBody>
      </p:sp>
      <p:sp>
        <p:nvSpPr>
          <p:cNvPr id="16" name="Text Box 1029"/>
          <p:cNvSpPr txBox="1">
            <a:spLocks noChangeArrowheads="1"/>
          </p:cNvSpPr>
          <p:nvPr/>
        </p:nvSpPr>
        <p:spPr bwMode="auto">
          <a:xfrm>
            <a:off x="3044827" y="4357694"/>
            <a:ext cx="1741487" cy="401638"/>
          </a:xfrm>
          <a:prstGeom prst="rect">
            <a:avLst/>
          </a:prstGeom>
          <a:noFill/>
          <a:ln w="9525" algn="ctr">
            <a:noFill/>
            <a:miter lim="800000"/>
          </a:ln>
        </p:spPr>
        <p:txBody>
          <a:bodyPr lIns="0" tIns="0" rIns="0" bIns="0">
            <a:spAutoFit/>
          </a:bodyPr>
          <a:lstStyle/>
          <a:p>
            <a:pPr eaLnBrk="1" hangingPunct="1">
              <a:lnSpc>
                <a:spcPct val="120000"/>
              </a:lnSpc>
              <a:spcBef>
                <a:spcPct val="50000"/>
              </a:spcBef>
            </a:pPr>
            <a:r>
              <a:rPr lang="en-US" altLang="zh-CN" sz="2400" b="1" dirty="0">
                <a:solidFill>
                  <a:srgbClr val="0070C0"/>
                </a:solidFill>
                <a:latin typeface="Helvetica" pitchFamily="34" charset="0"/>
                <a:ea typeface="Helvetica Neue"/>
                <a:cs typeface="Helvetica Neue"/>
              </a:rPr>
              <a:t>conflicting</a:t>
            </a:r>
            <a:endParaRPr lang="en-US" altLang="zh-CN" sz="2400" b="1" dirty="0">
              <a:solidFill>
                <a:srgbClr val="0070C0"/>
              </a:solidFill>
              <a:latin typeface="Helvetica" pitchFamily="34" charset="0"/>
              <a:ea typeface="Helvetica Neue"/>
              <a:cs typeface="Helvetica Neue"/>
            </a:endParaRPr>
          </a:p>
        </p:txBody>
      </p:sp>
      <p:sp>
        <p:nvSpPr>
          <p:cNvPr id="18" name="Text Box 1029"/>
          <p:cNvSpPr txBox="1">
            <a:spLocks noChangeArrowheads="1"/>
          </p:cNvSpPr>
          <p:nvPr/>
        </p:nvSpPr>
        <p:spPr bwMode="auto">
          <a:xfrm>
            <a:off x="2949573" y="5429264"/>
            <a:ext cx="1336675" cy="403225"/>
          </a:xfrm>
          <a:prstGeom prst="rect">
            <a:avLst/>
          </a:prstGeom>
          <a:noFill/>
          <a:ln w="9525" algn="ctr">
            <a:noFill/>
            <a:miter lim="800000"/>
          </a:ln>
        </p:spPr>
        <p:txBody>
          <a:bodyPr lIns="0" tIns="0" rIns="0" bIns="0">
            <a:spAutoFit/>
          </a:bodyPr>
          <a:lstStyle/>
          <a:p>
            <a:pPr eaLnBrk="1" hangingPunct="1">
              <a:lnSpc>
                <a:spcPct val="120000"/>
              </a:lnSpc>
              <a:spcBef>
                <a:spcPct val="50000"/>
              </a:spcBef>
            </a:pPr>
            <a:r>
              <a:rPr lang="en-US" altLang="zh-CN" sz="2400" b="1" dirty="0">
                <a:solidFill>
                  <a:srgbClr val="0070C0"/>
                </a:solidFill>
                <a:latin typeface="Helvetica" pitchFamily="34" charset="0"/>
                <a:ea typeface="Helvetica Neue"/>
                <a:cs typeface="Helvetica Neue"/>
              </a:rPr>
              <a:t>abuse</a:t>
            </a:r>
            <a:endParaRPr lang="en-US" altLang="zh-CN" sz="2400" b="1" dirty="0">
              <a:solidFill>
                <a:srgbClr val="0070C0"/>
              </a:solidFill>
              <a:latin typeface="Helvetica" pitchFamily="34" charset="0"/>
              <a:ea typeface="Helvetica Neue"/>
              <a:cs typeface="Helvetica Neue"/>
            </a:endParaRPr>
          </a:p>
        </p:txBody>
      </p:sp>
      <p:pic>
        <p:nvPicPr>
          <p:cNvPr id="20494" name="Picture 2" descr="H:\2015年修改\图片8.jpg"/>
          <p:cNvPicPr>
            <a:picLocks noChangeAspect="1" noChangeArrowheads="1"/>
          </p:cNvPicPr>
          <p:nvPr/>
        </p:nvPicPr>
        <p:blipFill>
          <a:blip r:embed="rId2"/>
          <a:srcRect/>
          <a:stretch>
            <a:fillRect/>
          </a:stretch>
        </p:blipFill>
        <p:spPr bwMode="auto">
          <a:xfrm>
            <a:off x="0" y="0"/>
            <a:ext cx="8802688" cy="1195388"/>
          </a:xfrm>
          <a:prstGeom prst="rect">
            <a:avLst/>
          </a:prstGeom>
          <a:noFill/>
          <a:ln w="9525">
            <a:noFill/>
            <a:miter lim="800000"/>
            <a:headEnd/>
            <a:tailEnd/>
          </a:ln>
        </p:spPr>
      </p:pic>
      <p:sp>
        <p:nvSpPr>
          <p:cNvPr id="19" name="矩形 7"/>
          <p:cNvSpPr>
            <a:spLocks noChangeArrowheads="1"/>
          </p:cNvSpPr>
          <p:nvPr/>
        </p:nvSpPr>
        <p:spPr bwMode="auto">
          <a:xfrm>
            <a:off x="755579" y="1098550"/>
            <a:ext cx="7367657" cy="892552"/>
          </a:xfrm>
          <a:prstGeom prst="rect">
            <a:avLst/>
          </a:prstGeom>
          <a:noFill/>
          <a:ln w="9525">
            <a:noFill/>
            <a:miter lim="800000"/>
          </a:ln>
        </p:spPr>
        <p:txBody>
          <a:bodyPr>
            <a:spAutoFit/>
          </a:bodyPr>
          <a:lstStyle/>
          <a:p>
            <a:r>
              <a:rPr lang="en-US" altLang="zh-CN" sz="2600" dirty="0">
                <a:latin typeface="Helvetica" pitchFamily="34" charset="0"/>
                <a:ea typeface="Cambria Math" panose="02040503050406030204" pitchFamily="18" charset="0"/>
                <a:cs typeface="Arial" panose="020B0604020202020204" pitchFamily="34" charset="0"/>
              </a:rPr>
              <a:t>Listen to a short passage concerning </a:t>
            </a:r>
            <a:r>
              <a:rPr lang="en-US" altLang="zh-CN" sz="2400" b="1" dirty="0" smtClean="0">
                <a:solidFill>
                  <a:schemeClr val="tx2"/>
                </a:solidFill>
                <a:latin typeface="Helvetica" pitchFamily="34" charset="0"/>
                <a:ea typeface="Helvetica Neue"/>
                <a:cs typeface="Helvetica Neue"/>
              </a:rPr>
              <a:t>American’s Work Ethic</a:t>
            </a:r>
            <a:r>
              <a:rPr lang="en-US" altLang="zh-CN" sz="2400" b="1" i="1" dirty="0" smtClean="0">
                <a:latin typeface="Helvetica" pitchFamily="34" charset="0"/>
                <a:ea typeface="Helvetica Neue"/>
                <a:cs typeface="Helvetica Neue"/>
              </a:rPr>
              <a:t> </a:t>
            </a:r>
            <a:r>
              <a:rPr lang="en-US" altLang="zh-CN" sz="2600" dirty="0">
                <a:latin typeface="Helvetica" pitchFamily="34" charset="0"/>
                <a:ea typeface="Cambria Math" panose="02040503050406030204" pitchFamily="18" charset="0"/>
                <a:cs typeface="Arial" panose="020B0604020202020204" pitchFamily="34" charset="0"/>
              </a:rPr>
              <a:t>and fill in the missing information.</a:t>
            </a:r>
            <a:endParaRPr lang="en-US" altLang="zh-CN" sz="2600" dirty="0">
              <a:latin typeface="Helvetica" pitchFamily="34" charset="0"/>
              <a:ea typeface="Cambria Math" panose="02040503050406030204" pitchFamily="18" charset="0"/>
              <a:cs typeface="Arial" panose="020B0604020202020204" pitchFamily="34" charset="0"/>
            </a:endParaRPr>
          </a:p>
        </p:txBody>
      </p:sp>
      <p:sp>
        <p:nvSpPr>
          <p:cNvPr id="22" name="右箭头 21">
            <a:hlinkClick r:id="" action="ppaction://hlinkshowjump?jump=nextslide"/>
          </p:cNvPr>
          <p:cNvSpPr/>
          <p:nvPr/>
        </p:nvSpPr>
        <p:spPr bwMode="auto">
          <a:xfrm>
            <a:off x="5929316" y="6093395"/>
            <a:ext cx="1714518" cy="647988"/>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3" name="C4.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a:stretch>
            <a:fillRect/>
          </a:stretch>
        </p:blipFill>
        <p:spPr>
          <a:xfrm>
            <a:off x="1285852" y="250086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4111" fill="hold"/>
                                        <p:tgtEl>
                                          <p:spTgt spid="13"/>
                                        </p:tgtEl>
                                      </p:cBhvr>
                                    </p:cmd>
                                  </p:childTnLst>
                                </p:cTn>
                              </p:par>
                            </p:childTnLst>
                          </p:cTn>
                        </p:par>
                      </p:childTnLst>
                    </p:cTn>
                  </p:par>
                </p:childTnLst>
              </p:cTn>
              <p:nextCondLst>
                <p:cond evt="onClick" delay="0">
                  <p:tgtEl>
                    <p:spTgt spid="13"/>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p:cNvPicPr>
            <a:picLocks noChangeAspect="1" noChangeArrowheads="1"/>
          </p:cNvPicPr>
          <p:nvPr/>
        </p:nvPicPr>
        <p:blipFill>
          <a:blip r:embed="rId1"/>
          <a:srcRect/>
          <a:stretch>
            <a:fillRect/>
          </a:stretch>
        </p:blipFill>
        <p:spPr bwMode="auto">
          <a:xfrm>
            <a:off x="183206" y="1929440"/>
            <a:ext cx="8389321" cy="3999579"/>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pic>
        <p:nvPicPr>
          <p:cNvPr id="21511"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21512" name="Picture 2" descr="H:\2015年修改\图片8.jpg"/>
          <p:cNvPicPr>
            <a:picLocks noChangeAspect="1" noChangeArrowheads="1"/>
          </p:cNvPicPr>
          <p:nvPr/>
        </p:nvPicPr>
        <p:blipFill>
          <a:blip r:embed="rId4"/>
          <a:srcRect/>
          <a:stretch>
            <a:fillRect/>
          </a:stretch>
        </p:blipFill>
        <p:spPr bwMode="auto">
          <a:xfrm>
            <a:off x="0" y="0"/>
            <a:ext cx="8802688" cy="1195388"/>
          </a:xfrm>
          <a:prstGeom prst="rect">
            <a:avLst/>
          </a:prstGeom>
          <a:noFill/>
          <a:ln w="9525">
            <a:noFill/>
            <a:miter lim="800000"/>
            <a:headEnd/>
            <a:tailEnd/>
          </a:ln>
        </p:spPr>
      </p:pic>
      <p:sp>
        <p:nvSpPr>
          <p:cNvPr id="21513" name="矩形 14"/>
          <p:cNvSpPr>
            <a:spLocks noChangeArrowheads="1"/>
          </p:cNvSpPr>
          <p:nvPr/>
        </p:nvSpPr>
        <p:spPr bwMode="auto">
          <a:xfrm>
            <a:off x="1000100" y="2436823"/>
            <a:ext cx="5741988" cy="2492375"/>
          </a:xfrm>
          <a:prstGeom prst="rect">
            <a:avLst/>
          </a:prstGeom>
          <a:noFill/>
          <a:ln w="9525">
            <a:noFill/>
            <a:miter lim="800000"/>
          </a:ln>
        </p:spPr>
        <p:txBody>
          <a:bodyPr>
            <a:spAutoFit/>
          </a:bodyPr>
          <a:lstStyle/>
          <a:p>
            <a:pPr eaLnBrk="1" hangingPunct="1"/>
            <a:r>
              <a:rPr lang="en-US" altLang="zh-CN" sz="2600" dirty="0" smtClean="0">
                <a:latin typeface="Helvetica" pitchFamily="34" charset="0"/>
                <a:cs typeface="Helvetica" pitchFamily="34" charset="0"/>
              </a:rPr>
              <a:t>     Others </a:t>
            </a:r>
            <a:r>
              <a:rPr lang="en-US" altLang="zh-CN" sz="2600" dirty="0">
                <a:latin typeface="Helvetica" pitchFamily="34" charset="0"/>
                <a:cs typeface="Helvetica" pitchFamily="34" charset="0"/>
              </a:rPr>
              <a:t>hold that workaholics are valuable members of society because they are ___________________. The American culture values achievement, efficiency, and production, and a workaholic _______ these values.</a:t>
            </a:r>
            <a:endParaRPr lang="zh-CN" altLang="zh-CN" sz="2600" dirty="0">
              <a:latin typeface="Helvetica" pitchFamily="34" charset="0"/>
              <a:cs typeface="Helvetica" pitchFamily="34" charset="0"/>
            </a:endParaRPr>
          </a:p>
        </p:txBody>
      </p:sp>
      <p:sp>
        <p:nvSpPr>
          <p:cNvPr id="13" name="Text Box 50"/>
          <p:cNvSpPr txBox="1">
            <a:spLocks noChangeArrowheads="1"/>
          </p:cNvSpPr>
          <p:nvPr/>
        </p:nvSpPr>
        <p:spPr bwMode="auto">
          <a:xfrm rot="10800000" flipV="1">
            <a:off x="2714613" y="4429132"/>
            <a:ext cx="1662113" cy="436562"/>
          </a:xfrm>
          <a:prstGeom prst="rect">
            <a:avLst/>
          </a:prstGeom>
          <a:noFill/>
          <a:ln w="9525" algn="ctr">
            <a:noFill/>
            <a:miter lim="800000"/>
          </a:ln>
        </p:spPr>
        <p:txBody>
          <a:bodyPr lIns="0" tIns="0" rIns="0" bIns="0">
            <a:spAutoFit/>
          </a:bodyPr>
          <a:lstStyle/>
          <a:p>
            <a:pPr eaLnBrk="1" fontAlgn="auto" hangingPunct="1">
              <a:lnSpc>
                <a:spcPct val="120000"/>
              </a:lnSpc>
              <a:spcBef>
                <a:spcPct val="50000"/>
              </a:spcBef>
              <a:spcAft>
                <a:spcPts val="0"/>
              </a:spcAft>
              <a:defRPr/>
            </a:pPr>
            <a:r>
              <a:rPr lang="en-US" altLang="zh-CN" sz="2600" b="1" dirty="0">
                <a:solidFill>
                  <a:srgbClr val="0070C0"/>
                </a:solidFill>
                <a:uFill>
                  <a:solidFill>
                    <a:schemeClr val="tx1"/>
                  </a:solidFill>
                </a:uFill>
                <a:latin typeface="Helvetica"/>
                <a:ea typeface="Helvetica Neue"/>
                <a:cs typeface="Helvetica Neue"/>
              </a:rPr>
              <a:t>upholds</a:t>
            </a:r>
            <a:endParaRPr lang="en-US" altLang="zh-CN" sz="2600" b="1" dirty="0">
              <a:solidFill>
                <a:srgbClr val="0070C0"/>
              </a:solidFill>
              <a:uFill>
                <a:solidFill>
                  <a:schemeClr val="tx1"/>
                </a:solidFill>
              </a:uFill>
              <a:latin typeface="Helvetica"/>
              <a:ea typeface="Helvetica Neue"/>
              <a:cs typeface="Helvetica Neue"/>
            </a:endParaRPr>
          </a:p>
        </p:txBody>
      </p:sp>
      <p:sp>
        <p:nvSpPr>
          <p:cNvPr id="12" name="Text Box 50"/>
          <p:cNvSpPr txBox="1">
            <a:spLocks noChangeArrowheads="1"/>
          </p:cNvSpPr>
          <p:nvPr/>
        </p:nvSpPr>
        <p:spPr bwMode="auto">
          <a:xfrm>
            <a:off x="2428860" y="3233740"/>
            <a:ext cx="3451225" cy="481012"/>
          </a:xfrm>
          <a:prstGeom prst="rect">
            <a:avLst/>
          </a:prstGeom>
          <a:noFill/>
          <a:ln w="9525" algn="ctr">
            <a:noFill/>
            <a:miter lim="800000"/>
          </a:ln>
        </p:spPr>
        <p:txBody>
          <a:bodyPr lIns="0" tIns="0" rIns="0" bIns="0">
            <a:spAutoFit/>
          </a:bodyPr>
          <a:lstStyle/>
          <a:p>
            <a:pPr eaLnBrk="1" fontAlgn="auto" hangingPunct="1">
              <a:lnSpc>
                <a:spcPct val="120000"/>
              </a:lnSpc>
              <a:spcBef>
                <a:spcPct val="50000"/>
              </a:spcBef>
              <a:spcAft>
                <a:spcPts val="0"/>
              </a:spcAft>
              <a:defRPr/>
            </a:pPr>
            <a:r>
              <a:rPr lang="en-US" altLang="zh-CN" sz="2600" b="1" dirty="0">
                <a:solidFill>
                  <a:srgbClr val="0070C0"/>
                </a:solidFill>
                <a:uFill>
                  <a:solidFill>
                    <a:schemeClr val="tx1"/>
                  </a:solidFill>
                </a:uFill>
                <a:latin typeface="Helvetica"/>
                <a:ea typeface="Helvetica Neue"/>
                <a:cs typeface="Helvetica Neue"/>
              </a:rPr>
              <a:t>extremely productive</a:t>
            </a:r>
            <a:endParaRPr lang="en-US" altLang="zh-CN" sz="2600" b="1" dirty="0">
              <a:solidFill>
                <a:srgbClr val="0070C0"/>
              </a:solidFill>
              <a:uFill>
                <a:solidFill>
                  <a:schemeClr val="tx1"/>
                </a:solidFill>
              </a:uFill>
              <a:latin typeface="Helvetica"/>
              <a:ea typeface="Helvetica Neue"/>
              <a:cs typeface="Helvetica Neue"/>
            </a:endParaRPr>
          </a:p>
        </p:txBody>
      </p:sp>
      <p:sp>
        <p:nvSpPr>
          <p:cNvPr id="16" name="矩形 7"/>
          <p:cNvSpPr>
            <a:spLocks noChangeArrowheads="1"/>
          </p:cNvSpPr>
          <p:nvPr/>
        </p:nvSpPr>
        <p:spPr bwMode="auto">
          <a:xfrm>
            <a:off x="755579" y="1098550"/>
            <a:ext cx="7367657" cy="892552"/>
          </a:xfrm>
          <a:prstGeom prst="rect">
            <a:avLst/>
          </a:prstGeom>
          <a:noFill/>
          <a:ln w="9525">
            <a:noFill/>
            <a:miter lim="800000"/>
          </a:ln>
        </p:spPr>
        <p:txBody>
          <a:bodyPr>
            <a:spAutoFit/>
          </a:bodyPr>
          <a:lstStyle/>
          <a:p>
            <a:r>
              <a:rPr lang="en-US" altLang="zh-CN" sz="2600" dirty="0">
                <a:latin typeface="Helvetica" pitchFamily="34" charset="0"/>
                <a:ea typeface="Cambria Math" panose="02040503050406030204" pitchFamily="18" charset="0"/>
                <a:cs typeface="Arial" panose="020B0604020202020204" pitchFamily="34" charset="0"/>
              </a:rPr>
              <a:t>Listen to a short passage concerning </a:t>
            </a:r>
            <a:r>
              <a:rPr lang="en-US" altLang="zh-CN" sz="2400" b="1" dirty="0" smtClean="0">
                <a:solidFill>
                  <a:schemeClr val="tx2"/>
                </a:solidFill>
                <a:latin typeface="Helvetica" pitchFamily="34" charset="0"/>
                <a:ea typeface="Helvetica Neue"/>
                <a:cs typeface="Helvetica Neue"/>
              </a:rPr>
              <a:t>American’s Work Ethic</a:t>
            </a:r>
            <a:r>
              <a:rPr lang="en-US" altLang="zh-CN" sz="2400" b="1" i="1" dirty="0" smtClean="0">
                <a:latin typeface="Helvetica" pitchFamily="34" charset="0"/>
                <a:ea typeface="Helvetica Neue"/>
                <a:cs typeface="Helvetica Neue"/>
              </a:rPr>
              <a:t> </a:t>
            </a:r>
            <a:r>
              <a:rPr lang="en-US" altLang="zh-CN" sz="2600" dirty="0">
                <a:latin typeface="Helvetica" pitchFamily="34" charset="0"/>
                <a:ea typeface="Cambria Math" panose="02040503050406030204" pitchFamily="18" charset="0"/>
                <a:cs typeface="Arial" panose="020B0604020202020204" pitchFamily="34" charset="0"/>
              </a:rPr>
              <a:t>and fill in the missing information.</a:t>
            </a:r>
            <a:endParaRPr lang="en-US" altLang="zh-CN" sz="2600" dirty="0">
              <a:latin typeface="Helvetica" pitchFamily="34" charset="0"/>
              <a:ea typeface="Cambria Math" panose="02040503050406030204" pitchFamily="18" charset="0"/>
              <a:cs typeface="Arial" panose="020B0604020202020204" pitchFamily="34" charset="0"/>
            </a:endParaRPr>
          </a:p>
        </p:txBody>
      </p:sp>
      <p:pic>
        <p:nvPicPr>
          <p:cNvPr id="14" name="C5.MP3">
            <a:hlinkClick r:id="" action="ppaction://media"/>
          </p:cNvPr>
          <p:cNvPicPr>
            <a:picLocks noRot="1" noChangeAspect="1"/>
          </p:cNvPicPr>
          <p:nvPr>
            <a:audioFile r:link="rId5"/>
            <p:extLst>
              <p:ext uri="{DAA4B4D4-6D71-4841-9C94-3DE7FCFB9230}">
                <p14:media xmlns:p14="http://schemas.microsoft.com/office/powerpoint/2010/main" r:link="rId6"/>
              </p:ext>
            </p:extLst>
          </p:nvPr>
        </p:nvPicPr>
        <p:blipFill>
          <a:blip r:embed="rId7"/>
          <a:stretch>
            <a:fillRect/>
          </a:stretch>
        </p:blipFill>
        <p:spPr>
          <a:xfrm>
            <a:off x="1214414" y="243682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4028" fill="hold"/>
                                        <p:tgtEl>
                                          <p:spTgt spid="14"/>
                                        </p:tgtEl>
                                      </p:cBhvr>
                                    </p:cmd>
                                  </p:childTnLst>
                                </p:cTn>
                              </p:par>
                            </p:childTnLst>
                          </p:cTn>
                        </p:par>
                      </p:childTnLst>
                    </p:cTn>
                  </p:par>
                </p:childTnLst>
              </p:cTn>
              <p:nextCondLst>
                <p:cond evt="onClick" delay="0">
                  <p:tgtEl>
                    <p:spTgt spid="14"/>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a:hlinkClick r:id="rId1" action="ppaction://hlinksldjump"/>
          </p:cNvPr>
          <p:cNvPicPr>
            <a:picLocks noChangeAspect="1" noChangeArrowheads="1"/>
          </p:cNvPicPr>
          <p:nvPr/>
        </p:nvPicPr>
        <p:blipFill>
          <a:blip r:embed="rId2">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 name="组合 12"/>
          <p:cNvGrpSpPr/>
          <p:nvPr/>
        </p:nvGrpSpPr>
        <p:grpSpPr bwMode="auto">
          <a:xfrm>
            <a:off x="971550" y="1804988"/>
            <a:ext cx="7672417" cy="4000500"/>
            <a:chOff x="767290" y="1643049"/>
            <a:chExt cx="8399377" cy="4000216"/>
          </a:xfrm>
        </p:grpSpPr>
        <p:sp>
          <p:nvSpPr>
            <p:cNvPr id="15" name="Rectangle 10"/>
            <p:cNvSpPr/>
            <p:nvPr/>
          </p:nvSpPr>
          <p:spPr>
            <a:xfrm>
              <a:off x="767290" y="1643049"/>
              <a:ext cx="7448047" cy="4000216"/>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sp>
          <p:nvSpPr>
            <p:cNvPr id="22538" name="矩形 15"/>
            <p:cNvSpPr>
              <a:spLocks noChangeArrowheads="1"/>
            </p:cNvSpPr>
            <p:nvPr/>
          </p:nvSpPr>
          <p:spPr bwMode="auto">
            <a:xfrm>
              <a:off x="1056776" y="2652030"/>
              <a:ext cx="6936789" cy="954106"/>
            </a:xfrm>
            <a:prstGeom prst="rect">
              <a:avLst/>
            </a:prstGeom>
            <a:noFill/>
            <a:ln w="9525">
              <a:noFill/>
              <a:miter lim="800000"/>
            </a:ln>
          </p:spPr>
          <p:txBody>
            <a:bodyPr>
              <a:spAutoFit/>
            </a:bodyPr>
            <a:lstStyle/>
            <a:p>
              <a:pPr marL="457200" indent="-457200"/>
              <a:r>
                <a:rPr lang="en-US" altLang="zh-CN" sz="2600" dirty="0">
                  <a:latin typeface="Helvetica" pitchFamily="34" charset="0"/>
                  <a:ea typeface="Cambria Math" panose="02040503050406030204" pitchFamily="18" charset="0"/>
                  <a:cs typeface="Arial" panose="020B0604020202020204" pitchFamily="34" charset="0"/>
                </a:rPr>
                <a:t>1. What is  “continuing education”? </a:t>
              </a:r>
              <a:endParaRPr lang="en-US" altLang="zh-CN" sz="2600" dirty="0">
                <a:latin typeface="Helvetica" pitchFamily="34" charset="0"/>
                <a:ea typeface="Cambria Math" panose="02040503050406030204" pitchFamily="18" charset="0"/>
                <a:cs typeface="Arial" panose="020B0604020202020204" pitchFamily="34" charset="0"/>
              </a:endParaRPr>
            </a:p>
            <a:p>
              <a:pPr marL="457200" indent="-457200"/>
              <a:endParaRPr lang="en-US" altLang="zh-CN" sz="2800" b="1" dirty="0">
                <a:latin typeface="Helvetica" pitchFamily="34" charset="0"/>
                <a:ea typeface="楷体_GB2312" panose="02010609030101010101" pitchFamily="49" charset="-122"/>
              </a:endParaRPr>
            </a:p>
          </p:txBody>
        </p:sp>
        <p:sp>
          <p:nvSpPr>
            <p:cNvPr id="22539" name="矩形 16"/>
            <p:cNvSpPr>
              <a:spLocks noChangeArrowheads="1"/>
            </p:cNvSpPr>
            <p:nvPr/>
          </p:nvSpPr>
          <p:spPr bwMode="auto">
            <a:xfrm>
              <a:off x="1094174" y="4142711"/>
              <a:ext cx="8072493" cy="492408"/>
            </a:xfrm>
            <a:prstGeom prst="rect">
              <a:avLst/>
            </a:prstGeom>
            <a:noFill/>
            <a:ln w="9525">
              <a:noFill/>
              <a:miter lim="800000"/>
            </a:ln>
          </p:spPr>
          <p:txBody>
            <a:bodyPr>
              <a:spAutoFit/>
            </a:bodyPr>
            <a:lstStyle/>
            <a:p>
              <a:pPr marL="457200" indent="-457200"/>
              <a:r>
                <a:rPr lang="en-US" altLang="zh-CN" sz="2600" dirty="0">
                  <a:latin typeface="Helvetica" pitchFamily="34" charset="0"/>
                  <a:ea typeface="Cambria Math" panose="02040503050406030204" pitchFamily="18" charset="0"/>
                  <a:cs typeface="Arial" panose="020B0604020202020204" pitchFamily="34" charset="0"/>
                </a:rPr>
                <a:t>2. What is  “experiential learning”? </a:t>
              </a:r>
              <a:endParaRPr lang="en-US" altLang="zh-CN" sz="2600" dirty="0">
                <a:latin typeface="Helvetica" pitchFamily="34" charset="0"/>
                <a:ea typeface="Cambria Math" panose="02040503050406030204" pitchFamily="18" charset="0"/>
                <a:cs typeface="Arial" panose="020B0604020202020204" pitchFamily="34" charset="0"/>
              </a:endParaRPr>
            </a:p>
          </p:txBody>
        </p:sp>
        <p:grpSp>
          <p:nvGrpSpPr>
            <p:cNvPr id="22540" name="组合 17"/>
            <p:cNvGrpSpPr/>
            <p:nvPr/>
          </p:nvGrpSpPr>
          <p:grpSpPr bwMode="auto">
            <a:xfrm>
              <a:off x="7704078" y="4607994"/>
              <a:ext cx="936103" cy="747240"/>
              <a:chOff x="8640184" y="3500374"/>
              <a:chExt cx="936103" cy="747240"/>
            </a:xfrm>
          </p:grpSpPr>
          <p:pic>
            <p:nvPicPr>
              <p:cNvPr id="22544" name="Picture 7">
                <a:hlinkClick r:id="rId3" action="ppaction://hlinksldjump"/>
              </p:cNvPr>
              <p:cNvPicPr>
                <a:picLocks noChangeAspect="1" noChangeArrowheads="1"/>
              </p:cNvPicPr>
              <p:nvPr/>
            </p:nvPicPr>
            <p:blipFill>
              <a:blip r:embed="rId4"/>
              <a:srcRect/>
              <a:stretch>
                <a:fillRect/>
              </a:stretch>
            </p:blipFill>
            <p:spPr bwMode="auto">
              <a:xfrm>
                <a:off x="8640184" y="3500374"/>
                <a:ext cx="936103" cy="747240"/>
              </a:xfrm>
              <a:prstGeom prst="rect">
                <a:avLst/>
              </a:prstGeom>
              <a:noFill/>
              <a:ln w="9525">
                <a:noFill/>
                <a:miter lim="800000"/>
                <a:headEnd/>
                <a:tailEnd/>
              </a:ln>
            </p:spPr>
          </p:pic>
          <p:sp>
            <p:nvSpPr>
              <p:cNvPr id="25" name="TextBox 25">
                <a:hlinkClick r:id="rId5" action="ppaction://hlinksldjump"/>
              </p:cNvPr>
              <p:cNvSpPr txBox="1"/>
              <p:nvPr/>
            </p:nvSpPr>
            <p:spPr>
              <a:xfrm>
                <a:off x="8686340" y="3672107"/>
                <a:ext cx="663884" cy="400022"/>
              </a:xfrm>
              <a:prstGeom prst="rect">
                <a:avLst/>
              </a:prstGeom>
              <a:noFill/>
            </p:spPr>
            <p:txBody>
              <a:bodyPr>
                <a:spAutoFit/>
              </a:bodyPr>
              <a:lstStyle/>
              <a:p>
                <a:pPr eaLnBrk="1" fontAlgn="auto" hangingPunct="1">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endParaRPr>
              </a:p>
            </p:txBody>
          </p:sp>
        </p:grpSp>
        <p:grpSp>
          <p:nvGrpSpPr>
            <p:cNvPr id="22541" name="组合 18"/>
            <p:cNvGrpSpPr/>
            <p:nvPr/>
          </p:nvGrpSpPr>
          <p:grpSpPr bwMode="auto">
            <a:xfrm>
              <a:off x="7633160" y="3167835"/>
              <a:ext cx="936104" cy="747240"/>
              <a:chOff x="8437788" y="3131784"/>
              <a:chExt cx="936104" cy="747240"/>
            </a:xfrm>
          </p:grpSpPr>
          <p:pic>
            <p:nvPicPr>
              <p:cNvPr id="22542" name="Picture 7">
                <a:hlinkClick r:id="rId3" action="ppaction://hlinksldjump"/>
              </p:cNvPr>
              <p:cNvPicPr>
                <a:picLocks noChangeAspect="1" noChangeArrowheads="1"/>
              </p:cNvPicPr>
              <p:nvPr/>
            </p:nvPicPr>
            <p:blipFill>
              <a:blip r:embed="rId4"/>
              <a:srcRect/>
              <a:stretch>
                <a:fillRect/>
              </a:stretch>
            </p:blipFill>
            <p:spPr bwMode="auto">
              <a:xfrm>
                <a:off x="8437788" y="3131784"/>
                <a:ext cx="936104" cy="747240"/>
              </a:xfrm>
              <a:prstGeom prst="rect">
                <a:avLst/>
              </a:prstGeom>
              <a:noFill/>
              <a:ln w="9525">
                <a:noFill/>
                <a:miter lim="800000"/>
                <a:headEnd/>
                <a:tailEnd/>
              </a:ln>
            </p:spPr>
          </p:pic>
          <p:sp>
            <p:nvSpPr>
              <p:cNvPr id="23" name="TextBox 31">
                <a:hlinkClick r:id="rId6" action="ppaction://hlinksldjump"/>
              </p:cNvPr>
              <p:cNvSpPr txBox="1"/>
              <p:nvPr/>
            </p:nvSpPr>
            <p:spPr>
              <a:xfrm>
                <a:off x="8476656" y="3318202"/>
                <a:ext cx="662145" cy="398434"/>
              </a:xfrm>
              <a:prstGeom prst="rect">
                <a:avLst/>
              </a:prstGeom>
              <a:noFill/>
            </p:spPr>
            <p:txBody>
              <a:bodyPr>
                <a:spAutoFit/>
              </a:bodyPr>
              <a:lstStyle/>
              <a:p>
                <a:pPr eaLnBrk="1" fontAlgn="auto" hangingPunct="1">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anose="04020404030D07020202" pitchFamily="82" charset="0"/>
                  <a:ea typeface="+mn-ea"/>
                </a:endParaRPr>
              </a:p>
            </p:txBody>
          </p:sp>
        </p:grpSp>
      </p:grpSp>
      <p:pic>
        <p:nvPicPr>
          <p:cNvPr id="22533" name="Picture 3"/>
          <p:cNvPicPr>
            <a:picLocks noChangeAspect="1" noChangeArrowheads="1"/>
          </p:cNvPicPr>
          <p:nvPr/>
        </p:nvPicPr>
        <p:blipFill>
          <a:blip r:embed="rId7"/>
          <a:srcRect/>
          <a:stretch>
            <a:fillRect/>
          </a:stretch>
        </p:blipFill>
        <p:spPr bwMode="auto">
          <a:xfrm>
            <a:off x="17463" y="-3175"/>
            <a:ext cx="4645025" cy="1187450"/>
          </a:xfrm>
          <a:prstGeom prst="rect">
            <a:avLst/>
          </a:prstGeom>
          <a:noFill/>
          <a:ln w="9525">
            <a:noFill/>
            <a:miter lim="800000"/>
            <a:headEnd/>
            <a:tailEnd/>
          </a:ln>
        </p:spPr>
      </p:pic>
      <p:sp>
        <p:nvSpPr>
          <p:cNvPr id="19" name="TextBox 18"/>
          <p:cNvSpPr txBox="1"/>
          <p:nvPr/>
        </p:nvSpPr>
        <p:spPr>
          <a:xfrm>
            <a:off x="830263" y="2698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16" name="矩形 15"/>
          <p:cNvSpPr/>
          <p:nvPr/>
        </p:nvSpPr>
        <p:spPr>
          <a:xfrm>
            <a:off x="1235981" y="1500174"/>
            <a:ext cx="3764647" cy="492443"/>
          </a:xfrm>
          <a:prstGeom prst="rect">
            <a:avLst/>
          </a:prstGeom>
        </p:spPr>
        <p:txBody>
          <a:bodyPr wrap="square">
            <a:spAutoFit/>
          </a:bodyPr>
          <a:lstStyle/>
          <a:p>
            <a:r>
              <a:rPr lang="en-US" altLang="zh-CN" sz="2600" b="1" dirty="0" smtClean="0">
                <a:latin typeface="Helvetica" pitchFamily="34" charset="0"/>
                <a:ea typeface="Cambria Math" panose="02040503050406030204" pitchFamily="18" charset="0"/>
                <a:cs typeface="Arial" panose="020B0604020202020204" pitchFamily="34" charset="0"/>
              </a:rPr>
              <a:t>Questions</a:t>
            </a:r>
            <a:r>
              <a:rPr lang="en-US" sz="2600" b="1" dirty="0" smtClean="0"/>
              <a:t> </a:t>
            </a:r>
            <a:r>
              <a:rPr lang="en-US" altLang="zh-CN" sz="2600" b="1" dirty="0" smtClean="0">
                <a:latin typeface="Helvetica" pitchFamily="34" charset="0"/>
                <a:ea typeface="Cambria Math" panose="02040503050406030204" pitchFamily="18" charset="0"/>
                <a:cs typeface="Arial" panose="020B0604020202020204" pitchFamily="34" charset="0"/>
              </a:rPr>
              <a:t>previewing</a:t>
            </a:r>
            <a:endParaRPr lang="zh-CN" altLang="en-US" sz="2600" b="1" dirty="0">
              <a:latin typeface="Helvetica" pitchFamily="34" charset="0"/>
              <a:ea typeface="Cambria Math" panose="020405030504060302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2015年修改\图片2.jpg"/>
          <p:cNvPicPr>
            <a:picLocks noChangeAspect="1" noChangeArrowheads="1"/>
          </p:cNvPicPr>
          <p:nvPr/>
        </p:nvPicPr>
        <p:blipFill>
          <a:blip r:embed="rId1"/>
          <a:srcRect/>
          <a:stretch>
            <a:fillRect/>
          </a:stretch>
        </p:blipFill>
        <p:spPr bwMode="auto">
          <a:xfrm>
            <a:off x="425478" y="1773237"/>
            <a:ext cx="8218488" cy="4941887"/>
          </a:xfrm>
          <a:prstGeom prst="rect">
            <a:avLst/>
          </a:prstGeom>
          <a:noFill/>
          <a:ln w="9525">
            <a:noFill/>
            <a:miter lim="800000"/>
            <a:headEnd/>
            <a:tailEnd/>
          </a:ln>
        </p:spPr>
      </p:pic>
      <p:sp>
        <p:nvSpPr>
          <p:cNvPr id="23555"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pPr eaLnBrk="1" hangingPunct="1"/>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sp>
        <p:nvSpPr>
          <p:cNvPr id="23559" name="矩形 18"/>
          <p:cNvSpPr>
            <a:spLocks noChangeArrowheads="1"/>
          </p:cNvSpPr>
          <p:nvPr/>
        </p:nvSpPr>
        <p:spPr bwMode="auto">
          <a:xfrm>
            <a:off x="908894" y="1285860"/>
            <a:ext cx="9306707" cy="954087"/>
          </a:xfrm>
          <a:prstGeom prst="rect">
            <a:avLst/>
          </a:prstGeom>
          <a:noFill/>
          <a:ln w="9525">
            <a:noFill/>
            <a:miter lim="800000"/>
          </a:ln>
        </p:spPr>
        <p:txBody>
          <a:bodyPr wrap="square">
            <a:spAutoFit/>
          </a:bodyPr>
          <a:lstStyle/>
          <a:p>
            <a:pPr marL="457200" indent="-457200"/>
            <a:r>
              <a:rPr lang="en-US" altLang="zh-CN" sz="2600" dirty="0">
                <a:latin typeface="Helvetica" pitchFamily="34" charset="0"/>
                <a:ea typeface="Cambria Math" panose="02040503050406030204" pitchFamily="18" charset="0"/>
                <a:cs typeface="Arial" panose="020B0604020202020204" pitchFamily="34" charset="0"/>
              </a:rPr>
              <a:t>1. What is  “continuing education”? </a:t>
            </a:r>
            <a:endParaRPr lang="en-US" altLang="zh-CN" sz="2600" dirty="0">
              <a:latin typeface="Helvetica" pitchFamily="34" charset="0"/>
              <a:ea typeface="Cambria Math" panose="02040503050406030204" pitchFamily="18" charset="0"/>
              <a:cs typeface="Arial" panose="020B0604020202020204" pitchFamily="34" charset="0"/>
            </a:endParaRPr>
          </a:p>
          <a:p>
            <a:pPr marL="457200" indent="-457200"/>
            <a:endParaRPr lang="en-US" altLang="zh-CN" sz="2800" b="1" dirty="0">
              <a:latin typeface="Helvetica" pitchFamily="34" charset="0"/>
              <a:ea typeface="楷体_GB2312" panose="02010609030101010101" pitchFamily="49" charset="-122"/>
            </a:endParaRPr>
          </a:p>
        </p:txBody>
      </p:sp>
      <p:pic>
        <p:nvPicPr>
          <p:cNvPr id="23560" name="Picture 4">
            <a:hlinkClick r:id="rId2" action="ppaction://hlinksldjump"/>
          </p:cNvPr>
          <p:cNvPicPr>
            <a:picLocks noChangeAspect="1" noChangeArrowheads="1"/>
          </p:cNvPicPr>
          <p:nvPr/>
        </p:nvPicPr>
        <p:blipFill>
          <a:blip r:embed="rId3"/>
          <a:srcRect/>
          <a:stretch>
            <a:fillRect/>
          </a:stretch>
        </p:blipFill>
        <p:spPr bwMode="auto">
          <a:xfrm>
            <a:off x="8423275" y="6256338"/>
            <a:ext cx="434975" cy="458787"/>
          </a:xfrm>
          <a:prstGeom prst="rect">
            <a:avLst/>
          </a:prstGeom>
          <a:noFill/>
          <a:ln w="9525">
            <a:noFill/>
            <a:miter lim="800000"/>
            <a:headEnd/>
            <a:tailEnd/>
          </a:ln>
        </p:spPr>
      </p:pic>
      <p:pic>
        <p:nvPicPr>
          <p:cNvPr id="23561" name="Picture 2" descr="E:\2014素材\5009\4.png"/>
          <p:cNvPicPr>
            <a:picLocks noChangeAspect="1" noChangeArrowheads="1"/>
          </p:cNvPicPr>
          <p:nvPr/>
        </p:nvPicPr>
        <p:blipFill>
          <a:blip r:embed="rId4"/>
          <a:srcRect/>
          <a:stretch>
            <a:fillRect/>
          </a:stretch>
        </p:blipFill>
        <p:spPr bwMode="auto">
          <a:xfrm flipH="1">
            <a:off x="6255575" y="4369137"/>
            <a:ext cx="2084818" cy="2084818"/>
          </a:xfrm>
          <a:prstGeom prst="rect">
            <a:avLst/>
          </a:prstGeom>
          <a:noFill/>
          <a:ln w="9525">
            <a:noFill/>
            <a:miter lim="800000"/>
            <a:headEnd/>
            <a:tailEnd/>
          </a:ln>
        </p:spPr>
      </p:pic>
      <p:sp>
        <p:nvSpPr>
          <p:cNvPr id="3" name="矩形 2"/>
          <p:cNvSpPr>
            <a:spLocks noChangeArrowheads="1"/>
          </p:cNvSpPr>
          <p:nvPr/>
        </p:nvSpPr>
        <p:spPr bwMode="auto">
          <a:xfrm>
            <a:off x="1214414" y="2428868"/>
            <a:ext cx="6408737" cy="2418867"/>
          </a:xfrm>
          <a:prstGeom prst="rect">
            <a:avLst/>
          </a:prstGeom>
          <a:noFill/>
          <a:ln w="9525">
            <a:noFill/>
            <a:miter lim="800000"/>
          </a:ln>
        </p:spPr>
        <p:txBody>
          <a:bodyPr wrap="square">
            <a:spAutoFit/>
          </a:bodyPr>
          <a:lstStyle/>
          <a:p>
            <a:pPr eaLnBrk="1" hangingPunct="1">
              <a:lnSpc>
                <a:spcPct val="150000"/>
              </a:lnSpc>
            </a:pPr>
            <a:r>
              <a:rPr lang="en-US" altLang="zh-CN" sz="2600" dirty="0">
                <a:latin typeface="Helvetica" pitchFamily="34" charset="0"/>
                <a:ea typeface="楷体_GB2312" panose="02010609030101010101" pitchFamily="49" charset="-122"/>
              </a:rPr>
              <a:t>Continuing education refers to the education for adults, usually in classes that are held in the evening and especially on subjects that are related to their jobs.</a:t>
            </a:r>
            <a:endParaRPr lang="zh-CN" altLang="en-US" sz="2600" dirty="0">
              <a:latin typeface="Helvetica" pitchFamily="34" charset="0"/>
              <a:ea typeface="楷体_GB2312" panose="02010609030101010101" pitchFamily="49" charset="-122"/>
            </a:endParaRPr>
          </a:p>
        </p:txBody>
      </p:sp>
      <p:pic>
        <p:nvPicPr>
          <p:cNvPr id="23563" name="Picture 3"/>
          <p:cNvPicPr>
            <a:picLocks noChangeAspect="1" noChangeArrowheads="1"/>
          </p:cNvPicPr>
          <p:nvPr/>
        </p:nvPicPr>
        <p:blipFill>
          <a:blip r:embed="rId5"/>
          <a:srcRect/>
          <a:stretch>
            <a:fillRect/>
          </a:stretch>
        </p:blipFill>
        <p:spPr bwMode="auto">
          <a:xfrm>
            <a:off x="17463" y="-3175"/>
            <a:ext cx="4645025" cy="1187450"/>
          </a:xfrm>
          <a:prstGeom prst="rect">
            <a:avLst/>
          </a:prstGeom>
          <a:noFill/>
          <a:ln w="9525">
            <a:noFill/>
            <a:miter lim="800000"/>
            <a:headEnd/>
            <a:tailEnd/>
          </a:ln>
        </p:spPr>
      </p:pic>
      <p:sp>
        <p:nvSpPr>
          <p:cNvPr id="14" name="TextBox 13"/>
          <p:cNvSpPr txBox="1"/>
          <p:nvPr/>
        </p:nvSpPr>
        <p:spPr>
          <a:xfrm>
            <a:off x="830263" y="2698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组合 18"/>
          <p:cNvGrpSpPr/>
          <p:nvPr/>
        </p:nvGrpSpPr>
        <p:grpSpPr bwMode="auto">
          <a:xfrm>
            <a:off x="0" y="0"/>
            <a:ext cx="9144000" cy="1622425"/>
            <a:chOff x="0" y="0"/>
            <a:chExt cx="9144000" cy="1622425"/>
          </a:xfrm>
        </p:grpSpPr>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4106" name="图片 4" descr="新视野大学ppt首页标题字-02.png"/>
            <p:cNvPicPr>
              <a:picLocks noChangeAspect="1"/>
            </p:cNvPicPr>
            <p:nvPr/>
          </p:nvPicPr>
          <p:blipFill>
            <a:blip r:embed="rId1"/>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eaLnBrk="1" hangingPunct="1">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4109" name="TextBox 7"/>
            <p:cNvSpPr txBox="1">
              <a:spLocks noChangeArrowheads="1"/>
            </p:cNvSpPr>
            <p:nvPr/>
          </p:nvSpPr>
          <p:spPr bwMode="auto">
            <a:xfrm>
              <a:off x="762000" y="914400"/>
              <a:ext cx="762000" cy="708025"/>
            </a:xfrm>
            <a:prstGeom prst="rect">
              <a:avLst/>
            </a:prstGeom>
            <a:noFill/>
            <a:ln w="9525">
              <a:noFill/>
              <a:miter lim="800000"/>
            </a:ln>
          </p:spPr>
          <p:txBody>
            <a:bodyPr>
              <a:spAutoFit/>
            </a:bodyPr>
            <a:lstStyle/>
            <a:p>
              <a:pPr eaLnBrk="1" hangingPunct="1"/>
              <a:r>
                <a:rPr lang="en-US" altLang="zh-CN" sz="4000" b="1" i="1">
                  <a:latin typeface="Helvetica" pitchFamily="34" charset="0"/>
                  <a:ea typeface="Arial Unicode MS" panose="020B0604020202020204" pitchFamily="34" charset="-122"/>
                  <a:cs typeface="Helvetica Neue"/>
                </a:rPr>
                <a:t>5</a:t>
              </a:r>
              <a:endParaRPr lang="en-US" altLang="zh-CN" sz="4000">
                <a:latin typeface="Helvetica" pitchFamily="34" charset="0"/>
                <a:ea typeface="Arial Unicode MS" panose="020B0604020202020204" pitchFamily="34" charset="-122"/>
                <a:cs typeface="Helvetica Neue"/>
              </a:endParaRPr>
            </a:p>
          </p:txBody>
        </p:sp>
        <p:sp>
          <p:nvSpPr>
            <p:cNvPr id="4110" name="TextBox 14"/>
            <p:cNvSpPr txBox="1">
              <a:spLocks noChangeArrowheads="1"/>
            </p:cNvSpPr>
            <p:nvPr/>
          </p:nvSpPr>
          <p:spPr bwMode="auto">
            <a:xfrm>
              <a:off x="238125" y="1200150"/>
              <a:ext cx="661988" cy="338138"/>
            </a:xfrm>
            <a:prstGeom prst="rect">
              <a:avLst/>
            </a:prstGeom>
            <a:noFill/>
            <a:ln w="9525">
              <a:noFill/>
              <a:miter lim="800000"/>
            </a:ln>
          </p:spPr>
          <p:txBody>
            <a:bodyPr wrap="none">
              <a:spAutoFit/>
            </a:bodyPr>
            <a:lstStyle/>
            <a:p>
              <a:pPr eaLnBrk="1" hangingPunct="1"/>
              <a:r>
                <a:rPr lang="en-US" altLang="zh-CN" sz="1600" b="1" i="1" dirty="0">
                  <a:latin typeface="Helvetica" pitchFamily="34" charset="0"/>
                  <a:ea typeface="Helvetica Neue"/>
                  <a:cs typeface="Helvetica Neue"/>
                </a:rPr>
                <a:t>UNIT</a:t>
              </a:r>
              <a:endParaRPr lang="en-US" altLang="zh-CN" sz="1600" b="1" i="1" dirty="0">
                <a:latin typeface="Helvetica" pitchFamily="34" charset="0"/>
                <a:ea typeface="Helvetica Neue"/>
                <a:cs typeface="Helvetica Neue"/>
              </a:endParaRP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099" name="矩形 2"/>
          <p:cNvSpPr>
            <a:spLocks noChangeArrowheads="1"/>
          </p:cNvSpPr>
          <p:nvPr/>
        </p:nvSpPr>
        <p:spPr bwMode="auto">
          <a:xfrm>
            <a:off x="309581" y="2516188"/>
            <a:ext cx="6834187" cy="1200150"/>
          </a:xfrm>
          <a:prstGeom prst="rect">
            <a:avLst/>
          </a:prstGeom>
          <a:noFill/>
          <a:ln w="9525">
            <a:noFill/>
            <a:miter lim="800000"/>
          </a:ln>
        </p:spPr>
        <p:txBody>
          <a:bodyPr>
            <a:spAutoFit/>
          </a:bodyPr>
          <a:lstStyle/>
          <a:p>
            <a:pPr eaLnBrk="1" hangingPunct="1"/>
            <a:r>
              <a:rPr lang="en-US" altLang="zh-CN" sz="2400" b="1" dirty="0">
                <a:solidFill>
                  <a:srgbClr val="000000"/>
                </a:solidFill>
                <a:latin typeface="Helvetica" pitchFamily="34" charset="0"/>
              </a:rPr>
              <a:t>Do not hire a man who does your work for money, but him who does it for love of it.</a:t>
            </a:r>
            <a:endParaRPr lang="en-US" altLang="zh-CN" sz="2400" b="1" dirty="0">
              <a:solidFill>
                <a:srgbClr val="000000"/>
              </a:solidFill>
              <a:latin typeface="Helvetica" pitchFamily="34" charset="0"/>
            </a:endParaRPr>
          </a:p>
          <a:p>
            <a:pPr algn="r" eaLnBrk="1" hangingPunct="1"/>
            <a:r>
              <a:rPr lang="en-US" altLang="zh-CN" sz="2400" dirty="0">
                <a:solidFill>
                  <a:srgbClr val="000000"/>
                </a:solidFill>
                <a:latin typeface="Helvetica" pitchFamily="34" charset="0"/>
              </a:rPr>
              <a:t>   —</a:t>
            </a:r>
            <a:r>
              <a:rPr lang="en-US" altLang="zh-CN" sz="2400" i="1" dirty="0">
                <a:solidFill>
                  <a:srgbClr val="000000"/>
                </a:solidFill>
                <a:latin typeface="Helvetica" pitchFamily="34" charset="0"/>
              </a:rPr>
              <a:t>Henry David Thoreau (American philosopher</a:t>
            </a:r>
            <a:r>
              <a:rPr lang="en-US" altLang="zh-CN" sz="2400" dirty="0">
                <a:solidFill>
                  <a:srgbClr val="000000"/>
                </a:solidFill>
                <a:latin typeface="Helvetica" pitchFamily="34" charset="0"/>
              </a:rPr>
              <a:t>)</a:t>
            </a:r>
            <a:endParaRPr lang="zh-CN" altLang="en-US" sz="2400" dirty="0">
              <a:solidFill>
                <a:srgbClr val="000000"/>
              </a:solidFill>
              <a:latin typeface="Helvetica" pitchFamily="34" charset="0"/>
            </a:endParaRPr>
          </a:p>
        </p:txBody>
      </p:sp>
      <p:sp>
        <p:nvSpPr>
          <p:cNvPr id="4100" name="矩形 5"/>
          <p:cNvSpPr>
            <a:spLocks noChangeArrowheads="1"/>
          </p:cNvSpPr>
          <p:nvPr/>
        </p:nvSpPr>
        <p:spPr bwMode="auto">
          <a:xfrm>
            <a:off x="302312" y="4857760"/>
            <a:ext cx="6841456" cy="1200150"/>
          </a:xfrm>
          <a:prstGeom prst="rect">
            <a:avLst/>
          </a:prstGeom>
          <a:noFill/>
          <a:ln w="9525">
            <a:noFill/>
            <a:miter lim="800000"/>
          </a:ln>
        </p:spPr>
        <p:txBody>
          <a:bodyPr wrap="square">
            <a:spAutoFit/>
          </a:bodyPr>
          <a:lstStyle/>
          <a:p>
            <a:pPr eaLnBrk="1" hangingPunct="1"/>
            <a:r>
              <a:rPr lang="en-US" altLang="zh-CN" sz="2400" b="1" dirty="0">
                <a:solidFill>
                  <a:srgbClr val="000000"/>
                </a:solidFill>
                <a:latin typeface="Helvetica" pitchFamily="34" charset="0"/>
              </a:rPr>
              <a:t>The more I want to get something done, the </a:t>
            </a:r>
            <a:r>
              <a:rPr lang="en-US" altLang="zh-CN" sz="2400" b="1" dirty="0" smtClean="0">
                <a:solidFill>
                  <a:srgbClr val="000000"/>
                </a:solidFill>
                <a:latin typeface="Helvetica" pitchFamily="34" charset="0"/>
              </a:rPr>
              <a:t> less </a:t>
            </a:r>
            <a:r>
              <a:rPr lang="en-US" altLang="zh-CN" sz="2400" b="1" dirty="0">
                <a:solidFill>
                  <a:srgbClr val="000000"/>
                </a:solidFill>
                <a:latin typeface="Helvetica" pitchFamily="34" charset="0"/>
              </a:rPr>
              <a:t>I call it work.</a:t>
            </a:r>
            <a:endParaRPr lang="en-US" altLang="zh-CN" sz="2400" i="1" dirty="0">
              <a:solidFill>
                <a:srgbClr val="000000"/>
              </a:solidFill>
              <a:latin typeface="Helvetica" pitchFamily="34" charset="0"/>
            </a:endParaRPr>
          </a:p>
          <a:p>
            <a:pPr algn="r" eaLnBrk="1" hangingPunct="1"/>
            <a:r>
              <a:rPr lang="en-US" altLang="zh-CN" sz="2400" i="1" dirty="0">
                <a:solidFill>
                  <a:srgbClr val="000000"/>
                </a:solidFill>
                <a:latin typeface="Helvetica" pitchFamily="34" charset="0"/>
              </a:rPr>
              <a:t>—Richard Bach (American writer)</a:t>
            </a:r>
            <a:endParaRPr lang="zh-CN" altLang="en-US" sz="2400" i="1" dirty="0">
              <a:solidFill>
                <a:srgbClr val="000000"/>
              </a:solidFill>
              <a:latin typeface="Helvetica" pitchFamily="34" charset="0"/>
            </a:endParaRPr>
          </a:p>
        </p:txBody>
      </p:sp>
      <p:pic>
        <p:nvPicPr>
          <p:cNvPr id="9" name="图片 8"/>
          <p:cNvPicPr>
            <a:picLocks noChangeAspect="1"/>
          </p:cNvPicPr>
          <p:nvPr/>
        </p:nvPicPr>
        <p:blipFill>
          <a:blip r:embed="rId2" cstate="print"/>
          <a:stretch>
            <a:fillRect/>
          </a:stretch>
        </p:blipFill>
        <p:spPr>
          <a:xfrm>
            <a:off x="7092280" y="1772816"/>
            <a:ext cx="1733550" cy="2460980"/>
          </a:xfrm>
          <a:prstGeom prst="ellipse">
            <a:avLst/>
          </a:prstGeom>
          <a:ln>
            <a:noFill/>
          </a:ln>
          <a:effectLst>
            <a:softEdge rad="112500"/>
          </a:effectLst>
        </p:spPr>
      </p:pic>
      <p:pic>
        <p:nvPicPr>
          <p:cNvPr id="10" name="图片 9"/>
          <p:cNvPicPr>
            <a:picLocks noChangeAspect="1"/>
          </p:cNvPicPr>
          <p:nvPr/>
        </p:nvPicPr>
        <p:blipFill>
          <a:blip r:embed="rId3" cstate="print"/>
          <a:stretch>
            <a:fillRect/>
          </a:stretch>
        </p:blipFill>
        <p:spPr>
          <a:xfrm>
            <a:off x="7092280" y="4365104"/>
            <a:ext cx="1728192" cy="2307225"/>
          </a:xfrm>
          <a:prstGeom prst="ellipse">
            <a:avLst/>
          </a:prstGeom>
          <a:ln>
            <a:noFill/>
          </a:ln>
          <a:effectLst>
            <a:softEdge rad="112500"/>
          </a:effectLst>
        </p:spPr>
      </p:pic>
      <p:sp>
        <p:nvSpPr>
          <p:cNvPr id="16" name="TextBox 15"/>
          <p:cNvSpPr txBox="1"/>
          <p:nvPr/>
        </p:nvSpPr>
        <p:spPr bwMode="auto">
          <a:xfrm>
            <a:off x="1877740" y="911225"/>
            <a:ext cx="6575133" cy="707886"/>
          </a:xfrm>
          <a:prstGeom prst="rect">
            <a:avLst/>
          </a:prstGeom>
          <a:noFill/>
        </p:spPr>
        <p:txBody>
          <a:bodyPr wrap="none">
            <a:spAutoFit/>
          </a:bodyPr>
          <a:lstStyle/>
          <a:p>
            <a:pPr eaLnBrk="1" fontAlgn="auto" hangingPunct="1">
              <a:spcBef>
                <a:spcPts val="0"/>
              </a:spcBef>
              <a:spcAft>
                <a:spcPts val="0"/>
              </a:spcAft>
              <a:defRPr/>
            </a:pPr>
            <a:r>
              <a:rPr lang="en-US" altLang="zh-CN" sz="4000" dirty="0" smtClean="0">
                <a:solidFill>
                  <a:srgbClr val="FFFFFF"/>
                </a:solidFill>
                <a:effectLst>
                  <a:glow rad="101600">
                    <a:schemeClr val="tx1">
                      <a:alpha val="60000"/>
                    </a:schemeClr>
                  </a:glow>
                  <a:outerShdw blurRad="38100" dist="38100" dir="2700000" algn="tl">
                    <a:srgbClr val="C0C0C0"/>
                  </a:outerShdw>
                </a:effectLst>
                <a:latin typeface="Cooper Black" panose="0208090404030B020404"/>
                <a:ea typeface="Arial Unicode MS" panose="020B0604020202020204" pitchFamily="34" charset="-122"/>
                <a:cs typeface="Helvetica Neue"/>
              </a:rPr>
              <a:t>When work is a pleasure</a:t>
            </a:r>
            <a:endParaRPr lang="en-US" altLang="zh-CN" sz="4000" b="1" dirty="0">
              <a:effectLst>
                <a:glow rad="101600">
                  <a:schemeClr val="tx1">
                    <a:alpha val="60000"/>
                  </a:schemeClr>
                </a:glow>
              </a:effectLst>
              <a:latin typeface="Helvetica Neue"/>
              <a:ea typeface="Arial Unicode MS" panose="020B0604020202020204" pitchFamily="34" charset="-122"/>
              <a:cs typeface="Helvetica Neue"/>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2015年修改\图片2.jpg"/>
          <p:cNvPicPr>
            <a:picLocks noChangeAspect="1" noChangeArrowheads="1"/>
          </p:cNvPicPr>
          <p:nvPr/>
        </p:nvPicPr>
        <p:blipFill>
          <a:blip r:embed="rId1"/>
          <a:srcRect/>
          <a:stretch>
            <a:fillRect/>
          </a:stretch>
        </p:blipFill>
        <p:spPr bwMode="auto">
          <a:xfrm>
            <a:off x="425478" y="1773237"/>
            <a:ext cx="8218488" cy="4941887"/>
          </a:xfrm>
          <a:prstGeom prst="rect">
            <a:avLst/>
          </a:prstGeom>
          <a:noFill/>
          <a:ln w="9525">
            <a:noFill/>
            <a:miter lim="800000"/>
            <a:headEnd/>
            <a:tailEnd/>
          </a:ln>
        </p:spPr>
      </p:pic>
      <p:pic>
        <p:nvPicPr>
          <p:cNvPr id="24578" name="Picture 3"/>
          <p:cNvPicPr>
            <a:picLocks noChangeAspect="1" noChangeArrowheads="1"/>
          </p:cNvPicPr>
          <p:nvPr/>
        </p:nvPicPr>
        <p:blipFill>
          <a:blip r:embed="rId2"/>
          <a:srcRect/>
          <a:stretch>
            <a:fillRect/>
          </a:stretch>
        </p:blipFill>
        <p:spPr bwMode="auto">
          <a:xfrm>
            <a:off x="17463" y="-3175"/>
            <a:ext cx="4645025" cy="1187450"/>
          </a:xfrm>
          <a:prstGeom prst="rect">
            <a:avLst/>
          </a:prstGeom>
          <a:noFill/>
          <a:ln w="9525">
            <a:noFill/>
            <a:miter lim="800000"/>
            <a:headEnd/>
            <a:tailEnd/>
          </a:ln>
        </p:spPr>
      </p:pic>
      <p:sp>
        <p:nvSpPr>
          <p:cNvPr id="24580"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pPr eaLnBrk="1" hangingPunct="1"/>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sp>
        <p:nvSpPr>
          <p:cNvPr id="20" name="矩形 19"/>
          <p:cNvSpPr>
            <a:spLocks noChangeArrowheads="1"/>
          </p:cNvSpPr>
          <p:nvPr/>
        </p:nvSpPr>
        <p:spPr bwMode="auto">
          <a:xfrm>
            <a:off x="1046192" y="2214554"/>
            <a:ext cx="7669212" cy="3692525"/>
          </a:xfrm>
          <a:prstGeom prst="rect">
            <a:avLst/>
          </a:prstGeom>
          <a:noFill/>
          <a:ln w="9525">
            <a:noFill/>
            <a:miter lim="800000"/>
          </a:ln>
        </p:spPr>
        <p:txBody>
          <a:bodyPr>
            <a:spAutoFit/>
          </a:bodyPr>
          <a:lstStyle/>
          <a:p>
            <a:pPr marL="342900" indent="-342900" eaLnBrk="1" hangingPunct="1">
              <a:lnSpc>
                <a:spcPct val="150000"/>
              </a:lnSpc>
              <a:buFont typeface="Arial" panose="020B0604020202020204" pitchFamily="34" charset="0"/>
              <a:buChar char="•"/>
            </a:pPr>
            <a:r>
              <a:rPr lang="en-US" altLang="zh-CN" sz="2600" dirty="0">
                <a:latin typeface="Helvetica" pitchFamily="34" charset="0"/>
                <a:ea typeface="楷体_GB2312" panose="02010609030101010101" pitchFamily="49" charset="-122"/>
              </a:rPr>
              <a:t>Experiential learning is the process of making meaning from direct experience. </a:t>
            </a:r>
            <a:endParaRPr lang="en-US" altLang="zh-CN" sz="2600" dirty="0">
              <a:latin typeface="Helvetica" pitchFamily="34" charset="0"/>
              <a:ea typeface="楷体_GB2312" panose="02010609030101010101" pitchFamily="49" charset="-122"/>
            </a:endParaRPr>
          </a:p>
          <a:p>
            <a:pPr marL="342900" indent="-342900" eaLnBrk="1" hangingPunct="1">
              <a:lnSpc>
                <a:spcPct val="150000"/>
              </a:lnSpc>
              <a:buFont typeface="Arial" panose="020B0604020202020204" pitchFamily="34" charset="0"/>
              <a:buChar char="•"/>
            </a:pPr>
            <a:r>
              <a:rPr lang="en-US" altLang="zh-CN" sz="2600" dirty="0">
                <a:latin typeface="Helvetica" pitchFamily="34" charset="0"/>
                <a:ea typeface="楷体_GB2312" panose="02010609030101010101" pitchFamily="49" charset="-122"/>
              </a:rPr>
              <a:t>It is learning through reflection on doing, which is often contrasted with rote learning (</a:t>
            </a:r>
            <a:r>
              <a:rPr lang="zh-CN" altLang="en-US" sz="2600" dirty="0">
                <a:latin typeface="华文楷体" panose="02010600040101010101" pitchFamily="2" charset="-122"/>
                <a:ea typeface="华文楷体" panose="02010600040101010101" pitchFamily="2" charset="-122"/>
              </a:rPr>
              <a:t>死记硬背</a:t>
            </a:r>
            <a:r>
              <a:rPr lang="en-US" altLang="zh-CN" sz="2600" dirty="0">
                <a:latin typeface="Helvetica" pitchFamily="34" charset="0"/>
                <a:ea typeface="楷体_GB2312" panose="02010609030101010101" pitchFamily="49" charset="-122"/>
              </a:rPr>
              <a:t>). </a:t>
            </a:r>
            <a:endParaRPr lang="en-US" altLang="zh-CN" sz="2600" dirty="0">
              <a:latin typeface="Helvetica" pitchFamily="34" charset="0"/>
              <a:ea typeface="楷体_GB2312" panose="02010609030101010101" pitchFamily="49" charset="-122"/>
            </a:endParaRPr>
          </a:p>
          <a:p>
            <a:pPr marL="342900" indent="-342900" eaLnBrk="1" hangingPunct="1">
              <a:lnSpc>
                <a:spcPct val="150000"/>
              </a:lnSpc>
              <a:buFont typeface="Arial" panose="020B0604020202020204" pitchFamily="34" charset="0"/>
              <a:buChar char="•"/>
            </a:pPr>
            <a:r>
              <a:rPr lang="en-US" altLang="zh-CN" sz="2600" dirty="0">
                <a:latin typeface="Helvetica" pitchFamily="34" charset="0"/>
                <a:ea typeface="楷体_GB2312" panose="02010609030101010101" pitchFamily="49" charset="-122"/>
              </a:rPr>
              <a:t>Experiential learning focuses on the learning process for the individual. </a:t>
            </a:r>
            <a:endParaRPr lang="en-US" altLang="zh-CN" sz="2600" dirty="0">
              <a:latin typeface="Helvetica" pitchFamily="34" charset="0"/>
              <a:ea typeface="楷体_GB2312" panose="02010609030101010101" pitchFamily="49" charset="-122"/>
            </a:endParaRPr>
          </a:p>
        </p:txBody>
      </p:sp>
      <p:pic>
        <p:nvPicPr>
          <p:cNvPr id="24585" name="Picture 4">
            <a:hlinkClick r:id="rId3" action="ppaction://hlinksldjump"/>
          </p:cNvPr>
          <p:cNvPicPr>
            <a:picLocks noChangeAspect="1" noChangeArrowheads="1"/>
          </p:cNvPicPr>
          <p:nvPr/>
        </p:nvPicPr>
        <p:blipFill>
          <a:blip r:embed="rId4"/>
          <a:srcRect/>
          <a:stretch>
            <a:fillRect/>
          </a:stretch>
        </p:blipFill>
        <p:spPr bwMode="auto">
          <a:xfrm>
            <a:off x="8423275" y="6256338"/>
            <a:ext cx="434975" cy="458787"/>
          </a:xfrm>
          <a:prstGeom prst="rect">
            <a:avLst/>
          </a:prstGeom>
          <a:noFill/>
          <a:ln w="9525">
            <a:noFill/>
            <a:miter lim="800000"/>
            <a:headEnd/>
            <a:tailEnd/>
          </a:ln>
        </p:spPr>
      </p:pic>
      <p:sp>
        <p:nvSpPr>
          <p:cNvPr id="24586" name="矩形 1"/>
          <p:cNvSpPr>
            <a:spLocks noChangeArrowheads="1"/>
          </p:cNvSpPr>
          <p:nvPr/>
        </p:nvSpPr>
        <p:spPr bwMode="auto">
          <a:xfrm>
            <a:off x="928662" y="1285860"/>
            <a:ext cx="8566189" cy="492443"/>
          </a:xfrm>
          <a:prstGeom prst="rect">
            <a:avLst/>
          </a:prstGeom>
          <a:noFill/>
          <a:ln w="9525">
            <a:noFill/>
            <a:miter lim="800000"/>
          </a:ln>
        </p:spPr>
        <p:txBody>
          <a:bodyPr wrap="square">
            <a:spAutoFit/>
          </a:bodyPr>
          <a:lstStyle/>
          <a:p>
            <a:pPr marL="457200" indent="-457200"/>
            <a:r>
              <a:rPr lang="en-US" altLang="zh-CN" sz="2600" dirty="0">
                <a:latin typeface="Helvetica" pitchFamily="34" charset="0"/>
                <a:ea typeface="Cambria Math" panose="02040503050406030204" pitchFamily="18" charset="0"/>
                <a:cs typeface="Arial" panose="020B0604020202020204" pitchFamily="34" charset="0"/>
              </a:rPr>
              <a:t>2. What is  “experiential learning”? </a:t>
            </a:r>
            <a:endParaRPr lang="en-US" altLang="zh-CN" sz="2600" dirty="0">
              <a:latin typeface="Helvetica" pitchFamily="34" charset="0"/>
              <a:ea typeface="Cambria Math" panose="02040503050406030204" pitchFamily="18" charset="0"/>
              <a:cs typeface="Arial" panose="020B0604020202020204" pitchFamily="34" charset="0"/>
            </a:endParaRPr>
          </a:p>
        </p:txBody>
      </p:sp>
      <p:sp>
        <p:nvSpPr>
          <p:cNvPr id="9" name="右箭头 8">
            <a:hlinkClick r:id="" action="ppaction://hlinkshowjump?jump=nextslide"/>
          </p:cNvPr>
          <p:cNvSpPr/>
          <p:nvPr/>
        </p:nvSpPr>
        <p:spPr>
          <a:xfrm>
            <a:off x="6286512" y="5643578"/>
            <a:ext cx="171451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2" name="TextBox 11"/>
          <p:cNvSpPr txBox="1"/>
          <p:nvPr/>
        </p:nvSpPr>
        <p:spPr>
          <a:xfrm>
            <a:off x="830263" y="2698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2015年修改\图片2.jpg"/>
          <p:cNvPicPr>
            <a:picLocks noChangeAspect="1" noChangeArrowheads="1"/>
          </p:cNvPicPr>
          <p:nvPr/>
        </p:nvPicPr>
        <p:blipFill>
          <a:blip r:embed="rId1"/>
          <a:srcRect/>
          <a:stretch>
            <a:fillRect/>
          </a:stretch>
        </p:blipFill>
        <p:spPr bwMode="auto">
          <a:xfrm>
            <a:off x="425478" y="1773237"/>
            <a:ext cx="8218488" cy="4941887"/>
          </a:xfrm>
          <a:prstGeom prst="rect">
            <a:avLst/>
          </a:prstGeom>
          <a:noFill/>
          <a:ln w="9525">
            <a:noFill/>
            <a:miter lim="800000"/>
            <a:headEnd/>
            <a:tailEnd/>
          </a:ln>
        </p:spPr>
      </p:pic>
      <p:sp>
        <p:nvSpPr>
          <p:cNvPr id="25603"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pPr eaLnBrk="1" hangingPunct="1"/>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sp>
        <p:nvSpPr>
          <p:cNvPr id="20" name="矩形 19"/>
          <p:cNvSpPr>
            <a:spLocks noChangeArrowheads="1"/>
          </p:cNvSpPr>
          <p:nvPr/>
        </p:nvSpPr>
        <p:spPr bwMode="auto">
          <a:xfrm>
            <a:off x="1012853" y="2206647"/>
            <a:ext cx="7559675" cy="4294187"/>
          </a:xfrm>
          <a:prstGeom prst="rect">
            <a:avLst/>
          </a:prstGeom>
          <a:noFill/>
          <a:ln w="9525">
            <a:noFill/>
            <a:miter lim="800000"/>
          </a:ln>
        </p:spPr>
        <p:txBody>
          <a:bodyPr>
            <a:spAutoFit/>
          </a:bodyPr>
          <a:lstStyle/>
          <a:p>
            <a:pPr marL="342900" indent="-342900" eaLnBrk="1" hangingPunct="1">
              <a:lnSpc>
                <a:spcPct val="150000"/>
              </a:lnSpc>
              <a:buFont typeface="Arial" panose="020B0604020202020204" pitchFamily="34" charset="0"/>
              <a:buChar char="•"/>
            </a:pPr>
            <a:r>
              <a:rPr lang="en-US" altLang="zh-CN" sz="2600" dirty="0">
                <a:latin typeface="Helvetica" pitchFamily="34" charset="0"/>
                <a:ea typeface="楷体_GB2312" panose="02010609030101010101" pitchFamily="49" charset="-122"/>
              </a:rPr>
              <a:t>An example of experiential learning is going to the zoo and learning through observation and interaction with the zoo environment, as opposed to reading about animals from a book. </a:t>
            </a:r>
            <a:endParaRPr lang="en-US" altLang="zh-CN" sz="2600" dirty="0">
              <a:latin typeface="Helvetica" pitchFamily="34" charset="0"/>
              <a:ea typeface="楷体_GB2312" panose="02010609030101010101" pitchFamily="49" charset="-122"/>
            </a:endParaRPr>
          </a:p>
          <a:p>
            <a:pPr marL="342900" indent="-342900" eaLnBrk="1" hangingPunct="1">
              <a:lnSpc>
                <a:spcPct val="150000"/>
              </a:lnSpc>
              <a:buFont typeface="Arial" panose="020B0604020202020204" pitchFamily="34" charset="0"/>
              <a:buChar char="•"/>
            </a:pPr>
            <a:r>
              <a:rPr lang="en-US" altLang="zh-CN" sz="2600" dirty="0">
                <a:latin typeface="Helvetica" pitchFamily="34" charset="0"/>
                <a:ea typeface="楷体_GB2312" panose="02010609030101010101" pitchFamily="49" charset="-122"/>
              </a:rPr>
              <a:t>Thus, one makes discoveries and experiments with knowledge firsthand, instead of hearing or reading about others’ experiences.</a:t>
            </a:r>
            <a:endParaRPr lang="en-US" altLang="zh-CN" sz="2600" dirty="0">
              <a:latin typeface="Helvetica" pitchFamily="34" charset="0"/>
              <a:ea typeface="楷体_GB2312" panose="02010609030101010101" pitchFamily="49" charset="-122"/>
            </a:endParaRPr>
          </a:p>
        </p:txBody>
      </p:sp>
      <p:pic>
        <p:nvPicPr>
          <p:cNvPr id="25608" name="Picture 4">
            <a:hlinkClick r:id="rId2" action="ppaction://hlinksldjump"/>
          </p:cNvPr>
          <p:cNvPicPr>
            <a:picLocks noChangeAspect="1" noChangeArrowheads="1"/>
          </p:cNvPicPr>
          <p:nvPr/>
        </p:nvPicPr>
        <p:blipFill>
          <a:blip r:embed="rId3"/>
          <a:srcRect/>
          <a:stretch>
            <a:fillRect/>
          </a:stretch>
        </p:blipFill>
        <p:spPr bwMode="auto">
          <a:xfrm>
            <a:off x="8423275" y="6256338"/>
            <a:ext cx="434975" cy="458787"/>
          </a:xfrm>
          <a:prstGeom prst="rect">
            <a:avLst/>
          </a:prstGeom>
          <a:noFill/>
          <a:ln w="9525">
            <a:noFill/>
            <a:miter lim="800000"/>
            <a:headEnd/>
            <a:tailEnd/>
          </a:ln>
        </p:spPr>
      </p:pic>
      <p:pic>
        <p:nvPicPr>
          <p:cNvPr id="25610" name="Picture 3"/>
          <p:cNvPicPr>
            <a:picLocks noChangeAspect="1" noChangeArrowheads="1"/>
          </p:cNvPicPr>
          <p:nvPr/>
        </p:nvPicPr>
        <p:blipFill>
          <a:blip r:embed="rId4"/>
          <a:srcRect/>
          <a:stretch>
            <a:fillRect/>
          </a:stretch>
        </p:blipFill>
        <p:spPr bwMode="auto">
          <a:xfrm>
            <a:off x="17463" y="-3175"/>
            <a:ext cx="4645025" cy="1187450"/>
          </a:xfrm>
          <a:prstGeom prst="rect">
            <a:avLst/>
          </a:prstGeom>
          <a:noFill/>
          <a:ln w="9525">
            <a:noFill/>
            <a:miter lim="800000"/>
            <a:headEnd/>
            <a:tailEnd/>
          </a:ln>
        </p:spPr>
      </p:pic>
      <p:sp>
        <p:nvSpPr>
          <p:cNvPr id="12" name="TextBox 11"/>
          <p:cNvSpPr txBox="1"/>
          <p:nvPr/>
        </p:nvSpPr>
        <p:spPr>
          <a:xfrm>
            <a:off x="830263" y="269875"/>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sp>
        <p:nvSpPr>
          <p:cNvPr id="10" name="矩形 1"/>
          <p:cNvSpPr>
            <a:spLocks noChangeArrowheads="1"/>
          </p:cNvSpPr>
          <p:nvPr/>
        </p:nvSpPr>
        <p:spPr bwMode="auto">
          <a:xfrm>
            <a:off x="928662" y="1285860"/>
            <a:ext cx="8566189" cy="492443"/>
          </a:xfrm>
          <a:prstGeom prst="rect">
            <a:avLst/>
          </a:prstGeom>
          <a:noFill/>
          <a:ln w="9525">
            <a:noFill/>
            <a:miter lim="800000"/>
          </a:ln>
        </p:spPr>
        <p:txBody>
          <a:bodyPr wrap="square">
            <a:spAutoFit/>
          </a:bodyPr>
          <a:lstStyle/>
          <a:p>
            <a:pPr eaLnBrk="1" hangingPunct="1"/>
            <a:r>
              <a:rPr lang="en-US" altLang="zh-CN" sz="2600" dirty="0">
                <a:latin typeface="Helvetica" pitchFamily="34" charset="0"/>
                <a:ea typeface="Cambria Math" panose="02040503050406030204" pitchFamily="18" charset="0"/>
                <a:cs typeface="Arial" panose="020B0604020202020204" pitchFamily="34" charset="0"/>
              </a:rPr>
              <a:t>2. What is  “experiential learning”? </a:t>
            </a:r>
            <a:endParaRPr lang="en-US" altLang="zh-CN" sz="2600" dirty="0">
              <a:latin typeface="Helvetica" pitchFamily="34" charset="0"/>
              <a:ea typeface="Cambria Math" panose="020405030504060302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23"/>
          <p:cNvGrpSpPr/>
          <p:nvPr/>
        </p:nvGrpSpPr>
        <p:grpSpPr bwMode="auto">
          <a:xfrm>
            <a:off x="-14288" y="0"/>
            <a:ext cx="9158288" cy="6640513"/>
            <a:chOff x="-14288" y="0"/>
            <a:chExt cx="9158288" cy="6640513"/>
          </a:xfrm>
        </p:grpSpPr>
        <p:pic>
          <p:nvPicPr>
            <p:cNvPr id="26629" name="Picture 2"/>
            <p:cNvPicPr>
              <a:picLocks noChangeAspect="1" noChangeArrowheads="1"/>
            </p:cNvPicPr>
            <p:nvPr/>
          </p:nvPicPr>
          <p:blipFill>
            <a:blip r:embed="rId1"/>
            <a:srcRect/>
            <a:stretch>
              <a:fillRect/>
            </a:stretch>
          </p:blipFill>
          <p:spPr bwMode="auto">
            <a:xfrm>
              <a:off x="-14288" y="4857750"/>
              <a:ext cx="3779838" cy="1152525"/>
            </a:xfrm>
            <a:prstGeom prst="rect">
              <a:avLst/>
            </a:prstGeom>
            <a:noFill/>
            <a:ln w="9525">
              <a:noFill/>
              <a:miter lim="800000"/>
              <a:headEnd/>
              <a:tailEnd/>
            </a:ln>
          </p:spPr>
        </p:pic>
        <p:pic>
          <p:nvPicPr>
            <p:cNvPr id="26630" name="Picture 2"/>
            <p:cNvPicPr>
              <a:picLocks noChangeAspect="1" noChangeArrowheads="1"/>
            </p:cNvPicPr>
            <p:nvPr/>
          </p:nvPicPr>
          <p:blipFill>
            <a:blip r:embed="rId1"/>
            <a:srcRect/>
            <a:stretch>
              <a:fillRect/>
            </a:stretch>
          </p:blipFill>
          <p:spPr bwMode="auto">
            <a:xfrm>
              <a:off x="-14288" y="3617913"/>
              <a:ext cx="4014784" cy="1152525"/>
            </a:xfrm>
            <a:prstGeom prst="rect">
              <a:avLst/>
            </a:prstGeom>
            <a:noFill/>
            <a:ln w="9525">
              <a:noFill/>
              <a:miter lim="800000"/>
              <a:headEnd/>
              <a:tailEnd/>
            </a:ln>
          </p:spPr>
        </p:pic>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2">
                    <a:lumMod val="50000"/>
                  </a:schemeClr>
                </a:solidFill>
              </a:endParaRPr>
            </a:p>
          </p:txBody>
        </p:sp>
        <p:pic>
          <p:nvPicPr>
            <p:cNvPr id="26633" name="Picture 2"/>
            <p:cNvPicPr>
              <a:picLocks noChangeAspect="1" noChangeArrowheads="1"/>
            </p:cNvPicPr>
            <p:nvPr/>
          </p:nvPicPr>
          <p:blipFill>
            <a:blip r:embed="rId1"/>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2" action="ppaction://hlinksldjump"/>
            </p:cNvPr>
            <p:cNvSpPr txBox="1"/>
            <p:nvPr/>
          </p:nvSpPr>
          <p:spPr>
            <a:xfrm>
              <a:off x="25400" y="2913063"/>
              <a:ext cx="3481388" cy="430212"/>
            </a:xfrm>
            <a:prstGeom prst="rect">
              <a:avLst/>
            </a:prstGeom>
            <a:noFill/>
          </p:spPr>
          <p:txBody>
            <a:bodyPr>
              <a:spAutoFit/>
            </a:bodyPr>
            <a:lstStyle/>
            <a:p>
              <a:pP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2" name="TextBox 31">
              <a:hlinkClick r:id="rId3" action="ppaction://hlinksldjump"/>
            </p:cNvPr>
            <p:cNvSpPr txBox="1"/>
            <p:nvPr/>
          </p:nvSpPr>
          <p:spPr>
            <a:xfrm>
              <a:off x="192088" y="4116388"/>
              <a:ext cx="3481387" cy="430212"/>
            </a:xfrm>
            <a:prstGeom prst="rect">
              <a:avLst/>
            </a:prstGeom>
            <a:noFill/>
          </p:spPr>
          <p:txBody>
            <a:bodyPr>
              <a:spAutoFit/>
            </a:bodyPr>
            <a:lstStyle/>
            <a:p>
              <a:pP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4" name="TextBox 33">
              <a:hlinkClick r:id="rId4" action="ppaction://hlinksldjump"/>
            </p:cNvPr>
            <p:cNvSpPr txBox="1"/>
            <p:nvPr/>
          </p:nvSpPr>
          <p:spPr>
            <a:xfrm>
              <a:off x="252413" y="5349875"/>
              <a:ext cx="2574925" cy="430213"/>
            </a:xfrm>
            <a:prstGeom prst="rect">
              <a:avLst/>
            </a:prstGeom>
            <a:noFill/>
          </p:spPr>
          <p:txBody>
            <a:bodyPr>
              <a:spAutoFit/>
            </a:bodyPr>
            <a:lstStyle/>
            <a:p>
              <a:pP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26637" name="Picture 4">
              <a:hlinkClick r:id="rId5" action="ppaction://hlinksldjump"/>
            </p:cNvPr>
            <p:cNvPicPr>
              <a:picLocks noChangeAspect="1" noChangeArrowheads="1"/>
            </p:cNvPicPr>
            <p:nvPr/>
          </p:nvPicPr>
          <p:blipFill>
            <a:blip r:embed="rId6"/>
            <a:srcRect/>
            <a:stretch>
              <a:fillRect/>
            </a:stretch>
          </p:blipFill>
          <p:spPr bwMode="auto">
            <a:xfrm>
              <a:off x="8399463" y="6181725"/>
              <a:ext cx="434975" cy="458788"/>
            </a:xfrm>
            <a:prstGeom prst="rect">
              <a:avLst/>
            </a:prstGeom>
            <a:noFill/>
            <a:ln w="9525">
              <a:noFill/>
              <a:miter lim="800000"/>
              <a:headEnd/>
              <a:tailEnd/>
            </a:ln>
          </p:spPr>
        </p:pic>
        <p:grpSp>
          <p:nvGrpSpPr>
            <p:cNvPr id="26638" name="组合 18"/>
            <p:cNvGrpSpPr/>
            <p:nvPr/>
          </p:nvGrpSpPr>
          <p:grpSpPr bwMode="auto">
            <a:xfrm>
              <a:off x="0" y="1209879"/>
              <a:ext cx="3635896" cy="668247"/>
              <a:chOff x="0" y="1209879"/>
              <a:chExt cx="3635896" cy="668247"/>
            </a:xfrm>
          </p:grpSpPr>
          <p:pic>
            <p:nvPicPr>
              <p:cNvPr id="21" name="Picture 3">
                <a:hlinkClick r:id="rId7" action="ppaction://hlinksldjump"/>
              </p:cNvPr>
              <p:cNvPicPr>
                <a:picLocks noChangeAspect="1" noChangeArrowheads="1"/>
              </p:cNvPicPr>
              <p:nvPr/>
            </p:nvPicPr>
            <p:blipFill>
              <a:blip r:embed="rId8"/>
              <a:srcRect/>
              <a:stretch>
                <a:fillRect/>
              </a:stretch>
            </p:blipFill>
            <p:spPr bwMode="auto">
              <a:xfrm>
                <a:off x="0" y="1209675"/>
                <a:ext cx="3433763" cy="668338"/>
              </a:xfrm>
              <a:prstGeom prst="rect">
                <a:avLst/>
              </a:prstGeom>
              <a:ln>
                <a:noFill/>
              </a:ln>
              <a:effectLst>
                <a:outerShdw blurRad="292100" dist="139700" dir="2700000" algn="tl" rotWithShape="0">
                  <a:srgbClr val="333333">
                    <a:alpha val="65000"/>
                  </a:srgbClr>
                </a:outerShdw>
              </a:effectLst>
            </p:spPr>
          </p:pic>
          <p:sp>
            <p:nvSpPr>
              <p:cNvPr id="26643" name="Rectangle 10">
                <a:hlinkClick r:id="rId7" action="ppaction://hlinksldjump"/>
              </p:cNvPr>
              <p:cNvSpPr>
                <a:spLocks noChangeArrowheads="1"/>
              </p:cNvSpPr>
              <p:nvPr/>
            </p:nvSpPr>
            <p:spPr bwMode="auto">
              <a:xfrm>
                <a:off x="562502" y="1330529"/>
                <a:ext cx="3073394" cy="461962"/>
              </a:xfrm>
              <a:prstGeom prst="rect">
                <a:avLst/>
              </a:prstGeom>
              <a:noFill/>
              <a:ln w="9525">
                <a:noFill/>
                <a:miter lim="800000"/>
              </a:ln>
            </p:spPr>
            <p:txBody>
              <a:bodyPr>
                <a:spAutoFit/>
              </a:bodyPr>
              <a:lstStyle/>
              <a:p>
                <a:r>
                  <a:rPr lang="en-US" altLang="zh-CN" sz="2400" b="1">
                    <a:solidFill>
                      <a:srgbClr val="000000"/>
                    </a:solidFill>
                    <a:latin typeface="Helvetica" pitchFamily="34" charset="0"/>
                  </a:rPr>
                  <a:t>   Text Study</a:t>
                </a:r>
                <a:endParaRPr lang="en-US" altLang="zh-CN" sz="2400" b="1">
                  <a:solidFill>
                    <a:srgbClr val="000000"/>
                  </a:solidFill>
                  <a:latin typeface="Helvetica" pitchFamily="34" charset="0"/>
                </a:endParaRPr>
              </a:p>
            </p:txBody>
          </p:sp>
        </p:grpSp>
      </p:grpSp>
      <p:sp>
        <p:nvSpPr>
          <p:cNvPr id="27" name="TextBox 26"/>
          <p:cNvSpPr txBox="1"/>
          <p:nvPr/>
        </p:nvSpPr>
        <p:spPr>
          <a:xfrm>
            <a:off x="1631981" y="214290"/>
            <a:ext cx="7297737" cy="52387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eaLnBrk="1" fontAlgn="auto" hangingPunct="1">
              <a:spcBef>
                <a:spcPts val="0"/>
              </a:spcBef>
              <a:spcAft>
                <a:spcPts val="0"/>
              </a:spcAft>
              <a:defRPr/>
            </a:pPr>
            <a:r>
              <a:rPr lang="en-US" altLang="zh-CN" sz="2800" dirty="0">
                <a:effectLst>
                  <a:glow rad="101600">
                    <a:schemeClr val="tx1">
                      <a:alpha val="60000"/>
                    </a:schemeClr>
                  </a:glow>
                  <a:outerShdw blurRad="38100" dist="38100" dir="2700000" algn="tl">
                    <a:srgbClr val="000000">
                      <a:alpha val="43137"/>
                    </a:srgbClr>
                  </a:outerShdw>
                </a:effectLst>
              </a:rPr>
              <a:t>Will you be a worker or a laborer?</a:t>
            </a:r>
            <a:endParaRPr lang="en-US" altLang="zh-CN" sz="2800" dirty="0">
              <a:effectLst>
                <a:glow rad="101600">
                  <a:schemeClr val="tx1">
                    <a:alpha val="60000"/>
                  </a:schemeClr>
                </a:glow>
                <a:outerShdw blurRad="38100" dist="38100" dir="2700000" algn="tl">
                  <a:srgbClr val="000000">
                    <a:alpha val="43137"/>
                  </a:srgbClr>
                </a:outerShdw>
              </a:effectLst>
            </a:endParaRPr>
          </a:p>
        </p:txBody>
      </p:sp>
      <p:sp>
        <p:nvSpPr>
          <p:cNvPr id="22" name="TextBox 31"/>
          <p:cNvSpPr txBox="1">
            <a:spLocks noChangeArrowheads="1"/>
          </p:cNvSpPr>
          <p:nvPr/>
        </p:nvSpPr>
        <p:spPr bwMode="auto">
          <a:xfrm>
            <a:off x="952480" y="-24"/>
            <a:ext cx="762000" cy="701676"/>
          </a:xfrm>
          <a:prstGeom prst="rect">
            <a:avLst/>
          </a:prstGeom>
          <a:noFill/>
          <a:ln w="9525">
            <a:noFill/>
            <a:miter lim="800000"/>
          </a:ln>
        </p:spPr>
        <p:txBody>
          <a:bodyPr>
            <a:spAutoFit/>
          </a:bodyPr>
          <a:lstStyle/>
          <a:p>
            <a:r>
              <a:rPr lang="en-US" altLang="zh-CN" sz="4000" b="1" i="1" dirty="0">
                <a:latin typeface="Helvetica" pitchFamily="34" charset="0"/>
                <a:ea typeface="Arial Unicode MS" panose="020B0604020202020204" pitchFamily="34" charset="-122"/>
                <a:cs typeface="Helvetica Neue"/>
              </a:rPr>
              <a:t>A</a:t>
            </a:r>
            <a:endParaRPr lang="en-US" altLang="zh-CN" sz="4000" b="1" i="1" dirty="0">
              <a:latin typeface="Helvetica" pitchFamily="34" charset="0"/>
              <a:ea typeface="Arial Unicode MS" panose="020B0604020202020204" pitchFamily="34" charset="-122"/>
              <a:cs typeface="Helvetica Neue"/>
            </a:endParaRPr>
          </a:p>
        </p:txBody>
      </p:sp>
      <p:sp>
        <p:nvSpPr>
          <p:cNvPr id="23" name="Isosceles Triangle 15"/>
          <p:cNvSpPr/>
          <p:nvPr/>
        </p:nvSpPr>
        <p:spPr bwMode="auto">
          <a:xfrm flipV="1">
            <a:off x="1450954" y="428604"/>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TextBox 35"/>
          <p:cNvSpPr txBox="1">
            <a:spLocks noChangeArrowheads="1"/>
          </p:cNvSpPr>
          <p:nvPr/>
        </p:nvSpPr>
        <p:spPr bwMode="auto">
          <a:xfrm>
            <a:off x="-32" y="285728"/>
            <a:ext cx="1095172" cy="338554"/>
          </a:xfrm>
          <a:prstGeom prst="rect">
            <a:avLst/>
          </a:prstGeom>
          <a:noFill/>
          <a:ln w="9525">
            <a:noFill/>
            <a:miter lim="800000"/>
          </a:ln>
        </p:spPr>
        <p:txBody>
          <a:bodyPr wrap="none">
            <a:spAutoFit/>
          </a:bodyPr>
          <a:lstStyle/>
          <a:p>
            <a:r>
              <a:rPr lang="en-US" altLang="zh-CN" sz="1600" b="1" i="1" dirty="0" smtClean="0">
                <a:latin typeface="Helvetica" pitchFamily="34" charset="0"/>
                <a:ea typeface="Helvetica Neue"/>
                <a:cs typeface="Helvetica Neue"/>
              </a:rPr>
              <a:t>SECTION</a:t>
            </a:r>
            <a:endParaRPr lang="en-US" altLang="zh-CN" sz="1600" b="1" i="1" dirty="0">
              <a:latin typeface="Helvetica" pitchFamily="34" charset="0"/>
              <a:ea typeface="Helvetica Neue"/>
              <a:cs typeface="Helvetica Neue"/>
            </a:endParaRPr>
          </a:p>
        </p:txBody>
      </p:sp>
      <p:pic>
        <p:nvPicPr>
          <p:cNvPr id="2050" name="Picture 2" descr="D:\图片\新视野读写3\91986421.jpg"/>
          <p:cNvPicPr>
            <a:picLocks noChangeAspect="1" noChangeArrowheads="1"/>
          </p:cNvPicPr>
          <p:nvPr/>
        </p:nvPicPr>
        <p:blipFill>
          <a:blip r:embed="rId9"/>
          <a:srcRect/>
          <a:stretch>
            <a:fillRect/>
          </a:stretch>
        </p:blipFill>
        <p:spPr bwMode="auto">
          <a:xfrm>
            <a:off x="4679932" y="2913063"/>
            <a:ext cx="4342949" cy="28670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45"/>
          <p:cNvSpPr>
            <a:spLocks noChangeArrowheads="1"/>
          </p:cNvSpPr>
          <p:nvPr/>
        </p:nvSpPr>
        <p:spPr bwMode="auto">
          <a:xfrm>
            <a:off x="1028712" y="1383923"/>
            <a:ext cx="6738937" cy="1008481"/>
          </a:xfrm>
          <a:prstGeom prst="rect">
            <a:avLst/>
          </a:prstGeom>
          <a:noFill/>
          <a:ln w="9525">
            <a:noFill/>
            <a:miter lim="800000"/>
          </a:ln>
        </p:spPr>
        <p:txBody>
          <a:bodyPr>
            <a:spAutoFit/>
          </a:bodyPr>
          <a:lstStyle/>
          <a:p>
            <a:pPr eaLnBrk="1" hangingPunct="1">
              <a:lnSpc>
                <a:spcPct val="120000"/>
              </a:lnSpc>
              <a:spcBef>
                <a:spcPct val="20000"/>
              </a:spcBef>
              <a:buClr>
                <a:srgbClr val="D16349"/>
              </a:buClr>
              <a:buSzPct val="85000"/>
            </a:pPr>
            <a:r>
              <a:rPr lang="en-US" altLang="zh-CN" sz="2600" dirty="0">
                <a:latin typeface="Helvetica" pitchFamily="34" charset="0"/>
                <a:ea typeface="Cambria Math" panose="02040503050406030204" pitchFamily="18" charset="0"/>
                <a:cs typeface="Arial" panose="020B0604020202020204" pitchFamily="34" charset="0"/>
              </a:rPr>
              <a:t>According to the writer, how can a person be truly </a:t>
            </a:r>
            <a:r>
              <a:rPr lang="en-US" altLang="zh-CN" sz="2600" dirty="0" smtClean="0">
                <a:latin typeface="Helvetica" pitchFamily="34" charset="0"/>
                <a:ea typeface="Cambria Math" panose="02040503050406030204" pitchFamily="18" charset="0"/>
                <a:cs typeface="Arial" panose="020B0604020202020204" pitchFamily="34" charset="0"/>
              </a:rPr>
              <a:t>happy?(Para. 1</a:t>
            </a:r>
            <a:r>
              <a:rPr lang="en-US" altLang="zh-CN" sz="2600" dirty="0">
                <a:latin typeface="Helvetica" pitchFamily="34" charset="0"/>
                <a:ea typeface="Cambria Math" panose="02040503050406030204" pitchFamily="18" charset="0"/>
                <a:cs typeface="Arial" panose="020B0604020202020204" pitchFamily="34" charset="0"/>
              </a:rPr>
              <a:t>)</a:t>
            </a:r>
            <a:endParaRPr lang="zh-CN" altLang="en-US" sz="2600" dirty="0">
              <a:latin typeface="Helvetica" pitchFamily="34" charset="0"/>
              <a:ea typeface="Cambria Math" panose="02040503050406030204" pitchFamily="18" charset="0"/>
              <a:cs typeface="Arial" panose="020B0604020202020204" pitchFamily="34" charset="0"/>
            </a:endParaRPr>
          </a:p>
        </p:txBody>
      </p:sp>
      <p:pic>
        <p:nvPicPr>
          <p:cNvPr id="27652"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grpSp>
        <p:nvGrpSpPr>
          <p:cNvPr id="27653" name="组合 14"/>
          <p:cNvGrpSpPr/>
          <p:nvPr/>
        </p:nvGrpSpPr>
        <p:grpSpPr bwMode="auto">
          <a:xfrm>
            <a:off x="539750" y="2276475"/>
            <a:ext cx="7632700" cy="3600450"/>
            <a:chOff x="296819" y="3378210"/>
            <a:chExt cx="7632767" cy="5040733"/>
          </a:xfrm>
        </p:grpSpPr>
        <p:grpSp>
          <p:nvGrpSpPr>
            <p:cNvPr id="27658" name="组合 18"/>
            <p:cNvGrpSpPr/>
            <p:nvPr/>
          </p:nvGrpSpPr>
          <p:grpSpPr bwMode="auto">
            <a:xfrm>
              <a:off x="296819" y="3378210"/>
              <a:ext cx="7632767" cy="5040733"/>
              <a:chOff x="225381" y="3110128"/>
              <a:chExt cx="7632767" cy="5040733"/>
            </a:xfrm>
          </p:grpSpPr>
          <p:sp>
            <p:nvSpPr>
              <p:cNvPr id="21" name="圆角矩形 20"/>
              <p:cNvSpPr/>
              <p:nvPr/>
            </p:nvSpPr>
            <p:spPr>
              <a:xfrm>
                <a:off x="714347" y="3516315"/>
                <a:ext cx="7143801" cy="463454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7663"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25381" y="3110128"/>
                <a:ext cx="1317753" cy="1365902"/>
              </a:xfrm>
              <a:prstGeom prst="rect">
                <a:avLst/>
              </a:prstGeom>
              <a:noFill/>
              <a:ln w="9525">
                <a:noFill/>
                <a:miter lim="800000"/>
                <a:headEnd/>
                <a:tailEnd/>
              </a:ln>
            </p:spPr>
          </p:pic>
          <p:sp>
            <p:nvSpPr>
              <p:cNvPr id="23" name="TextBox 12">
                <a:hlinkClick r:id="rId3" action="ppaction://hlinksldjump"/>
              </p:cNvPr>
              <p:cNvSpPr txBox="1"/>
              <p:nvPr/>
            </p:nvSpPr>
            <p:spPr>
              <a:xfrm>
                <a:off x="347620" y="3583531"/>
                <a:ext cx="1073159" cy="462289"/>
              </a:xfrm>
              <a:prstGeom prst="rect">
                <a:avLst/>
              </a:prstGeom>
              <a:noFill/>
            </p:spPr>
            <p:txBody>
              <a:bodyPr>
                <a:spAutoFit/>
              </a:bodyPr>
              <a:lstStyle/>
              <a:p>
                <a:pPr algn="ctr" eaLnBrk="1" fontAlgn="auto" hangingPunct="1">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sp>
          <p:nvSpPr>
            <p:cNvPr id="20" name="TextBox 7"/>
            <p:cNvSpPr txBox="1"/>
            <p:nvPr/>
          </p:nvSpPr>
          <p:spPr>
            <a:xfrm>
              <a:off x="998500" y="4276118"/>
              <a:ext cx="6643746" cy="3795116"/>
            </a:xfrm>
            <a:prstGeom prst="rect">
              <a:avLst/>
            </a:prstGeom>
            <a:noFill/>
          </p:spPr>
          <p:txBody>
            <a:bodyPr>
              <a:spAutoFit/>
            </a:bodyPr>
            <a:lstStyle/>
            <a:p>
              <a:pPr indent="457200" eaLnBrk="1" fontAlgn="auto" hangingPunct="1">
                <a:lnSpc>
                  <a:spcPct val="120000"/>
                </a:lnSpc>
                <a:spcBef>
                  <a:spcPct val="20000"/>
                </a:spcBef>
                <a:spcAft>
                  <a:spcPts val="0"/>
                </a:spcAft>
                <a:buClr>
                  <a:srgbClr val="D16349"/>
                </a:buClr>
                <a:buSzPct val="85000"/>
                <a:defRPr/>
              </a:pPr>
              <a:r>
                <a:rPr lang="en-US" altLang="zh-CN" sz="2400" kern="0" dirty="0">
                  <a:latin typeface="Helvetica"/>
                  <a:ea typeface="+mn-ea"/>
                </a:rPr>
                <a:t>To be truly happy, a person must feel _________________. People are never happy if they _____________ by society to do work they do not enjoy, or if what they do enjoy is ignored by society as having no _____ or __________ . </a:t>
              </a:r>
              <a:endParaRPr lang="zh-CN" altLang="en-US" sz="2400" kern="0" dirty="0">
                <a:latin typeface="Helvetica"/>
                <a:ea typeface="+mn-ea"/>
              </a:endParaRPr>
            </a:p>
          </p:txBody>
        </p:sp>
      </p:grpSp>
      <p:sp>
        <p:nvSpPr>
          <p:cNvPr id="24" name="TextBox 4"/>
          <p:cNvSpPr txBox="1">
            <a:spLocks noChangeArrowheads="1"/>
          </p:cNvSpPr>
          <p:nvPr/>
        </p:nvSpPr>
        <p:spPr bwMode="auto">
          <a:xfrm>
            <a:off x="1343025" y="3357563"/>
            <a:ext cx="3157538" cy="460375"/>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free and important</a:t>
            </a:r>
            <a:endParaRPr lang="zh-CN" altLang="en-US" sz="2400" b="1" kern="0" dirty="0">
              <a:solidFill>
                <a:schemeClr val="accent6">
                  <a:lumMod val="75000"/>
                </a:schemeClr>
              </a:solidFill>
              <a:latin typeface="Helvetica"/>
              <a:ea typeface="+mn-ea"/>
            </a:endParaRPr>
          </a:p>
        </p:txBody>
      </p:sp>
      <p:sp>
        <p:nvSpPr>
          <p:cNvPr id="25" name="TextBox 4"/>
          <p:cNvSpPr txBox="1">
            <a:spLocks noChangeArrowheads="1"/>
          </p:cNvSpPr>
          <p:nvPr/>
        </p:nvSpPr>
        <p:spPr bwMode="auto">
          <a:xfrm>
            <a:off x="2143108" y="3787775"/>
            <a:ext cx="3155950" cy="461963"/>
          </a:xfrm>
          <a:prstGeom prst="rect">
            <a:avLst/>
          </a:prstGeom>
          <a:noFill/>
          <a:ln w="9525">
            <a:noFill/>
            <a:miter lim="800000"/>
          </a:ln>
        </p:spPr>
        <p:txBody>
          <a:bodyPr>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feel compelled</a:t>
            </a:r>
            <a:endParaRPr lang="zh-CN" altLang="en-US" sz="2400" b="1" kern="0" dirty="0">
              <a:solidFill>
                <a:schemeClr val="accent6">
                  <a:lumMod val="75000"/>
                </a:schemeClr>
              </a:solidFill>
              <a:latin typeface="Helvetica"/>
              <a:ea typeface="+mn-ea"/>
            </a:endParaRPr>
          </a:p>
        </p:txBody>
      </p:sp>
      <p:sp>
        <p:nvSpPr>
          <p:cNvPr id="5" name="矩形 4"/>
          <p:cNvSpPr/>
          <p:nvPr/>
        </p:nvSpPr>
        <p:spPr>
          <a:xfrm>
            <a:off x="5643570" y="4681549"/>
            <a:ext cx="971550" cy="461963"/>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value</a:t>
            </a:r>
            <a:endParaRPr lang="zh-CN" altLang="en-US" sz="2400" b="1" kern="0" dirty="0">
              <a:solidFill>
                <a:schemeClr val="accent6">
                  <a:lumMod val="75000"/>
                </a:schemeClr>
              </a:solidFill>
              <a:latin typeface="Helvetica"/>
              <a:ea typeface="+mn-ea"/>
            </a:endParaRPr>
          </a:p>
        </p:txBody>
      </p:sp>
      <p:sp>
        <p:nvSpPr>
          <p:cNvPr id="6" name="矩形 5"/>
          <p:cNvSpPr/>
          <p:nvPr/>
        </p:nvSpPr>
        <p:spPr>
          <a:xfrm>
            <a:off x="1258888" y="5111750"/>
            <a:ext cx="1844675" cy="460375"/>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importance</a:t>
            </a:r>
            <a:endParaRPr lang="zh-CN" altLang="en-US" sz="2400" b="1" kern="0" dirty="0">
              <a:solidFill>
                <a:schemeClr val="accent6">
                  <a:lumMod val="75000"/>
                </a:schemeClr>
              </a:solidFill>
              <a:latin typeface="Helvetic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6"/>
          <p:cNvGrpSpPr/>
          <p:nvPr/>
        </p:nvGrpSpPr>
        <p:grpSpPr bwMode="auto">
          <a:xfrm>
            <a:off x="539750" y="1916113"/>
            <a:ext cx="7632700" cy="4265612"/>
            <a:chOff x="296819" y="3487346"/>
            <a:chExt cx="7632767" cy="4879498"/>
          </a:xfrm>
        </p:grpSpPr>
        <p:grpSp>
          <p:nvGrpSpPr>
            <p:cNvPr id="28684" name="组合 15"/>
            <p:cNvGrpSpPr/>
            <p:nvPr/>
          </p:nvGrpSpPr>
          <p:grpSpPr bwMode="auto">
            <a:xfrm>
              <a:off x="296819" y="3487346"/>
              <a:ext cx="7632767" cy="4819907"/>
              <a:chOff x="225381" y="3219264"/>
              <a:chExt cx="7632767" cy="4819907"/>
            </a:xfrm>
          </p:grpSpPr>
          <p:sp>
            <p:nvSpPr>
              <p:cNvPr id="11" name="圆角矩形 10"/>
              <p:cNvSpPr/>
              <p:nvPr/>
            </p:nvSpPr>
            <p:spPr>
              <a:xfrm>
                <a:off x="714347" y="3790527"/>
                <a:ext cx="7143801" cy="4248644"/>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8689" name="Picture 3"/>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225381" y="3219264"/>
                <a:ext cx="1317753" cy="1365902"/>
              </a:xfrm>
              <a:prstGeom prst="rect">
                <a:avLst/>
              </a:prstGeom>
              <a:noFill/>
              <a:ln w="9525">
                <a:noFill/>
                <a:miter lim="800000"/>
                <a:headEnd/>
                <a:tailEnd/>
              </a:ln>
            </p:spPr>
          </p:pic>
          <p:sp>
            <p:nvSpPr>
              <p:cNvPr id="13" name="TextBox 12">
                <a:hlinkClick r:id="rId2" action="ppaction://hlinksldjump"/>
              </p:cNvPr>
              <p:cNvSpPr txBox="1"/>
              <p:nvPr/>
            </p:nvSpPr>
            <p:spPr>
              <a:xfrm>
                <a:off x="347620" y="3758372"/>
                <a:ext cx="1073159" cy="460948"/>
              </a:xfrm>
              <a:prstGeom prst="rect">
                <a:avLst/>
              </a:prstGeom>
              <a:noFill/>
            </p:spPr>
            <p:txBody>
              <a:bodyPr>
                <a:spAutoFit/>
              </a:bodyPr>
              <a:lstStyle/>
              <a:p>
                <a:pPr algn="ctr" eaLnBrk="1" fontAlgn="auto" hangingPunct="1">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sp>
          <p:nvSpPr>
            <p:cNvPr id="8" name="TextBox 7"/>
            <p:cNvSpPr txBox="1"/>
            <p:nvPr/>
          </p:nvSpPr>
          <p:spPr>
            <a:xfrm>
              <a:off x="1250915" y="4385192"/>
              <a:ext cx="6643745" cy="3981652"/>
            </a:xfrm>
            <a:prstGeom prst="rect">
              <a:avLst/>
            </a:prstGeom>
            <a:noFill/>
          </p:spPr>
          <p:txBody>
            <a:bodyPr>
              <a:spAutoFit/>
            </a:bodyPr>
            <a:lstStyle/>
            <a:p>
              <a:pPr eaLnBrk="1" fontAlgn="auto" hangingPunct="1">
                <a:lnSpc>
                  <a:spcPct val="120000"/>
                </a:lnSpc>
                <a:spcBef>
                  <a:spcPts val="0"/>
                </a:spcBef>
                <a:spcAft>
                  <a:spcPts val="0"/>
                </a:spcAft>
                <a:defRPr/>
              </a:pPr>
              <a:r>
                <a:rPr lang="en-US" altLang="zh-CN" sz="2400" kern="0" dirty="0">
                  <a:latin typeface="Helvetica"/>
                  <a:ea typeface="+mn-ea"/>
                </a:rPr>
                <a:t>People are considered ________ if their job has an _______ effect on them, yet they feel compelled to continue working because of ___________________ and the need to ________ their family. The opposite of labor is _____ which is a purely ______________; society does not care when or whether we play. </a:t>
              </a:r>
              <a:endParaRPr lang="zh-CN" altLang="en-US" sz="2400" kern="0" dirty="0">
                <a:latin typeface="Helvetica"/>
                <a:ea typeface="+mn-ea"/>
              </a:endParaRPr>
            </a:p>
          </p:txBody>
        </p:sp>
      </p:grpSp>
      <p:sp>
        <p:nvSpPr>
          <p:cNvPr id="28675" name="矩形 45"/>
          <p:cNvSpPr>
            <a:spLocks noChangeArrowheads="1"/>
          </p:cNvSpPr>
          <p:nvPr/>
        </p:nvSpPr>
        <p:spPr bwMode="auto">
          <a:xfrm>
            <a:off x="1028712" y="1423670"/>
            <a:ext cx="6707188" cy="492443"/>
          </a:xfrm>
          <a:prstGeom prst="rect">
            <a:avLst/>
          </a:prstGeom>
          <a:noFill/>
          <a:ln w="9525">
            <a:noFill/>
            <a:miter lim="800000"/>
          </a:ln>
        </p:spPr>
        <p:txBody>
          <a:bodyPr wrap="square">
            <a:spAutoFit/>
          </a:bodyPr>
          <a:lstStyle/>
          <a:p>
            <a:pPr eaLnBrk="1" hangingPunct="1">
              <a:spcBef>
                <a:spcPct val="20000"/>
              </a:spcBef>
              <a:buClr>
                <a:srgbClr val="D16349"/>
              </a:buClr>
              <a:buSzPct val="85000"/>
            </a:pPr>
            <a:r>
              <a:rPr lang="en-US" altLang="zh-CN" sz="2600" dirty="0">
                <a:latin typeface="Helvetica" pitchFamily="34" charset="0"/>
                <a:ea typeface="Cambria Math" panose="02040503050406030204" pitchFamily="18" charset="0"/>
                <a:cs typeface="Arial" panose="020B0604020202020204" pitchFamily="34" charset="0"/>
              </a:rPr>
              <a:t>How is labor different from </a:t>
            </a:r>
            <a:r>
              <a:rPr lang="en-US" altLang="zh-CN" sz="2600" dirty="0" smtClean="0">
                <a:latin typeface="Helvetica" pitchFamily="34" charset="0"/>
                <a:ea typeface="Cambria Math" panose="02040503050406030204" pitchFamily="18" charset="0"/>
                <a:cs typeface="Arial" panose="020B0604020202020204" pitchFamily="34" charset="0"/>
              </a:rPr>
              <a:t>play</a:t>
            </a:r>
            <a:r>
              <a:rPr lang="en-US" altLang="zh-CN" sz="2600" dirty="0">
                <a:latin typeface="Helvetica" pitchFamily="34" charset="0"/>
                <a:ea typeface="Cambria Math" panose="02040503050406030204" pitchFamily="18" charset="0"/>
                <a:cs typeface="Arial" panose="020B0604020202020204" pitchFamily="34" charset="0"/>
              </a:rPr>
              <a:t>?</a:t>
            </a:r>
            <a:r>
              <a:rPr lang="zh-CN" altLang="en-US" sz="2600" dirty="0" smtClean="0">
                <a:latin typeface="Helvetica" pitchFamily="34" charset="0"/>
                <a:ea typeface="Cambria Math" panose="02040503050406030204" pitchFamily="18" charset="0"/>
                <a:cs typeface="Arial" panose="020B0604020202020204" pitchFamily="34" charset="0"/>
              </a:rPr>
              <a:t> </a:t>
            </a:r>
            <a:r>
              <a:rPr lang="en-US" altLang="zh-CN" sz="2600" dirty="0" smtClean="0">
                <a:latin typeface="Helvetica" pitchFamily="34" charset="0"/>
                <a:ea typeface="Cambria Math" panose="02040503050406030204" pitchFamily="18" charset="0"/>
                <a:cs typeface="Arial" panose="020B0604020202020204" pitchFamily="34" charset="0"/>
              </a:rPr>
              <a:t>(</a:t>
            </a:r>
            <a:r>
              <a:rPr lang="en-US" altLang="zh-CN" sz="2600" dirty="0">
                <a:latin typeface="Helvetica" pitchFamily="34" charset="0"/>
                <a:ea typeface="Cambria Math" panose="02040503050406030204" pitchFamily="18" charset="0"/>
                <a:cs typeface="Arial" panose="020B0604020202020204" pitchFamily="34" charset="0"/>
              </a:rPr>
              <a:t>Para</a:t>
            </a:r>
            <a:r>
              <a:rPr lang="en-US" altLang="zh-CN" sz="2600" dirty="0" smtClean="0">
                <a:latin typeface="Helvetica" pitchFamily="34" charset="0"/>
                <a:ea typeface="Cambria Math" panose="02040503050406030204" pitchFamily="18" charset="0"/>
                <a:cs typeface="Arial" panose="020B0604020202020204" pitchFamily="34" charset="0"/>
              </a:rPr>
              <a:t>. 2</a:t>
            </a:r>
            <a:r>
              <a:rPr lang="en-US" altLang="zh-CN" sz="2600" dirty="0">
                <a:latin typeface="Helvetica" pitchFamily="34" charset="0"/>
                <a:ea typeface="Cambria Math" panose="02040503050406030204" pitchFamily="18" charset="0"/>
                <a:cs typeface="Arial" panose="020B0604020202020204" pitchFamily="34" charset="0"/>
              </a:rPr>
              <a:t>)</a:t>
            </a:r>
            <a:endParaRPr lang="zh-CN" altLang="en-US" sz="2600" dirty="0">
              <a:latin typeface="Helvetica" pitchFamily="34" charset="0"/>
              <a:ea typeface="Cambria Math" panose="02040503050406030204" pitchFamily="18" charset="0"/>
              <a:cs typeface="Arial" panose="020B0604020202020204" pitchFamily="34" charset="0"/>
            </a:endParaRPr>
          </a:p>
        </p:txBody>
      </p:sp>
      <p:pic>
        <p:nvPicPr>
          <p:cNvPr id="28677"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
        <p:nvSpPr>
          <p:cNvPr id="2" name="矩形 1"/>
          <p:cNvSpPr/>
          <p:nvPr/>
        </p:nvSpPr>
        <p:spPr>
          <a:xfrm>
            <a:off x="4684713" y="2714620"/>
            <a:ext cx="1400175" cy="461963"/>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laborers</a:t>
            </a:r>
            <a:endParaRPr lang="zh-CN" altLang="en-US" sz="2400" b="1" kern="0" dirty="0">
              <a:solidFill>
                <a:schemeClr val="accent6">
                  <a:lumMod val="75000"/>
                </a:schemeClr>
              </a:solidFill>
              <a:latin typeface="Helvetica"/>
              <a:ea typeface="+mn-ea"/>
            </a:endParaRPr>
          </a:p>
        </p:txBody>
      </p:sp>
      <p:sp>
        <p:nvSpPr>
          <p:cNvPr id="3" name="矩形 2"/>
          <p:cNvSpPr/>
          <p:nvPr/>
        </p:nvSpPr>
        <p:spPr>
          <a:xfrm>
            <a:off x="2509838" y="3143248"/>
            <a:ext cx="1350962" cy="460375"/>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adverse</a:t>
            </a:r>
            <a:endParaRPr lang="zh-CN" altLang="en-US" sz="2400" b="1" kern="0" dirty="0">
              <a:solidFill>
                <a:schemeClr val="accent6">
                  <a:lumMod val="75000"/>
                </a:schemeClr>
              </a:solidFill>
              <a:latin typeface="Helvetica"/>
              <a:ea typeface="+mn-ea"/>
            </a:endParaRPr>
          </a:p>
        </p:txBody>
      </p:sp>
      <p:sp>
        <p:nvSpPr>
          <p:cNvPr id="9" name="矩形 8"/>
          <p:cNvSpPr/>
          <p:nvPr/>
        </p:nvSpPr>
        <p:spPr>
          <a:xfrm>
            <a:off x="1573213" y="4895863"/>
            <a:ext cx="800100" cy="461963"/>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play</a:t>
            </a:r>
            <a:endParaRPr lang="zh-CN" altLang="en-US" sz="2400" b="1" kern="0" dirty="0">
              <a:solidFill>
                <a:schemeClr val="accent6">
                  <a:lumMod val="75000"/>
                </a:schemeClr>
              </a:solidFill>
              <a:latin typeface="Helvetica"/>
              <a:ea typeface="+mn-ea"/>
            </a:endParaRPr>
          </a:p>
        </p:txBody>
      </p:sp>
      <p:sp>
        <p:nvSpPr>
          <p:cNvPr id="19" name="矩形 18"/>
          <p:cNvSpPr/>
          <p:nvPr/>
        </p:nvSpPr>
        <p:spPr>
          <a:xfrm>
            <a:off x="4827588" y="4895863"/>
            <a:ext cx="2443162" cy="461963"/>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private pastime</a:t>
            </a:r>
            <a:endParaRPr lang="zh-CN" altLang="en-US" sz="2400" b="1" kern="0" dirty="0">
              <a:solidFill>
                <a:schemeClr val="accent6">
                  <a:lumMod val="75000"/>
                </a:schemeClr>
              </a:solidFill>
              <a:latin typeface="Helvetica"/>
              <a:ea typeface="+mn-ea"/>
            </a:endParaRPr>
          </a:p>
        </p:txBody>
      </p:sp>
      <p:sp>
        <p:nvSpPr>
          <p:cNvPr id="20" name="矩形 19"/>
          <p:cNvSpPr/>
          <p:nvPr/>
        </p:nvSpPr>
        <p:spPr>
          <a:xfrm>
            <a:off x="1549400" y="4040195"/>
            <a:ext cx="3382963" cy="460375"/>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societal expectations </a:t>
            </a:r>
            <a:endParaRPr lang="zh-CN" altLang="en-US" sz="2400" b="1" kern="0" dirty="0">
              <a:solidFill>
                <a:schemeClr val="accent6">
                  <a:lumMod val="75000"/>
                </a:schemeClr>
              </a:solidFill>
              <a:latin typeface="Helvetica"/>
              <a:ea typeface="+mn-ea"/>
            </a:endParaRPr>
          </a:p>
        </p:txBody>
      </p:sp>
      <p:sp>
        <p:nvSpPr>
          <p:cNvPr id="21" name="矩形 20"/>
          <p:cNvSpPr/>
          <p:nvPr/>
        </p:nvSpPr>
        <p:spPr>
          <a:xfrm>
            <a:off x="1585913" y="4429132"/>
            <a:ext cx="1330325" cy="460375"/>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support</a:t>
            </a:r>
            <a:endParaRPr lang="zh-CN" altLang="en-US" sz="2400" b="1" kern="0" dirty="0">
              <a:solidFill>
                <a:schemeClr val="accent6">
                  <a:lumMod val="75000"/>
                </a:schemeClr>
              </a:solidFill>
              <a:latin typeface="Helvetic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45"/>
          <p:cNvSpPr>
            <a:spLocks noChangeArrowheads="1"/>
          </p:cNvSpPr>
          <p:nvPr/>
        </p:nvSpPr>
        <p:spPr bwMode="auto">
          <a:xfrm>
            <a:off x="1003326" y="1436359"/>
            <a:ext cx="7283450" cy="492443"/>
          </a:xfrm>
          <a:prstGeom prst="rect">
            <a:avLst/>
          </a:prstGeom>
          <a:noFill/>
          <a:ln w="9525">
            <a:noFill/>
            <a:miter lim="800000"/>
          </a:ln>
        </p:spPr>
        <p:txBody>
          <a:bodyPr wrap="square">
            <a:spAutoFit/>
          </a:bodyPr>
          <a:lstStyle/>
          <a:p>
            <a:pPr algn="just" eaLnBrk="1" fontAlgn="auto" hangingPunct="1">
              <a:spcBef>
                <a:spcPct val="20000"/>
              </a:spcBef>
              <a:spcAft>
                <a:spcPts val="0"/>
              </a:spcAft>
              <a:buClr>
                <a:srgbClr val="D16349"/>
              </a:buClr>
              <a:buSzPct val="85000"/>
              <a:defRPr/>
            </a:pPr>
            <a:r>
              <a:rPr lang="en-US" altLang="zh-CN" sz="2600" dirty="0">
                <a:latin typeface="Helvetica" pitchFamily="34" charset="0"/>
                <a:ea typeface="Cambria Math" panose="02040503050406030204" pitchFamily="18" charset="0"/>
                <a:cs typeface="Arial" panose="020B0604020202020204" pitchFamily="34" charset="0"/>
              </a:rPr>
              <a:t>Between labor and play stands </a:t>
            </a:r>
            <a:r>
              <a:rPr lang="en-US" altLang="zh-CN" sz="2600" dirty="0" smtClean="0">
                <a:latin typeface="Helvetica" pitchFamily="34" charset="0"/>
                <a:ea typeface="Cambria Math" panose="02040503050406030204" pitchFamily="18" charset="0"/>
                <a:cs typeface="Arial" panose="020B0604020202020204" pitchFamily="34" charset="0"/>
              </a:rPr>
              <a:t>_____. </a:t>
            </a:r>
            <a:r>
              <a:rPr lang="en-US" altLang="zh-CN" sz="2600" dirty="0">
                <a:latin typeface="Helvetica" pitchFamily="34" charset="0"/>
                <a:ea typeface="Cambria Math" panose="02040503050406030204" pitchFamily="18" charset="0"/>
                <a:cs typeface="Arial" panose="020B0604020202020204" pitchFamily="34" charset="0"/>
              </a:rPr>
              <a:t>(Para</a:t>
            </a:r>
            <a:r>
              <a:rPr lang="en-US" altLang="zh-CN" sz="2600" dirty="0" smtClean="0">
                <a:latin typeface="Helvetica" pitchFamily="34" charset="0"/>
                <a:ea typeface="Cambria Math" panose="02040503050406030204" pitchFamily="18" charset="0"/>
                <a:cs typeface="Arial" panose="020B0604020202020204" pitchFamily="34" charset="0"/>
              </a:rPr>
              <a:t>. 3</a:t>
            </a:r>
            <a:r>
              <a:rPr lang="en-US" altLang="zh-CN" sz="2600" dirty="0">
                <a:latin typeface="Helvetica" pitchFamily="34" charset="0"/>
                <a:ea typeface="Cambria Math" panose="02040503050406030204" pitchFamily="18" charset="0"/>
                <a:cs typeface="Arial" panose="020B0604020202020204" pitchFamily="34" charset="0"/>
              </a:rPr>
              <a:t>)</a:t>
            </a:r>
            <a:endParaRPr lang="zh-CN" altLang="en-US" sz="2600" dirty="0">
              <a:latin typeface="Helvetica" pitchFamily="34" charset="0"/>
              <a:ea typeface="Cambria Math" panose="02040503050406030204" pitchFamily="18" charset="0"/>
              <a:cs typeface="Arial" panose="020B0604020202020204" pitchFamily="34" charset="0"/>
            </a:endParaRPr>
          </a:p>
        </p:txBody>
      </p:sp>
      <p:pic>
        <p:nvPicPr>
          <p:cNvPr id="29700"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sp>
        <p:nvSpPr>
          <p:cNvPr id="3" name="矩形 2"/>
          <p:cNvSpPr/>
          <p:nvPr/>
        </p:nvSpPr>
        <p:spPr>
          <a:xfrm>
            <a:off x="5670564" y="1468427"/>
            <a:ext cx="901700" cy="460375"/>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work</a:t>
            </a:r>
            <a:endParaRPr lang="zh-CN" altLang="en-US" sz="2400" b="1" kern="0" dirty="0">
              <a:solidFill>
                <a:schemeClr val="accent6">
                  <a:lumMod val="75000"/>
                </a:schemeClr>
              </a:solidFill>
              <a:latin typeface="Helvetica"/>
              <a:ea typeface="+mn-ea"/>
            </a:endParaRPr>
          </a:p>
        </p:txBody>
      </p:sp>
      <p:pic>
        <p:nvPicPr>
          <p:cNvPr id="2" name="图片 1"/>
          <p:cNvPicPr>
            <a:picLocks noChangeAspect="1"/>
          </p:cNvPicPr>
          <p:nvPr/>
        </p:nvPicPr>
        <p:blipFill>
          <a:blip r:embed="rId2"/>
          <a:stretch>
            <a:fillRect/>
          </a:stretch>
        </p:blipFill>
        <p:spPr>
          <a:xfrm>
            <a:off x="1417638" y="2484438"/>
            <a:ext cx="2619375" cy="1743075"/>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cstate="print"/>
          <a:stretch>
            <a:fillRect/>
          </a:stretch>
        </p:blipFill>
        <p:spPr>
          <a:xfrm>
            <a:off x="6876256" y="1699019"/>
            <a:ext cx="1768391" cy="1768391"/>
          </a:xfrm>
          <a:prstGeom prst="ellipse">
            <a:avLst/>
          </a:prstGeom>
          <a:ln>
            <a:noFill/>
          </a:ln>
          <a:effectLst>
            <a:softEdge rad="112500"/>
          </a:effectLst>
        </p:spPr>
      </p:pic>
      <p:pic>
        <p:nvPicPr>
          <p:cNvPr id="6" name="图片 5"/>
          <p:cNvPicPr>
            <a:picLocks noChangeAspect="1"/>
          </p:cNvPicPr>
          <p:nvPr/>
        </p:nvPicPr>
        <p:blipFill>
          <a:blip r:embed="rId4"/>
          <a:srcRect/>
          <a:stretch>
            <a:fillRect/>
          </a:stretch>
        </p:blipFill>
        <p:spPr bwMode="auto">
          <a:xfrm>
            <a:off x="4932363" y="3462338"/>
            <a:ext cx="2533650" cy="1809750"/>
          </a:xfrm>
          <a:prstGeom prst="rect">
            <a:avLst/>
          </a:prstGeom>
          <a:noFill/>
          <a:ln w="9525">
            <a:noFill/>
            <a:miter lim="800000"/>
            <a:headEnd/>
            <a:tailEnd/>
          </a:ln>
        </p:spPr>
      </p:pic>
      <p:sp>
        <p:nvSpPr>
          <p:cNvPr id="7" name="矩形 6"/>
          <p:cNvSpPr/>
          <p:nvPr/>
        </p:nvSpPr>
        <p:spPr>
          <a:xfrm>
            <a:off x="1827531" y="4623519"/>
            <a:ext cx="1502334" cy="461665"/>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eaLnBrk="1" fontAlgn="auto" hangingPunct="1">
              <a:spcBef>
                <a:spcPts val="0"/>
              </a:spcBef>
              <a:spcAft>
                <a:spcPts val="0"/>
              </a:spcAft>
              <a:defRPr/>
            </a:pPr>
            <a:r>
              <a:rPr lang="en-US" altLang="zh-CN" sz="2400" b="1" kern="0" dirty="0">
                <a:solidFill>
                  <a:schemeClr val="bg1"/>
                </a:solidFill>
                <a:latin typeface="Helvetica"/>
                <a:ea typeface="+mn-ea"/>
              </a:rPr>
              <a:t>gardener</a:t>
            </a:r>
            <a:endParaRPr lang="zh-CN" altLang="en-US" sz="2400" b="1" kern="0" dirty="0">
              <a:solidFill>
                <a:schemeClr val="bg1"/>
              </a:solidFill>
              <a:latin typeface="Helvetica"/>
              <a:ea typeface="+mn-ea"/>
            </a:endParaRPr>
          </a:p>
        </p:txBody>
      </p:sp>
      <p:sp>
        <p:nvSpPr>
          <p:cNvPr id="9" name="矩形 8"/>
          <p:cNvSpPr/>
          <p:nvPr/>
        </p:nvSpPr>
        <p:spPr>
          <a:xfrm>
            <a:off x="5336289" y="5631631"/>
            <a:ext cx="1725152" cy="461665"/>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eaLnBrk="1" fontAlgn="auto" hangingPunct="1">
              <a:spcBef>
                <a:spcPts val="0"/>
              </a:spcBef>
              <a:spcAft>
                <a:spcPts val="0"/>
              </a:spcAft>
              <a:defRPr/>
            </a:pPr>
            <a:r>
              <a:rPr lang="en-US" altLang="zh-CN" sz="2400" b="1" kern="0" dirty="0">
                <a:solidFill>
                  <a:schemeClr val="bg1"/>
                </a:solidFill>
                <a:latin typeface="Helvetica"/>
                <a:ea typeface="+mn-ea"/>
              </a:rPr>
              <a:t>city mayor</a:t>
            </a:r>
            <a:endParaRPr lang="zh-CN" altLang="en-US" sz="2400" b="1" kern="0" dirty="0">
              <a:solidFill>
                <a:schemeClr val="bg1"/>
              </a:solidFill>
              <a:latin typeface="Helvetica"/>
              <a:ea typeface="+mn-ea"/>
            </a:endParaRPr>
          </a:p>
        </p:txBody>
      </p:sp>
      <p:sp>
        <p:nvSpPr>
          <p:cNvPr id="19" name="矩形 18"/>
          <p:cNvSpPr/>
          <p:nvPr/>
        </p:nvSpPr>
        <p:spPr>
          <a:xfrm>
            <a:off x="1835695" y="4623519"/>
            <a:ext cx="1494169" cy="461665"/>
          </a:xfrm>
          <a:prstGeom prst="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spAutoFit/>
          </a:bodyPr>
          <a:lstStyle/>
          <a:p>
            <a:pPr algn="ctr" eaLnBrk="1" fontAlgn="auto" hangingPunct="1">
              <a:spcBef>
                <a:spcPts val="0"/>
              </a:spcBef>
              <a:spcAft>
                <a:spcPts val="0"/>
              </a:spcAft>
              <a:defRPr/>
            </a:pPr>
            <a:r>
              <a:rPr lang="en-US" altLang="zh-CN" sz="2400" b="1" kern="0" dirty="0">
                <a:solidFill>
                  <a:srgbClr val="FFFF00"/>
                </a:solidFill>
                <a:latin typeface="Helvetica"/>
                <a:ea typeface="+mn-ea"/>
              </a:rPr>
              <a:t>worker</a:t>
            </a:r>
            <a:endParaRPr lang="zh-CN" altLang="en-US" sz="2400" b="1" kern="0" dirty="0">
              <a:solidFill>
                <a:srgbClr val="FFFF00"/>
              </a:solidFill>
              <a:latin typeface="Helvetica"/>
              <a:ea typeface="+mn-ea"/>
            </a:endParaRPr>
          </a:p>
        </p:txBody>
      </p:sp>
      <p:sp>
        <p:nvSpPr>
          <p:cNvPr id="20" name="矩形 19"/>
          <p:cNvSpPr/>
          <p:nvPr/>
        </p:nvSpPr>
        <p:spPr>
          <a:xfrm>
            <a:off x="5339563" y="5631631"/>
            <a:ext cx="1725152" cy="461665"/>
          </a:xfrm>
          <a:prstGeom prst="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eaLnBrk="1" fontAlgn="auto" hangingPunct="1">
              <a:spcBef>
                <a:spcPts val="0"/>
              </a:spcBef>
              <a:spcAft>
                <a:spcPts val="0"/>
              </a:spcAft>
              <a:defRPr/>
            </a:pPr>
            <a:r>
              <a:rPr lang="en-US" altLang="zh-CN" sz="2400" b="1" kern="0" dirty="0">
                <a:solidFill>
                  <a:srgbClr val="FFFF00"/>
                </a:solidFill>
                <a:latin typeface="Helvetica"/>
                <a:ea typeface="+mn-ea"/>
              </a:rPr>
              <a:t>laborer</a:t>
            </a:r>
            <a:endParaRPr lang="zh-CN" altLang="en-US" sz="2400" b="1" kern="0" dirty="0">
              <a:solidFill>
                <a:srgbClr val="FFFF00"/>
              </a:solidFill>
              <a:latin typeface="Helvetic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3"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anim calcmode="lin" valueType="num">
                                      <p:cBhvr>
                                        <p:cTn id="35" dur="500" fill="hold"/>
                                        <p:tgtEl>
                                          <p:spTgt spid="9"/>
                                        </p:tgtEl>
                                        <p:attrNameLst>
                                          <p:attrName>ppt_x</p:attrName>
                                        </p:attrNameLst>
                                      </p:cBhvr>
                                      <p:tavLst>
                                        <p:tav tm="0">
                                          <p:val>
                                            <p:strVal val="#ppt_x"/>
                                          </p:val>
                                        </p:tav>
                                        <p:tav tm="100000">
                                          <p:val>
                                            <p:strVal val="#ppt_x"/>
                                          </p:val>
                                        </p:tav>
                                      </p:tavLst>
                                    </p:anim>
                                    <p:anim calcmode="lin" valueType="num">
                                      <p:cBhvr>
                                        <p:cTn id="3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16"/>
          <p:cNvGrpSpPr/>
          <p:nvPr/>
        </p:nvGrpSpPr>
        <p:grpSpPr bwMode="auto">
          <a:xfrm>
            <a:off x="1098549" y="2428868"/>
            <a:ext cx="7300913" cy="3396792"/>
            <a:chOff x="1065017" y="3894675"/>
            <a:chExt cx="7143801" cy="4889169"/>
          </a:xfrm>
        </p:grpSpPr>
        <p:grpSp>
          <p:nvGrpSpPr>
            <p:cNvPr id="30728" name="组合 15"/>
            <p:cNvGrpSpPr/>
            <p:nvPr/>
          </p:nvGrpSpPr>
          <p:grpSpPr bwMode="auto">
            <a:xfrm>
              <a:off x="1065017" y="3894675"/>
              <a:ext cx="7143801" cy="4889169"/>
              <a:chOff x="993579" y="3626593"/>
              <a:chExt cx="7143801" cy="4889169"/>
            </a:xfrm>
          </p:grpSpPr>
          <p:sp>
            <p:nvSpPr>
              <p:cNvPr id="11" name="圆角矩形 10"/>
              <p:cNvSpPr/>
              <p:nvPr/>
            </p:nvSpPr>
            <p:spPr>
              <a:xfrm>
                <a:off x="993579" y="4118239"/>
                <a:ext cx="7143801" cy="4397523"/>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0733" name="Picture 3"/>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1009819" y="3626593"/>
                <a:ext cx="1099543" cy="1139719"/>
              </a:xfrm>
              <a:prstGeom prst="rect">
                <a:avLst/>
              </a:prstGeom>
              <a:noFill/>
              <a:ln w="9525">
                <a:noFill/>
                <a:miter lim="800000"/>
                <a:headEnd/>
                <a:tailEnd/>
              </a:ln>
            </p:spPr>
          </p:pic>
          <p:sp>
            <p:nvSpPr>
              <p:cNvPr id="13" name="TextBox 12">
                <a:hlinkClick r:id="rId2" action="ppaction://hlinksldjump"/>
              </p:cNvPr>
              <p:cNvSpPr txBox="1"/>
              <p:nvPr/>
            </p:nvSpPr>
            <p:spPr>
              <a:xfrm>
                <a:off x="1009454" y="4017177"/>
                <a:ext cx="1074746" cy="400599"/>
              </a:xfrm>
              <a:prstGeom prst="rect">
                <a:avLst/>
              </a:prstGeom>
              <a:noFill/>
            </p:spPr>
            <p:txBody>
              <a:bodyPr>
                <a:spAutoFit/>
              </a:bodyPr>
              <a:lstStyle/>
              <a:p>
                <a:pPr algn="ctr" eaLnBrk="1" fontAlgn="auto" hangingPunct="1">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sp>
          <p:nvSpPr>
            <p:cNvPr id="30729" name="TextBox 7"/>
            <p:cNvSpPr txBox="1">
              <a:spLocks noChangeArrowheads="1"/>
            </p:cNvSpPr>
            <p:nvPr/>
          </p:nvSpPr>
          <p:spPr bwMode="auto">
            <a:xfrm>
              <a:off x="1388091" y="4823442"/>
              <a:ext cx="6643734" cy="3960401"/>
            </a:xfrm>
            <a:prstGeom prst="rect">
              <a:avLst/>
            </a:prstGeom>
            <a:noFill/>
            <a:ln w="9525">
              <a:noFill/>
              <a:miter lim="800000"/>
            </a:ln>
          </p:spPr>
          <p:txBody>
            <a:bodyPr>
              <a:spAutoFit/>
            </a:bodyPr>
            <a:lstStyle/>
            <a:p>
              <a:pPr eaLnBrk="1" hangingPunct="1">
                <a:lnSpc>
                  <a:spcPct val="120000"/>
                </a:lnSpc>
              </a:pPr>
              <a:r>
                <a:rPr lang="en-US" altLang="zh-CN" sz="2400" dirty="0">
                  <a:solidFill>
                    <a:srgbClr val="000000"/>
                  </a:solidFill>
                  <a:latin typeface="Helvetica" pitchFamily="34" charset="0"/>
                  <a:ea typeface="方正舒体" panose="02010601030101010101" pitchFamily="2" charset="-122"/>
                </a:rPr>
                <a:t>    The author wants to show that the difference</a:t>
              </a:r>
              <a:endParaRPr lang="en-US" altLang="zh-CN" sz="2400" dirty="0">
                <a:solidFill>
                  <a:srgbClr val="000000"/>
                </a:solidFill>
                <a:latin typeface="Helvetica" pitchFamily="34" charset="0"/>
                <a:ea typeface="方正舒体" panose="02010601030101010101" pitchFamily="2" charset="-122"/>
              </a:endParaRPr>
            </a:p>
            <a:p>
              <a:pPr eaLnBrk="1" hangingPunct="1">
                <a:lnSpc>
                  <a:spcPct val="120000"/>
                </a:lnSpc>
              </a:pPr>
              <a:r>
                <a:rPr lang="en-US" altLang="zh-CN" sz="2400" dirty="0">
                  <a:solidFill>
                    <a:srgbClr val="000000"/>
                  </a:solidFill>
                  <a:latin typeface="Helvetica" pitchFamily="34" charset="0"/>
                  <a:ea typeface="方正舒体" panose="02010601030101010101" pitchFamily="2" charset="-122"/>
                </a:rPr>
                <a:t>between workers and laborers does not lie in the _______________ (</a:t>
              </a:r>
              <a:r>
                <a:rPr lang="zh-CN" altLang="en-US" sz="2400" dirty="0">
                  <a:solidFill>
                    <a:srgbClr val="000000"/>
                  </a:solidFill>
                  <a:latin typeface="华文楷体" panose="02010600040101010101" pitchFamily="2" charset="-122"/>
                  <a:ea typeface="华文楷体" panose="02010600040101010101" pitchFamily="2" charset="-122"/>
                </a:rPr>
                <a:t>工作的性质</a:t>
              </a:r>
              <a:r>
                <a:rPr lang="en-US" altLang="zh-CN" sz="2400" dirty="0">
                  <a:solidFill>
                    <a:srgbClr val="000000"/>
                  </a:solidFill>
                  <a:latin typeface="Helvetica" pitchFamily="34" charset="0"/>
                  <a:ea typeface="方正舒体" panose="02010601030101010101" pitchFamily="2" charset="-122"/>
                </a:rPr>
                <a:t>) itself, be it mental or manual, of low or high esteem, but in whether a person </a:t>
              </a:r>
              <a:r>
                <a:rPr lang="en-US" altLang="zh-CN" sz="2400" dirty="0" smtClean="0">
                  <a:solidFill>
                    <a:srgbClr val="000000"/>
                  </a:solidFill>
                  <a:latin typeface="Helvetica" pitchFamily="34" charset="0"/>
                  <a:ea typeface="方正舒体" panose="02010601030101010101" pitchFamily="2" charset="-122"/>
                </a:rPr>
                <a:t>has an </a:t>
              </a:r>
              <a:r>
                <a:rPr lang="en-US" altLang="zh-CN" sz="2400" dirty="0">
                  <a:solidFill>
                    <a:srgbClr val="000000"/>
                  </a:solidFill>
                  <a:latin typeface="Helvetica" pitchFamily="34" charset="0"/>
                  <a:ea typeface="方正舒体" panose="02010601030101010101" pitchFamily="2" charset="-122"/>
                </a:rPr>
                <a:t>_______ (</a:t>
              </a:r>
              <a:r>
                <a:rPr lang="zh-CN" altLang="en-US" sz="2400" dirty="0">
                  <a:solidFill>
                    <a:srgbClr val="000000"/>
                  </a:solidFill>
                  <a:latin typeface="华文楷体" panose="02010600040101010101" pitchFamily="2" charset="-122"/>
                  <a:ea typeface="华文楷体" panose="02010600040101010101" pitchFamily="2" charset="-122"/>
                </a:rPr>
                <a:t>兴趣</a:t>
              </a:r>
              <a:r>
                <a:rPr lang="en-US" altLang="zh-CN" sz="2400" dirty="0">
                  <a:solidFill>
                    <a:srgbClr val="000000"/>
                  </a:solidFill>
                  <a:latin typeface="Helvetica" pitchFamily="34" charset="0"/>
                  <a:ea typeface="方正舒体" panose="02010601030101010101" pitchFamily="2" charset="-122"/>
                </a:rPr>
                <a:t>) in his job.</a:t>
              </a:r>
              <a:endParaRPr lang="en-US" altLang="zh-CN" sz="2400" dirty="0">
                <a:solidFill>
                  <a:srgbClr val="000000"/>
                </a:solidFill>
                <a:latin typeface="Helvetica" pitchFamily="34" charset="0"/>
                <a:ea typeface="方正舒体" panose="02010601030101010101" pitchFamily="2" charset="-122"/>
              </a:endParaRPr>
            </a:p>
          </p:txBody>
        </p:sp>
      </p:grpSp>
      <p:sp>
        <p:nvSpPr>
          <p:cNvPr id="30723" name="矩形 45"/>
          <p:cNvSpPr>
            <a:spLocks noChangeArrowheads="1"/>
          </p:cNvSpPr>
          <p:nvPr/>
        </p:nvSpPr>
        <p:spPr bwMode="auto">
          <a:xfrm>
            <a:off x="995392" y="1428736"/>
            <a:ext cx="7791450" cy="892552"/>
          </a:xfrm>
          <a:prstGeom prst="rect">
            <a:avLst/>
          </a:prstGeom>
          <a:noFill/>
          <a:ln w="9525">
            <a:noFill/>
            <a:miter lim="800000"/>
          </a:ln>
        </p:spPr>
        <p:txBody>
          <a:bodyPr wrap="square">
            <a:spAutoFit/>
          </a:bodyPr>
          <a:lstStyle/>
          <a:p>
            <a:pPr eaLnBrk="1" hangingPunct="1"/>
            <a:r>
              <a:rPr lang="en-US" altLang="zh-CN" sz="2600" dirty="0">
                <a:latin typeface="Helvetica" pitchFamily="34" charset="0"/>
                <a:ea typeface="Cambria Math" panose="02040503050406030204" pitchFamily="18" charset="0"/>
                <a:cs typeface="Arial" panose="020B0604020202020204" pitchFamily="34" charset="0"/>
              </a:rPr>
              <a:t>Why does the author make a comparison between a gardener and a well-dressed city mayor? (Para</a:t>
            </a:r>
            <a:r>
              <a:rPr lang="en-US" altLang="zh-CN" sz="2600" dirty="0" smtClean="0">
                <a:latin typeface="Helvetica" pitchFamily="34" charset="0"/>
                <a:ea typeface="Cambria Math" panose="02040503050406030204" pitchFamily="18" charset="0"/>
                <a:cs typeface="Arial" panose="020B0604020202020204" pitchFamily="34" charset="0"/>
              </a:rPr>
              <a:t>. 3</a:t>
            </a:r>
            <a:r>
              <a:rPr lang="en-US" altLang="zh-CN" sz="2600" dirty="0">
                <a:latin typeface="Helvetica" pitchFamily="34" charset="0"/>
                <a:ea typeface="Cambria Math" panose="02040503050406030204" pitchFamily="18" charset="0"/>
                <a:cs typeface="Arial" panose="020B0604020202020204" pitchFamily="34" charset="0"/>
              </a:rPr>
              <a:t>)</a:t>
            </a:r>
            <a:endParaRPr lang="zh-CN" altLang="en-US" sz="2600" dirty="0">
              <a:latin typeface="Helvetica" pitchFamily="34" charset="0"/>
              <a:ea typeface="Cambria Math" panose="02040503050406030204" pitchFamily="18" charset="0"/>
              <a:cs typeface="Arial" panose="020B0604020202020204" pitchFamily="34" charset="0"/>
            </a:endParaRPr>
          </a:p>
        </p:txBody>
      </p:sp>
      <p:pic>
        <p:nvPicPr>
          <p:cNvPr id="30725" name="Picture 2" descr="H:\2015年修改\图片10.jpg"/>
          <p:cNvPicPr>
            <a:picLocks noChangeAspect="1" noChangeArrowheads="1"/>
          </p:cNvPicPr>
          <p:nvPr/>
        </p:nvPicPr>
        <p:blipFill>
          <a:blip r:embed="rId3"/>
          <a:srcRect/>
          <a:stretch>
            <a:fillRect/>
          </a:stretch>
        </p:blipFill>
        <p:spPr bwMode="auto">
          <a:xfrm>
            <a:off x="0" y="0"/>
            <a:ext cx="8072438" cy="1163638"/>
          </a:xfrm>
          <a:prstGeom prst="rect">
            <a:avLst/>
          </a:prstGeom>
          <a:noFill/>
          <a:ln w="9525">
            <a:noFill/>
            <a:miter lim="800000"/>
            <a:headEnd/>
            <a:tailEnd/>
          </a:ln>
        </p:spPr>
      </p:pic>
      <p:sp>
        <p:nvSpPr>
          <p:cNvPr id="2" name="矩形 1"/>
          <p:cNvSpPr/>
          <p:nvPr/>
        </p:nvSpPr>
        <p:spPr>
          <a:xfrm>
            <a:off x="1500166" y="3968757"/>
            <a:ext cx="2676525" cy="460375"/>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nature of the job </a:t>
            </a:r>
            <a:endParaRPr lang="zh-CN" altLang="en-US" sz="2400" b="1" kern="0" dirty="0">
              <a:solidFill>
                <a:schemeClr val="accent6">
                  <a:lumMod val="75000"/>
                </a:schemeClr>
              </a:solidFill>
              <a:latin typeface="Helvetica"/>
              <a:ea typeface="+mn-ea"/>
            </a:endParaRPr>
          </a:p>
        </p:txBody>
      </p:sp>
      <p:sp>
        <p:nvSpPr>
          <p:cNvPr id="3" name="矩形 2"/>
          <p:cNvSpPr/>
          <p:nvPr/>
        </p:nvSpPr>
        <p:spPr>
          <a:xfrm>
            <a:off x="4852999" y="4857760"/>
            <a:ext cx="1362075" cy="461962"/>
          </a:xfrm>
          <a:prstGeom prst="rect">
            <a:avLst/>
          </a:prstGeom>
        </p:spPr>
        <p:txBody>
          <a:bodyPr wrap="none">
            <a:spAutoFit/>
          </a:bodyPr>
          <a:lstStyle/>
          <a:p>
            <a:pPr eaLnBrk="1" fontAlgn="auto" hangingPunct="1">
              <a:spcBef>
                <a:spcPts val="0"/>
              </a:spcBef>
              <a:spcAft>
                <a:spcPts val="0"/>
              </a:spcAft>
              <a:defRPr/>
            </a:pPr>
            <a:r>
              <a:rPr lang="en-US" altLang="zh-CN" sz="2400" b="1" kern="0" dirty="0">
                <a:solidFill>
                  <a:schemeClr val="accent6">
                    <a:lumMod val="75000"/>
                  </a:schemeClr>
                </a:solidFill>
                <a:latin typeface="Helvetica"/>
                <a:ea typeface="+mn-ea"/>
              </a:rPr>
              <a:t>interest</a:t>
            </a:r>
            <a:r>
              <a:rPr lang="en-US" altLang="zh-CN" dirty="0">
                <a:solidFill>
                  <a:sysClr val="windowText" lastClr="000000"/>
                </a:solidFill>
                <a:latin typeface="Helvetica"/>
                <a:ea typeface="方正舒体" panose="02010601030101010101" pitchFamily="2" charset="-122"/>
              </a:rPr>
              <a:t> </a:t>
            </a:r>
            <a:endParaRPr lang="zh-CN" altLang="en-US" dirty="0">
              <a:latin typeface="+mn-lt"/>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40"/>
          <p:cNvSpPr txBox="1">
            <a:spLocks noChangeArrowheads="1"/>
          </p:cNvSpPr>
          <p:nvPr/>
        </p:nvSpPr>
        <p:spPr bwMode="auto">
          <a:xfrm>
            <a:off x="1093788" y="1847850"/>
            <a:ext cx="3646487" cy="535531"/>
          </a:xfrm>
          <a:prstGeom prst="rect">
            <a:avLst/>
          </a:prstGeom>
          <a:noFill/>
          <a:ln w="9525">
            <a:noFill/>
            <a:miter lim="800000"/>
          </a:ln>
        </p:spPr>
        <p:txBody>
          <a:bodyPr>
            <a:spAutoFit/>
          </a:bodyPr>
          <a:lstStyle/>
          <a:p>
            <a:pPr marL="273050" indent="-273050" algn="just" eaLnBrk="1" hangingPunct="1">
              <a:lnSpc>
                <a:spcPct val="120000"/>
              </a:lnSpc>
              <a:spcBef>
                <a:spcPct val="20000"/>
              </a:spcBef>
              <a:buClr>
                <a:srgbClr val="D16349"/>
              </a:buClr>
              <a:buSzPct val="85000"/>
              <a:buFont typeface="Wingdings 2" panose="05020102010507070707" pitchFamily="18" charset="2"/>
              <a:buNone/>
            </a:pPr>
            <a:r>
              <a:rPr lang="en-US" altLang="zh-CN" sz="2400" b="1" dirty="0">
                <a:solidFill>
                  <a:srgbClr val="000000"/>
                </a:solidFill>
                <a:latin typeface="Helvetica" pitchFamily="34" charset="0"/>
                <a:ea typeface="方正舒体" panose="02010601030101010101" pitchFamily="2" charset="-122"/>
              </a:rPr>
              <a:t>Part I </a:t>
            </a:r>
            <a:r>
              <a:rPr lang="en-US" altLang="zh-CN" sz="2400" b="1" dirty="0" smtClean="0">
                <a:solidFill>
                  <a:srgbClr val="000000"/>
                </a:solidFill>
                <a:latin typeface="Helvetica" pitchFamily="34" charset="0"/>
                <a:ea typeface="方正舒体" panose="02010601030101010101" pitchFamily="2" charset="-122"/>
              </a:rPr>
              <a:t>: (</a:t>
            </a:r>
            <a:r>
              <a:rPr lang="en-US" altLang="zh-CN" sz="2400" b="1" dirty="0">
                <a:solidFill>
                  <a:srgbClr val="000000"/>
                </a:solidFill>
                <a:latin typeface="Helvetica" pitchFamily="34" charset="0"/>
                <a:ea typeface="方正舒体" panose="02010601030101010101" pitchFamily="2" charset="-122"/>
              </a:rPr>
              <a:t>Paras. </a:t>
            </a:r>
            <a:r>
              <a:rPr lang="en-US" altLang="zh-CN" sz="2400" b="1" dirty="0" smtClean="0">
                <a:solidFill>
                  <a:srgbClr val="000000"/>
                </a:solidFill>
                <a:latin typeface="Helvetica" pitchFamily="34" charset="0"/>
                <a:ea typeface="方正舒体" panose="02010601030101010101" pitchFamily="2" charset="-122"/>
              </a:rPr>
              <a:t>1 – 3 )</a:t>
            </a:r>
            <a:endParaRPr lang="en-US" altLang="zh-CN" sz="2400" b="1" dirty="0">
              <a:solidFill>
                <a:srgbClr val="000000"/>
              </a:solidFill>
              <a:latin typeface="Helvetica" pitchFamily="34" charset="0"/>
              <a:ea typeface="方正舒体" panose="02010601030101010101" pitchFamily="2" charset="-122"/>
            </a:endParaRPr>
          </a:p>
        </p:txBody>
      </p:sp>
      <p:pic>
        <p:nvPicPr>
          <p:cNvPr id="31749"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grpSp>
        <p:nvGrpSpPr>
          <p:cNvPr id="2" name="组合 5"/>
          <p:cNvGrpSpPr/>
          <p:nvPr/>
        </p:nvGrpSpPr>
        <p:grpSpPr bwMode="auto">
          <a:xfrm>
            <a:off x="1054100" y="2708275"/>
            <a:ext cx="7032625" cy="3168650"/>
            <a:chOff x="1054182" y="2708920"/>
            <a:chExt cx="7031840" cy="3168352"/>
          </a:xfrm>
        </p:grpSpPr>
        <p:pic>
          <p:nvPicPr>
            <p:cNvPr id="31754" name="Picture 2"/>
            <p:cNvPicPr>
              <a:picLocks noChangeAspect="1" noChangeArrowheads="1"/>
            </p:cNvPicPr>
            <p:nvPr/>
          </p:nvPicPr>
          <p:blipFill>
            <a:blip r:embed="rId2"/>
            <a:srcRect/>
            <a:stretch>
              <a:fillRect/>
            </a:stretch>
          </p:blipFill>
          <p:spPr bwMode="auto">
            <a:xfrm>
              <a:off x="1054182" y="2708920"/>
              <a:ext cx="7031840" cy="3168352"/>
            </a:xfrm>
            <a:prstGeom prst="rect">
              <a:avLst/>
            </a:prstGeom>
            <a:noFill/>
            <a:ln w="9525">
              <a:noFill/>
              <a:miter lim="800000"/>
              <a:headEnd/>
              <a:tailEnd/>
            </a:ln>
          </p:spPr>
        </p:pic>
        <p:sp>
          <p:nvSpPr>
            <p:cNvPr id="3" name="矩形 2"/>
            <p:cNvSpPr/>
            <p:nvPr/>
          </p:nvSpPr>
          <p:spPr>
            <a:xfrm>
              <a:off x="1331964" y="3205761"/>
              <a:ext cx="5184196" cy="2308008"/>
            </a:xfrm>
            <a:prstGeom prst="rect">
              <a:avLst/>
            </a:prstGeom>
          </p:spPr>
          <p:txBody>
            <a:bodyPr>
              <a:spAutoFit/>
            </a:bodyPr>
            <a:lstStyle/>
            <a:p>
              <a:pPr eaLnBrk="1" fontAlgn="auto" hangingPunct="1">
                <a:lnSpc>
                  <a:spcPct val="150000"/>
                </a:lnSpc>
                <a:spcBef>
                  <a:spcPts val="0"/>
                </a:spcBef>
                <a:spcAft>
                  <a:spcPts val="0"/>
                </a:spcAft>
                <a:defRPr/>
              </a:pPr>
              <a:r>
                <a:rPr lang="en-US" altLang="zh-CN" sz="2400" dirty="0">
                  <a:latin typeface="Helvetica" pitchFamily="34" charset="0"/>
                  <a:ea typeface="+mn-ea"/>
                  <a:cs typeface="Helvetica" pitchFamily="34" charset="0"/>
                </a:rPr>
                <a:t>The introduction part, includes the first three paragraphs, providing a framework to differentiate among </a:t>
              </a:r>
              <a:r>
                <a:rPr lang="en-US" altLang="zh-CN" sz="2400" dirty="0">
                  <a:solidFill>
                    <a:schemeClr val="accent6">
                      <a:lumMod val="75000"/>
                    </a:schemeClr>
                  </a:solidFill>
                  <a:latin typeface="Helvetica" pitchFamily="34" charset="0"/>
                  <a:ea typeface="+mn-ea"/>
                  <a:cs typeface="Helvetica" pitchFamily="34" charset="0"/>
                </a:rPr>
                <a:t>work</a:t>
              </a:r>
              <a:r>
                <a:rPr lang="en-US" altLang="zh-CN" sz="2400" dirty="0">
                  <a:latin typeface="Helvetica" pitchFamily="34" charset="0"/>
                  <a:ea typeface="+mn-ea"/>
                  <a:cs typeface="Helvetica" pitchFamily="34" charset="0"/>
                </a:rPr>
                <a:t>, </a:t>
              </a:r>
              <a:r>
                <a:rPr lang="en-US" altLang="zh-CN" sz="2400" dirty="0">
                  <a:solidFill>
                    <a:schemeClr val="accent6">
                      <a:lumMod val="75000"/>
                    </a:schemeClr>
                  </a:solidFill>
                  <a:latin typeface="Helvetica" pitchFamily="34" charset="0"/>
                  <a:ea typeface="+mn-ea"/>
                  <a:cs typeface="Helvetica" pitchFamily="34" charset="0"/>
                </a:rPr>
                <a:t>labor</a:t>
              </a:r>
              <a:r>
                <a:rPr lang="en-US" altLang="zh-CN" sz="2400" dirty="0">
                  <a:latin typeface="Helvetica" pitchFamily="34" charset="0"/>
                  <a:ea typeface="+mn-ea"/>
                  <a:cs typeface="Helvetica" pitchFamily="34" charset="0"/>
                </a:rPr>
                <a:t>, and </a:t>
              </a:r>
              <a:r>
                <a:rPr lang="en-US" altLang="zh-CN" sz="2400" dirty="0">
                  <a:solidFill>
                    <a:schemeClr val="accent6">
                      <a:lumMod val="75000"/>
                    </a:schemeClr>
                  </a:solidFill>
                  <a:latin typeface="Helvetica" pitchFamily="34" charset="0"/>
                  <a:ea typeface="+mn-ea"/>
                  <a:cs typeface="Helvetica" pitchFamily="34" charset="0"/>
                </a:rPr>
                <a:t>play</a:t>
              </a:r>
              <a:r>
                <a:rPr lang="en-US" altLang="zh-CN" sz="2400" dirty="0">
                  <a:latin typeface="Helvetica" pitchFamily="34" charset="0"/>
                  <a:ea typeface="+mn-ea"/>
                  <a:cs typeface="Helvetica" pitchFamily="34" charset="0"/>
                </a:rPr>
                <a:t>.</a:t>
              </a:r>
              <a:endParaRPr lang="zh-CN" altLang="en-US" sz="2400" dirty="0">
                <a:latin typeface="Helvetica" pitchFamily="34" charset="0"/>
                <a:ea typeface="+mn-ea"/>
                <a:cs typeface="Helvetica" pitchFamily="34" charset="0"/>
              </a:endParaRPr>
            </a:p>
          </p:txBody>
        </p:sp>
      </p:grpSp>
      <p:grpSp>
        <p:nvGrpSpPr>
          <p:cNvPr id="4" name="组合 4"/>
          <p:cNvGrpSpPr/>
          <p:nvPr/>
        </p:nvGrpSpPr>
        <p:grpSpPr bwMode="auto">
          <a:xfrm>
            <a:off x="5300663" y="1557338"/>
            <a:ext cx="2771775" cy="1150937"/>
            <a:chOff x="6654041" y="1061349"/>
            <a:chExt cx="2771750" cy="1008112"/>
          </a:xfrm>
        </p:grpSpPr>
        <p:pic>
          <p:nvPicPr>
            <p:cNvPr id="31752" name="图片 3"/>
            <p:cNvPicPr>
              <a:picLocks noChangeAspect="1"/>
            </p:cNvPicPr>
            <p:nvPr/>
          </p:nvPicPr>
          <p:blipFill>
            <a:blip r:embed="rId3"/>
            <a:srcRect/>
            <a:stretch>
              <a:fillRect/>
            </a:stretch>
          </p:blipFill>
          <p:spPr bwMode="auto">
            <a:xfrm>
              <a:off x="6654041" y="1061349"/>
              <a:ext cx="2771750" cy="1008112"/>
            </a:xfrm>
            <a:prstGeom prst="rect">
              <a:avLst/>
            </a:prstGeom>
            <a:noFill/>
            <a:ln w="9525">
              <a:noFill/>
              <a:miter lim="800000"/>
              <a:headEnd/>
              <a:tailEnd/>
            </a:ln>
          </p:spPr>
        </p:pic>
        <p:sp>
          <p:nvSpPr>
            <p:cNvPr id="31753" name="矩形 1"/>
            <p:cNvSpPr>
              <a:spLocks noChangeArrowheads="1"/>
            </p:cNvSpPr>
            <p:nvPr/>
          </p:nvSpPr>
          <p:spPr bwMode="auto">
            <a:xfrm>
              <a:off x="7123593" y="1151157"/>
              <a:ext cx="1835759" cy="430887"/>
            </a:xfrm>
            <a:prstGeom prst="rect">
              <a:avLst/>
            </a:prstGeom>
            <a:noFill/>
            <a:ln w="9525">
              <a:noFill/>
              <a:miter lim="800000"/>
            </a:ln>
          </p:spPr>
          <p:txBody>
            <a:bodyPr wrap="none">
              <a:spAutoFit/>
            </a:bodyPr>
            <a:lstStyle/>
            <a:p>
              <a:pPr eaLnBrk="1" hangingPunct="1"/>
              <a:r>
                <a:rPr lang="en-US" altLang="zh-CN" sz="2200" b="1">
                  <a:solidFill>
                    <a:schemeClr val="bg1"/>
                  </a:solidFill>
                  <a:latin typeface="Helvetica" pitchFamily="34" charset="0"/>
                  <a:cs typeface="Helvetica" pitchFamily="34" charset="0"/>
                </a:rPr>
                <a:t>Introduction</a:t>
              </a:r>
              <a:endParaRPr lang="zh-CN" altLang="en-US" sz="2200" b="1">
                <a:solidFill>
                  <a:schemeClr val="bg1"/>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sp>
        <p:nvSpPr>
          <p:cNvPr id="20" name="圆角矩形 19"/>
          <p:cNvSpPr/>
          <p:nvPr/>
        </p:nvSpPr>
        <p:spPr>
          <a:xfrm>
            <a:off x="4170400" y="4643446"/>
            <a:ext cx="4473566" cy="150019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eaLnBrk="1" fontAlgn="auto" hangingPunct="1">
              <a:spcBef>
                <a:spcPts val="0"/>
              </a:spcBef>
              <a:spcAft>
                <a:spcPts val="0"/>
              </a:spcAft>
              <a:defRPr/>
            </a:pPr>
            <a:r>
              <a:rPr lang="en-US" altLang="zh-CN" sz="2200" b="1" dirty="0">
                <a:latin typeface="Helvetica" pitchFamily="34" charset="0"/>
                <a:cs typeface="Helvetica" pitchFamily="34" charset="0"/>
              </a:rPr>
              <a:t>Section 3 (</a:t>
            </a:r>
            <a:r>
              <a:rPr lang="en-US" altLang="zh-CN" sz="2200" b="1" dirty="0" err="1">
                <a:latin typeface="Helvetica" pitchFamily="34" charset="0"/>
                <a:cs typeface="Helvetica" pitchFamily="34" charset="0"/>
              </a:rPr>
              <a:t>Paras</a:t>
            </a:r>
            <a:r>
              <a:rPr lang="en-US" altLang="zh-CN" sz="2200" b="1" dirty="0" smtClean="0">
                <a:latin typeface="Helvetica" pitchFamily="34" charset="0"/>
                <a:cs typeface="Helvetica" pitchFamily="34" charset="0"/>
              </a:rPr>
              <a:t>. 6 – 8</a:t>
            </a:r>
            <a:r>
              <a:rPr lang="en-US" altLang="zh-CN" sz="2200" b="1" dirty="0">
                <a:latin typeface="Helvetica" pitchFamily="34" charset="0"/>
                <a:cs typeface="Helvetica" pitchFamily="34" charset="0"/>
              </a:rPr>
              <a:t>):                     </a:t>
            </a:r>
            <a:endParaRPr lang="en-US" altLang="zh-CN" sz="2200" b="1" dirty="0">
              <a:latin typeface="Helvetica" pitchFamily="34" charset="0"/>
              <a:cs typeface="Helvetica" pitchFamily="34" charset="0"/>
            </a:endParaRPr>
          </a:p>
          <a:p>
            <a:pPr eaLnBrk="1" fontAlgn="auto" hangingPunct="1">
              <a:spcBef>
                <a:spcPts val="0"/>
              </a:spcBef>
              <a:spcAft>
                <a:spcPts val="0"/>
              </a:spcAft>
              <a:defRPr/>
            </a:pPr>
            <a:r>
              <a:rPr lang="en-US" altLang="zh-CN" sz="2200" dirty="0">
                <a:latin typeface="Helvetica" pitchFamily="34" charset="0"/>
                <a:cs typeface="Helvetica" pitchFamily="34" charset="0"/>
              </a:rPr>
              <a:t>In modern times, workers and laborers spend their </a:t>
            </a:r>
            <a:r>
              <a:rPr lang="en-US" altLang="zh-CN" sz="2200" dirty="0" smtClean="0">
                <a:latin typeface="Helvetica" pitchFamily="34" charset="0"/>
                <a:cs typeface="Helvetica" pitchFamily="34" charset="0"/>
              </a:rPr>
              <a:t>__________ </a:t>
            </a:r>
            <a:r>
              <a:rPr lang="en-US" altLang="zh-CN" sz="2200" dirty="0">
                <a:latin typeface="Helvetica" pitchFamily="34" charset="0"/>
                <a:cs typeface="Helvetica" pitchFamily="34" charset="0"/>
              </a:rPr>
              <a:t>in different ways.</a:t>
            </a:r>
            <a:endParaRPr lang="zh-CN" altLang="en-US" sz="2200" dirty="0">
              <a:latin typeface="Helvetica" pitchFamily="34" charset="0"/>
              <a:cs typeface="Helvetica" pitchFamily="34" charset="0"/>
            </a:endParaRPr>
          </a:p>
        </p:txBody>
      </p:sp>
      <p:sp>
        <p:nvSpPr>
          <p:cNvPr id="21" name="圆角矩形 20"/>
          <p:cNvSpPr/>
          <p:nvPr/>
        </p:nvSpPr>
        <p:spPr>
          <a:xfrm>
            <a:off x="4181502" y="3000372"/>
            <a:ext cx="4462464" cy="1571636"/>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eaLnBrk="1" fontAlgn="auto" hangingPunct="1">
              <a:spcBef>
                <a:spcPts val="0"/>
              </a:spcBef>
              <a:spcAft>
                <a:spcPts val="0"/>
              </a:spcAft>
              <a:defRPr/>
            </a:pPr>
            <a:r>
              <a:rPr lang="en-US" altLang="zh-CN" sz="2200" b="1" dirty="0">
                <a:latin typeface="Helvetica" pitchFamily="34" charset="0"/>
                <a:cs typeface="Helvetica" pitchFamily="34" charset="0"/>
              </a:rPr>
              <a:t>Section 2 (Para</a:t>
            </a:r>
            <a:r>
              <a:rPr lang="en-US" altLang="zh-CN" sz="2200" b="1" dirty="0" smtClean="0">
                <a:latin typeface="Helvetica" pitchFamily="34" charset="0"/>
                <a:cs typeface="Helvetica" pitchFamily="34" charset="0"/>
              </a:rPr>
              <a:t>. 5</a:t>
            </a:r>
            <a:r>
              <a:rPr lang="en-US" altLang="zh-CN" sz="2200" b="1" dirty="0">
                <a:latin typeface="Helvetica" pitchFamily="34" charset="0"/>
                <a:cs typeface="Helvetica" pitchFamily="34" charset="0"/>
              </a:rPr>
              <a:t>):</a:t>
            </a:r>
            <a:endParaRPr lang="en-US" altLang="zh-CN" sz="2200" b="1" dirty="0">
              <a:latin typeface="Helvetica" pitchFamily="34" charset="0"/>
              <a:cs typeface="Helvetica" pitchFamily="34" charset="0"/>
            </a:endParaRPr>
          </a:p>
          <a:p>
            <a:pPr eaLnBrk="1" fontAlgn="auto" hangingPunct="1">
              <a:spcBef>
                <a:spcPts val="0"/>
              </a:spcBef>
              <a:spcAft>
                <a:spcPts val="0"/>
              </a:spcAft>
              <a:defRPr/>
            </a:pPr>
            <a:r>
              <a:rPr lang="en-US" altLang="zh-CN" sz="2200" dirty="0">
                <a:latin typeface="Helvetica" pitchFamily="34" charset="0"/>
                <a:cs typeface="Helvetica" pitchFamily="34" charset="0"/>
              </a:rPr>
              <a:t>Workers and laborers differ in the amount of </a:t>
            </a:r>
            <a:r>
              <a:rPr lang="en-US" altLang="zh-CN" sz="2200" dirty="0" smtClean="0">
                <a:latin typeface="Helvetica" pitchFamily="34" charset="0"/>
                <a:cs typeface="Helvetica" pitchFamily="34" charset="0"/>
              </a:rPr>
              <a:t>___________ </a:t>
            </a:r>
            <a:r>
              <a:rPr lang="en-US" altLang="zh-CN" sz="2200" dirty="0">
                <a:latin typeface="Helvetica" pitchFamily="34" charset="0"/>
                <a:cs typeface="Helvetica" pitchFamily="34" charset="0"/>
              </a:rPr>
              <a:t>they derive from their jobs.</a:t>
            </a:r>
            <a:endParaRPr lang="zh-CN" altLang="en-US" sz="2200" dirty="0">
              <a:latin typeface="Helvetica" pitchFamily="34" charset="0"/>
              <a:cs typeface="Helvetica" pitchFamily="34" charset="0"/>
            </a:endParaRPr>
          </a:p>
        </p:txBody>
      </p:sp>
      <p:sp>
        <p:nvSpPr>
          <p:cNvPr id="22" name="圆角矩形 21"/>
          <p:cNvSpPr/>
          <p:nvPr/>
        </p:nvSpPr>
        <p:spPr>
          <a:xfrm>
            <a:off x="4181502" y="1357298"/>
            <a:ext cx="4462464" cy="1587497"/>
          </a:xfrm>
          <a:prstGeom prst="roundRect">
            <a:avLst/>
          </a:prstGeom>
        </p:spPr>
        <p:style>
          <a:lnRef idx="2">
            <a:schemeClr val="accent6"/>
          </a:lnRef>
          <a:fillRef idx="1">
            <a:schemeClr val="lt1"/>
          </a:fillRef>
          <a:effectRef idx="0">
            <a:schemeClr val="accent6"/>
          </a:effectRef>
          <a:fontRef idx="minor">
            <a:schemeClr val="dk1"/>
          </a:fontRef>
        </p:style>
        <p:txBody>
          <a:bodyPr anchor="t"/>
          <a:lstStyle/>
          <a:p>
            <a:pPr eaLnBrk="1" fontAlgn="auto" hangingPunct="1">
              <a:spcBef>
                <a:spcPts val="0"/>
              </a:spcBef>
              <a:spcAft>
                <a:spcPts val="0"/>
              </a:spcAft>
              <a:defRPr/>
            </a:pPr>
            <a:r>
              <a:rPr lang="en-US" altLang="zh-CN" sz="2200" b="1" dirty="0">
                <a:latin typeface="Helvetica" pitchFamily="34" charset="0"/>
                <a:cs typeface="Helvetica" pitchFamily="34" charset="0"/>
              </a:rPr>
              <a:t>Section 1 (Para</a:t>
            </a:r>
            <a:r>
              <a:rPr lang="en-US" altLang="zh-CN" sz="2200" b="1" dirty="0" smtClean="0">
                <a:latin typeface="Helvetica" pitchFamily="34" charset="0"/>
                <a:cs typeface="Helvetica" pitchFamily="34" charset="0"/>
              </a:rPr>
              <a:t>. 4</a:t>
            </a:r>
            <a:r>
              <a:rPr lang="en-US" altLang="zh-CN" sz="2200" b="1" dirty="0">
                <a:latin typeface="Helvetica" pitchFamily="34" charset="0"/>
                <a:cs typeface="Helvetica" pitchFamily="34" charset="0"/>
              </a:rPr>
              <a:t>):          </a:t>
            </a:r>
            <a:r>
              <a:rPr lang="en-US" altLang="zh-CN" sz="2200" dirty="0">
                <a:latin typeface="Helvetica" pitchFamily="34" charset="0"/>
                <a:cs typeface="Helvetica" pitchFamily="34" charset="0"/>
              </a:rPr>
              <a:t>Workers and laborers are different in their _______ toward their work.</a:t>
            </a:r>
            <a:endParaRPr lang="zh-CN" altLang="en-US" sz="2200" dirty="0">
              <a:latin typeface="Helvetica" pitchFamily="34" charset="0"/>
              <a:cs typeface="Helvetica" pitchFamily="34" charset="0"/>
            </a:endParaRPr>
          </a:p>
        </p:txBody>
      </p:sp>
      <p:sp>
        <p:nvSpPr>
          <p:cNvPr id="9" name="矩形 8"/>
          <p:cNvSpPr/>
          <p:nvPr/>
        </p:nvSpPr>
        <p:spPr>
          <a:xfrm>
            <a:off x="6264965" y="2071678"/>
            <a:ext cx="1271502" cy="430887"/>
          </a:xfrm>
          <a:prstGeom prst="rect">
            <a:avLst/>
          </a:prstGeom>
        </p:spPr>
        <p:txBody>
          <a:bodyPr wrap="none">
            <a:spAutoFit/>
          </a:bodyPr>
          <a:lstStyle/>
          <a:p>
            <a:pPr eaLnBrk="1" fontAlgn="auto" hangingPunct="1">
              <a:spcBef>
                <a:spcPts val="0"/>
              </a:spcBef>
              <a:spcAft>
                <a:spcPts val="0"/>
              </a:spcAft>
              <a:defRPr/>
            </a:pPr>
            <a:r>
              <a:rPr lang="en-US" altLang="zh-CN" sz="2200" b="1" kern="0" dirty="0">
                <a:solidFill>
                  <a:schemeClr val="accent6">
                    <a:lumMod val="75000"/>
                  </a:schemeClr>
                </a:solidFill>
                <a:latin typeface="Helvetica"/>
                <a:ea typeface="+mn-ea"/>
              </a:rPr>
              <a:t>attitude</a:t>
            </a:r>
            <a:r>
              <a:rPr lang="en-US" altLang="zh-CN" dirty="0">
                <a:solidFill>
                  <a:sysClr val="windowText" lastClr="000000"/>
                </a:solidFill>
                <a:latin typeface="Helvetica"/>
                <a:ea typeface="方正舒体" panose="02010601030101010101" pitchFamily="2" charset="-122"/>
              </a:rPr>
              <a:t> </a:t>
            </a:r>
            <a:endParaRPr lang="zh-CN" altLang="en-US" dirty="0">
              <a:latin typeface="+mn-lt"/>
              <a:ea typeface="+mn-ea"/>
            </a:endParaRPr>
          </a:p>
        </p:txBody>
      </p:sp>
      <p:sp>
        <p:nvSpPr>
          <p:cNvPr id="10" name="矩形 9"/>
          <p:cNvSpPr/>
          <p:nvPr/>
        </p:nvSpPr>
        <p:spPr>
          <a:xfrm>
            <a:off x="5528801" y="3712212"/>
            <a:ext cx="1757212" cy="430887"/>
          </a:xfrm>
          <a:prstGeom prst="rect">
            <a:avLst/>
          </a:prstGeom>
        </p:spPr>
        <p:txBody>
          <a:bodyPr wrap="none">
            <a:spAutoFit/>
          </a:bodyPr>
          <a:lstStyle/>
          <a:p>
            <a:pPr eaLnBrk="1" fontAlgn="auto" hangingPunct="1">
              <a:spcBef>
                <a:spcPts val="0"/>
              </a:spcBef>
              <a:spcAft>
                <a:spcPts val="0"/>
              </a:spcAft>
              <a:defRPr/>
            </a:pPr>
            <a:r>
              <a:rPr lang="en-US" altLang="zh-CN" sz="2200" b="1" kern="0" dirty="0">
                <a:solidFill>
                  <a:schemeClr val="accent6">
                    <a:lumMod val="75000"/>
                  </a:schemeClr>
                </a:solidFill>
                <a:latin typeface="Helvetica"/>
                <a:ea typeface="+mn-ea"/>
              </a:rPr>
              <a:t>satisfaction</a:t>
            </a:r>
            <a:endParaRPr lang="zh-CN" altLang="en-US" sz="2200" b="1" kern="0" dirty="0">
              <a:solidFill>
                <a:schemeClr val="accent6">
                  <a:lumMod val="75000"/>
                </a:schemeClr>
              </a:solidFill>
              <a:latin typeface="Helvetica"/>
              <a:ea typeface="+mn-ea"/>
            </a:endParaRPr>
          </a:p>
        </p:txBody>
      </p:sp>
      <p:grpSp>
        <p:nvGrpSpPr>
          <p:cNvPr id="3" name="组合 10"/>
          <p:cNvGrpSpPr/>
          <p:nvPr/>
        </p:nvGrpSpPr>
        <p:grpSpPr bwMode="auto">
          <a:xfrm>
            <a:off x="714348" y="2206624"/>
            <a:ext cx="1619250" cy="1150938"/>
            <a:chOff x="6654041" y="1061349"/>
            <a:chExt cx="2771750" cy="1008112"/>
          </a:xfrm>
        </p:grpSpPr>
        <p:pic>
          <p:nvPicPr>
            <p:cNvPr id="35851" name="图片 11"/>
            <p:cNvPicPr>
              <a:picLocks noChangeAspect="1"/>
            </p:cNvPicPr>
            <p:nvPr/>
          </p:nvPicPr>
          <p:blipFill>
            <a:blip r:embed="rId2"/>
            <a:srcRect/>
            <a:stretch>
              <a:fillRect/>
            </a:stretch>
          </p:blipFill>
          <p:spPr bwMode="auto">
            <a:xfrm>
              <a:off x="6654041" y="1061349"/>
              <a:ext cx="2771750" cy="1008112"/>
            </a:xfrm>
            <a:prstGeom prst="rect">
              <a:avLst/>
            </a:prstGeom>
            <a:noFill/>
            <a:ln w="9525">
              <a:noFill/>
              <a:miter lim="800000"/>
              <a:headEnd/>
              <a:tailEnd/>
            </a:ln>
          </p:spPr>
        </p:pic>
        <p:sp>
          <p:nvSpPr>
            <p:cNvPr id="35852" name="矩形 12"/>
            <p:cNvSpPr>
              <a:spLocks noChangeArrowheads="1"/>
            </p:cNvSpPr>
            <p:nvPr/>
          </p:nvSpPr>
          <p:spPr bwMode="auto">
            <a:xfrm>
              <a:off x="7516632" y="1187363"/>
              <a:ext cx="1047790" cy="403957"/>
            </a:xfrm>
            <a:prstGeom prst="rect">
              <a:avLst/>
            </a:prstGeom>
            <a:noFill/>
            <a:ln w="9525">
              <a:noFill/>
              <a:miter lim="800000"/>
            </a:ln>
          </p:spPr>
          <p:txBody>
            <a:bodyPr wrap="none">
              <a:spAutoFit/>
            </a:bodyPr>
            <a:lstStyle/>
            <a:p>
              <a:pPr algn="ctr" eaLnBrk="1" hangingPunct="1"/>
              <a:r>
                <a:rPr lang="en-US" altLang="zh-CN" sz="2400" b="1" dirty="0">
                  <a:solidFill>
                    <a:schemeClr val="bg1"/>
                  </a:solidFill>
                </a:rPr>
                <a:t>Body</a:t>
              </a:r>
              <a:endParaRPr lang="zh-CN" altLang="en-US" sz="2400" b="1" dirty="0">
                <a:solidFill>
                  <a:schemeClr val="bg1"/>
                </a:solidFill>
              </a:endParaRPr>
            </a:p>
          </p:txBody>
        </p:sp>
      </p:grpSp>
      <p:sp>
        <p:nvSpPr>
          <p:cNvPr id="5" name="矩形 4"/>
          <p:cNvSpPr/>
          <p:nvPr/>
        </p:nvSpPr>
        <p:spPr>
          <a:xfrm>
            <a:off x="6811413" y="5355567"/>
            <a:ext cx="1832553" cy="430887"/>
          </a:xfrm>
          <a:prstGeom prst="rect">
            <a:avLst/>
          </a:prstGeom>
        </p:spPr>
        <p:txBody>
          <a:bodyPr wrap="none">
            <a:spAutoFit/>
          </a:bodyPr>
          <a:lstStyle/>
          <a:p>
            <a:pPr eaLnBrk="1" fontAlgn="auto" hangingPunct="1">
              <a:spcBef>
                <a:spcPts val="0"/>
              </a:spcBef>
              <a:spcAft>
                <a:spcPts val="0"/>
              </a:spcAft>
              <a:defRPr/>
            </a:pPr>
            <a:r>
              <a:rPr lang="en-US" altLang="zh-CN" sz="2200" b="1" kern="0" dirty="0">
                <a:solidFill>
                  <a:schemeClr val="accent6">
                    <a:lumMod val="75000"/>
                  </a:schemeClr>
                </a:solidFill>
                <a:latin typeface="Helvetica"/>
                <a:ea typeface="+mn-ea"/>
              </a:rPr>
              <a:t>leisure time </a:t>
            </a:r>
            <a:endParaRPr lang="zh-CN" altLang="en-US" sz="2200" b="1" kern="0" dirty="0">
              <a:solidFill>
                <a:schemeClr val="accent6">
                  <a:lumMod val="75000"/>
                </a:schemeClr>
              </a:solidFill>
              <a:latin typeface="Helvetica"/>
              <a:ea typeface="+mn-ea"/>
            </a:endParaRPr>
          </a:p>
        </p:txBody>
      </p:sp>
      <p:sp>
        <p:nvSpPr>
          <p:cNvPr id="13" name="矩形 12"/>
          <p:cNvSpPr/>
          <p:nvPr/>
        </p:nvSpPr>
        <p:spPr>
          <a:xfrm>
            <a:off x="142844" y="3681715"/>
            <a:ext cx="3041218" cy="461665"/>
          </a:xfrm>
          <a:prstGeom prst="rect">
            <a:avLst/>
          </a:prstGeom>
        </p:spPr>
        <p:txBody>
          <a:bodyPr wrap="none">
            <a:spAutoFit/>
          </a:bodyPr>
          <a:lstStyle/>
          <a:p>
            <a:pPr algn="ctr" eaLnBrk="1" fontAlgn="auto" hangingPunct="1">
              <a:spcBef>
                <a:spcPts val="0"/>
              </a:spcBef>
              <a:spcAft>
                <a:spcPts val="0"/>
              </a:spcAft>
              <a:defRPr/>
            </a:pPr>
            <a:r>
              <a:rPr lang="en-US" altLang="zh-CN" sz="2400" b="1" dirty="0" smtClean="0">
                <a:solidFill>
                  <a:srgbClr val="000000"/>
                </a:solidFill>
                <a:latin typeface="Helvetica" pitchFamily="34" charset="0"/>
                <a:ea typeface="方正舒体" panose="02010601030101010101" pitchFamily="2" charset="-122"/>
              </a:rPr>
              <a:t>Part II: (Paras.4 – 8)</a:t>
            </a:r>
            <a:endParaRPr lang="en-US" altLang="zh-CN" sz="2400" b="1" dirty="0">
              <a:solidFill>
                <a:srgbClr val="000000"/>
              </a:solidFill>
              <a:latin typeface="Helvetica" pitchFamily="34" charset="0"/>
              <a:ea typeface="方正舒体" panose="02010601030101010101" pitchFamily="2" charset="-122"/>
            </a:endParaRPr>
          </a:p>
        </p:txBody>
      </p:sp>
      <p:cxnSp>
        <p:nvCxnSpPr>
          <p:cNvPr id="25" name="直接箭头连接符 24"/>
          <p:cNvCxnSpPr>
            <a:stCxn id="13" idx="3"/>
          </p:cNvCxnSpPr>
          <p:nvPr/>
        </p:nvCxnSpPr>
        <p:spPr>
          <a:xfrm flipV="1">
            <a:off x="3184062" y="2571744"/>
            <a:ext cx="914900" cy="1340804"/>
          </a:xfrm>
          <a:prstGeom prst="straightConnector1">
            <a:avLst/>
          </a:prstGeom>
          <a:ln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3" idx="3"/>
          </p:cNvCxnSpPr>
          <p:nvPr/>
        </p:nvCxnSpPr>
        <p:spPr>
          <a:xfrm>
            <a:off x="3184062" y="3912548"/>
            <a:ext cx="914900" cy="1588"/>
          </a:xfrm>
          <a:prstGeom prst="straightConnector1">
            <a:avLst/>
          </a:prstGeom>
          <a:ln cmpd="sng">
            <a:solidFill>
              <a:schemeClr val="accent6">
                <a:lumMod val="75000"/>
              </a:schemeClr>
            </a:solidFill>
            <a:tailEnd type="arrow"/>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3" idx="3"/>
          </p:cNvCxnSpPr>
          <p:nvPr/>
        </p:nvCxnSpPr>
        <p:spPr>
          <a:xfrm>
            <a:off x="3184062" y="3912548"/>
            <a:ext cx="914900" cy="1445278"/>
          </a:xfrm>
          <a:prstGeom prst="straightConnector1">
            <a:avLst/>
          </a:prstGeom>
          <a:ln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0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0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20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9" grpId="0"/>
      <p:bldP spid="10" grpId="0"/>
      <p:bldP spid="5"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箭头连接符 39"/>
          <p:cNvCxnSpPr/>
          <p:nvPr/>
        </p:nvCxnSpPr>
        <p:spPr>
          <a:xfrm rot="16200000">
            <a:off x="6434138" y="4868872"/>
            <a:ext cx="452438" cy="1587"/>
          </a:xfrm>
          <a:prstGeom prst="straightConnector1">
            <a:avLst/>
          </a:prstGeom>
          <a:ln w="28575">
            <a:solidFill>
              <a:srgbClr val="3366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rot="16200000">
            <a:off x="2184400" y="4916499"/>
            <a:ext cx="452438" cy="1588"/>
          </a:xfrm>
          <a:prstGeom prst="straightConnector1">
            <a:avLst/>
          </a:prstGeom>
          <a:ln w="28575">
            <a:solidFill>
              <a:srgbClr val="33660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2773"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sp>
        <p:nvSpPr>
          <p:cNvPr id="37" name="圆角矩形 36"/>
          <p:cNvSpPr>
            <a:spLocks noChangeArrowheads="1"/>
          </p:cNvSpPr>
          <p:nvPr/>
        </p:nvSpPr>
        <p:spPr bwMode="auto">
          <a:xfrm>
            <a:off x="611560" y="2740055"/>
            <a:ext cx="3619854" cy="1951019"/>
          </a:xfrm>
          <a:prstGeom prst="roundRect">
            <a:avLst>
              <a:gd name="adj" fmla="val 16667"/>
            </a:avLst>
          </a:prstGeom>
          <a:solidFill>
            <a:schemeClr val="bg1"/>
          </a:solidFill>
          <a:ln w="25400" algn="ctr">
            <a:solidFill>
              <a:schemeClr val="accent1"/>
            </a:solidFill>
            <a:round/>
          </a:ln>
          <a:effectLst>
            <a:glow rad="101600">
              <a:schemeClr val="accent5">
                <a:satMod val="175000"/>
                <a:alpha val="40000"/>
              </a:schemeClr>
            </a:glow>
          </a:effectLst>
        </p:spPr>
        <p:txBody>
          <a:bodyPr anchor="ctr"/>
          <a:lstStyle/>
          <a:p>
            <a:pPr eaLnBrk="1" fontAlgn="auto" hangingPunct="1">
              <a:spcBef>
                <a:spcPts val="0"/>
              </a:spcBef>
              <a:spcAft>
                <a:spcPts val="0"/>
              </a:spcAft>
              <a:defRPr/>
            </a:pPr>
            <a:r>
              <a:rPr lang="en-US" altLang="zh-CN" sz="2300" dirty="0" smtClean="0">
                <a:solidFill>
                  <a:schemeClr val="dk1"/>
                </a:solidFill>
                <a:latin typeface="Helvetica" pitchFamily="34" charset="0"/>
                <a:ea typeface="+mn-ea"/>
                <a:cs typeface="Helvetica" pitchFamily="34" charset="0"/>
              </a:rPr>
              <a:t>To workers: leisure means simply the hours they need to ________  ____ in order to work efficiently. </a:t>
            </a:r>
            <a:endParaRPr lang="en-US" altLang="zh-CN" sz="2300" dirty="0">
              <a:solidFill>
                <a:schemeClr val="dk1"/>
              </a:solidFill>
              <a:latin typeface="Helvetica" pitchFamily="34" charset="0"/>
              <a:ea typeface="+mn-ea"/>
              <a:cs typeface="Helvetica" pitchFamily="34" charset="0"/>
            </a:endParaRPr>
          </a:p>
        </p:txBody>
      </p:sp>
      <p:sp>
        <p:nvSpPr>
          <p:cNvPr id="38" name="圆角矩形 37"/>
          <p:cNvSpPr>
            <a:spLocks noChangeArrowheads="1"/>
          </p:cNvSpPr>
          <p:nvPr/>
        </p:nvSpPr>
        <p:spPr bwMode="auto">
          <a:xfrm>
            <a:off x="4857752" y="2748232"/>
            <a:ext cx="3568480" cy="1895214"/>
          </a:xfrm>
          <a:prstGeom prst="roundRect">
            <a:avLst>
              <a:gd name="adj" fmla="val 16667"/>
            </a:avLst>
          </a:prstGeom>
          <a:solidFill>
            <a:schemeClr val="bg1"/>
          </a:solidFill>
          <a:ln w="25400" algn="ctr">
            <a:solidFill>
              <a:srgbClr val="FFC000"/>
            </a:solidFill>
            <a:round/>
          </a:ln>
          <a:effectLst>
            <a:glow rad="101600">
              <a:schemeClr val="accent6">
                <a:satMod val="175000"/>
                <a:alpha val="40000"/>
              </a:schemeClr>
            </a:glow>
          </a:effectLst>
        </p:spPr>
        <p:txBody>
          <a:bodyPr anchor="t"/>
          <a:lstStyle/>
          <a:p>
            <a:pPr eaLnBrk="1" fontAlgn="auto" hangingPunct="1">
              <a:spcBef>
                <a:spcPts val="0"/>
              </a:spcBef>
              <a:spcAft>
                <a:spcPts val="0"/>
              </a:spcAft>
              <a:defRPr/>
            </a:pPr>
            <a:r>
              <a:rPr lang="en-US" altLang="zh-CN" sz="2400" dirty="0">
                <a:solidFill>
                  <a:schemeClr val="dk1"/>
                </a:solidFill>
                <a:latin typeface="Helvetica" pitchFamily="34" charset="0"/>
                <a:ea typeface="+mn-ea"/>
                <a:cs typeface="Helvetica" pitchFamily="34" charset="0"/>
              </a:rPr>
              <a:t>To laborers: leisure means ________ from compulsion.</a:t>
            </a:r>
            <a:endParaRPr lang="en-US" altLang="zh-CN" sz="2400" dirty="0">
              <a:solidFill>
                <a:schemeClr val="dk1"/>
              </a:solidFill>
              <a:latin typeface="Helvetica" pitchFamily="34" charset="0"/>
              <a:ea typeface="+mn-ea"/>
              <a:cs typeface="Helvetica" pitchFamily="34" charset="0"/>
            </a:endParaRPr>
          </a:p>
          <a:p>
            <a:pPr eaLnBrk="1" fontAlgn="auto" hangingPunct="1">
              <a:spcBef>
                <a:spcPts val="0"/>
              </a:spcBef>
              <a:spcAft>
                <a:spcPts val="0"/>
              </a:spcAft>
              <a:defRPr/>
            </a:pPr>
            <a:endParaRPr lang="en-US" altLang="zh-CN" sz="2400" dirty="0">
              <a:solidFill>
                <a:schemeClr val="dk1"/>
              </a:solidFill>
              <a:latin typeface="Helvetica" pitchFamily="34" charset="0"/>
              <a:ea typeface="+mn-ea"/>
              <a:cs typeface="Helvetica" pitchFamily="34" charset="0"/>
            </a:endParaRPr>
          </a:p>
        </p:txBody>
      </p:sp>
      <p:sp>
        <p:nvSpPr>
          <p:cNvPr id="42" name="圆角矩形 41"/>
          <p:cNvSpPr>
            <a:spLocks noChangeArrowheads="1"/>
          </p:cNvSpPr>
          <p:nvPr/>
        </p:nvSpPr>
        <p:spPr bwMode="auto">
          <a:xfrm>
            <a:off x="683569" y="5114107"/>
            <a:ext cx="3600399" cy="1172413"/>
          </a:xfrm>
          <a:prstGeom prst="roundRect">
            <a:avLst>
              <a:gd name="adj" fmla="val 16667"/>
            </a:avLst>
          </a:prstGeom>
          <a:solidFill>
            <a:schemeClr val="bg1"/>
          </a:solidFill>
          <a:ln w="25400" algn="ctr">
            <a:solidFill>
              <a:schemeClr val="accent1"/>
            </a:solidFill>
            <a:round/>
          </a:ln>
          <a:effectLst>
            <a:glow rad="101600">
              <a:schemeClr val="accent5">
                <a:satMod val="175000"/>
                <a:alpha val="40000"/>
              </a:schemeClr>
            </a:glow>
          </a:effectLst>
        </p:spPr>
        <p:txBody>
          <a:bodyPr anchor="ctr"/>
          <a:lstStyle/>
          <a:p>
            <a:pPr eaLnBrk="1" fontAlgn="auto" hangingPunct="1">
              <a:spcBef>
                <a:spcPts val="0"/>
              </a:spcBef>
              <a:spcAft>
                <a:spcPts val="0"/>
              </a:spcAft>
              <a:defRPr/>
            </a:pPr>
            <a:r>
              <a:rPr lang="en-US" altLang="zh-CN" sz="2400" dirty="0">
                <a:solidFill>
                  <a:schemeClr val="dk1"/>
                </a:solidFill>
                <a:latin typeface="Helvetica" pitchFamily="34" charset="0"/>
                <a:ea typeface="+mn-ea"/>
                <a:cs typeface="Helvetica" pitchFamily="34" charset="0"/>
              </a:rPr>
              <a:t>prone to dedicate more time to working</a:t>
            </a:r>
            <a:endParaRPr lang="en-US" altLang="zh-CN" sz="2400" dirty="0">
              <a:solidFill>
                <a:schemeClr val="dk1"/>
              </a:solidFill>
              <a:latin typeface="Helvetica" pitchFamily="34" charset="0"/>
              <a:ea typeface="+mn-ea"/>
              <a:cs typeface="Helvetica" pitchFamily="34" charset="0"/>
            </a:endParaRPr>
          </a:p>
        </p:txBody>
      </p:sp>
      <p:sp>
        <p:nvSpPr>
          <p:cNvPr id="43" name="圆角矩形 42"/>
          <p:cNvSpPr>
            <a:spLocks noChangeArrowheads="1"/>
          </p:cNvSpPr>
          <p:nvPr/>
        </p:nvSpPr>
        <p:spPr bwMode="auto">
          <a:xfrm>
            <a:off x="4788034" y="5072074"/>
            <a:ext cx="3816414" cy="1209435"/>
          </a:xfrm>
          <a:prstGeom prst="roundRect">
            <a:avLst>
              <a:gd name="adj" fmla="val 16667"/>
            </a:avLst>
          </a:prstGeom>
          <a:solidFill>
            <a:schemeClr val="bg1"/>
          </a:solidFill>
          <a:ln w="25400" algn="ctr">
            <a:solidFill>
              <a:srgbClr val="FFC000"/>
            </a:solidFill>
            <a:round/>
          </a:ln>
          <a:effectLst>
            <a:glow rad="101600">
              <a:schemeClr val="accent6">
                <a:satMod val="175000"/>
                <a:alpha val="40000"/>
              </a:schemeClr>
            </a:glow>
          </a:effectLst>
        </p:spPr>
        <p:txBody>
          <a:bodyPr anchor="ctr"/>
          <a:lstStyle/>
          <a:p>
            <a:pPr eaLnBrk="1" fontAlgn="auto" hangingPunct="1">
              <a:spcBef>
                <a:spcPts val="0"/>
              </a:spcBef>
              <a:spcAft>
                <a:spcPts val="0"/>
              </a:spcAft>
              <a:defRPr/>
            </a:pPr>
            <a:r>
              <a:rPr lang="en-US" altLang="zh-CN" sz="2400" dirty="0">
                <a:solidFill>
                  <a:schemeClr val="dk1"/>
                </a:solidFill>
                <a:latin typeface="Helvetica" pitchFamily="34" charset="0"/>
                <a:ea typeface="+mn-ea"/>
                <a:cs typeface="Helvetica" pitchFamily="34" charset="0"/>
              </a:rPr>
              <a:t>imagine that the more hours they have free for play, the better</a:t>
            </a:r>
            <a:endParaRPr lang="en-US" altLang="zh-CN" sz="2400" dirty="0">
              <a:solidFill>
                <a:schemeClr val="dk1"/>
              </a:solidFill>
              <a:latin typeface="Helvetica" pitchFamily="34" charset="0"/>
              <a:ea typeface="+mn-ea"/>
              <a:cs typeface="Helvetica" pitchFamily="34" charset="0"/>
            </a:endParaRPr>
          </a:p>
        </p:txBody>
      </p:sp>
      <p:grpSp>
        <p:nvGrpSpPr>
          <p:cNvPr id="2" name="组合 28"/>
          <p:cNvGrpSpPr/>
          <p:nvPr/>
        </p:nvGrpSpPr>
        <p:grpSpPr bwMode="auto">
          <a:xfrm>
            <a:off x="1493838" y="1397000"/>
            <a:ext cx="6143625" cy="1311275"/>
            <a:chOff x="1571604" y="1922024"/>
            <a:chExt cx="6143668" cy="1312512"/>
          </a:xfrm>
        </p:grpSpPr>
        <p:grpSp>
          <p:nvGrpSpPr>
            <p:cNvPr id="32790" name="组合 27"/>
            <p:cNvGrpSpPr/>
            <p:nvPr/>
          </p:nvGrpSpPr>
          <p:grpSpPr bwMode="auto">
            <a:xfrm>
              <a:off x="2963819" y="2731366"/>
              <a:ext cx="3216298" cy="503170"/>
              <a:chOff x="3108283" y="1159876"/>
              <a:chExt cx="3216298" cy="1019660"/>
            </a:xfrm>
          </p:grpSpPr>
          <p:cxnSp>
            <p:nvCxnSpPr>
              <p:cNvPr id="32" name="直接连接符 31"/>
              <p:cNvCxnSpPr/>
              <p:nvPr/>
            </p:nvCxnSpPr>
            <p:spPr>
              <a:xfrm rot="5400000">
                <a:off x="4426384" y="1410759"/>
                <a:ext cx="505548" cy="1587"/>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33" name="直接连接符 32"/>
              <p:cNvCxnSpPr/>
              <p:nvPr/>
            </p:nvCxnSpPr>
            <p:spPr>
              <a:xfrm>
                <a:off x="3108315" y="1709408"/>
                <a:ext cx="3203598" cy="0"/>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34" name="直接连接符 33"/>
              <p:cNvCxnSpPr/>
              <p:nvPr/>
            </p:nvCxnSpPr>
            <p:spPr>
              <a:xfrm rot="5400000">
                <a:off x="2856334" y="1925969"/>
                <a:ext cx="505548"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35" name="直接连接符 34"/>
              <p:cNvCxnSpPr/>
              <p:nvPr/>
            </p:nvCxnSpPr>
            <p:spPr>
              <a:xfrm rot="5400000">
                <a:off x="6071045" y="1925968"/>
                <a:ext cx="505548" cy="1587"/>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grpSp>
        <p:sp>
          <p:nvSpPr>
            <p:cNvPr id="30" name="Text Box 9"/>
            <p:cNvSpPr txBox="1">
              <a:spLocks noChangeArrowheads="1"/>
            </p:cNvSpPr>
            <p:nvPr/>
          </p:nvSpPr>
          <p:spPr bwMode="auto">
            <a:xfrm>
              <a:off x="1571604" y="1922024"/>
              <a:ext cx="6143668" cy="830997"/>
            </a:xfrm>
            <a:prstGeom prst="rect">
              <a:avLst/>
            </a:prstGeom>
            <a:solidFill>
              <a:schemeClr val="accent3"/>
            </a:solidFill>
            <a:ln w="9525">
              <a:noFill/>
              <a:miter lim="800000"/>
            </a:ln>
            <a:effectLst>
              <a:glow rad="139700">
                <a:schemeClr val="accent3">
                  <a:satMod val="175000"/>
                  <a:alpha val="40000"/>
                </a:schemeClr>
              </a:glow>
              <a:prstShdw prst="shdw11">
                <a:schemeClr val="bg2">
                  <a:alpha val="50000"/>
                </a:schemeClr>
              </a:prstShdw>
            </a:effectLst>
          </p:spPr>
          <p:txBody>
            <a:bodyPr>
              <a:spAutoFit/>
            </a:bodyPr>
            <a:lstStyle/>
            <a:p>
              <a:pPr algn="ctr" eaLnBrk="1" fontAlgn="auto" hangingPunct="1">
                <a:spcBef>
                  <a:spcPts val="0"/>
                </a:spcBef>
                <a:spcAft>
                  <a:spcPts val="0"/>
                </a:spcAft>
                <a:defRPr/>
              </a:pPr>
              <a:r>
                <a:rPr lang="en-US" altLang="zh-CN" sz="2400" b="1" dirty="0">
                  <a:solidFill>
                    <a:schemeClr val="bg1"/>
                  </a:solidFill>
                  <a:latin typeface="Helvetica"/>
                  <a:ea typeface="方正舒体" panose="02010601030101010101" pitchFamily="2" charset="-122"/>
                </a:rPr>
                <a:t>What does leisure mean to workers and laborers respectively? (Para</a:t>
              </a:r>
              <a:r>
                <a:rPr lang="en-US" altLang="zh-CN" sz="2400" b="1" dirty="0" smtClean="0">
                  <a:solidFill>
                    <a:schemeClr val="bg1"/>
                  </a:solidFill>
                  <a:latin typeface="Helvetica"/>
                  <a:ea typeface="方正舒体" panose="02010601030101010101" pitchFamily="2" charset="-122"/>
                </a:rPr>
                <a:t>. 4</a:t>
              </a:r>
              <a:r>
                <a:rPr lang="en-US" altLang="zh-CN" sz="2400" b="1" dirty="0">
                  <a:solidFill>
                    <a:schemeClr val="bg1"/>
                  </a:solidFill>
                  <a:latin typeface="Helvetica"/>
                  <a:ea typeface="方正舒体" panose="02010601030101010101" pitchFamily="2" charset="-122"/>
                </a:rPr>
                <a:t>)</a:t>
              </a:r>
              <a:endParaRPr lang="zh-CN" altLang="en-US" sz="2800" b="1" dirty="0">
                <a:solidFill>
                  <a:schemeClr val="bg1"/>
                </a:solidFill>
                <a:latin typeface="+mn-lt"/>
                <a:ea typeface="+mn-ea"/>
              </a:endParaRPr>
            </a:p>
          </p:txBody>
        </p:sp>
      </p:grpSp>
      <p:sp>
        <p:nvSpPr>
          <p:cNvPr id="4" name="矩形 3"/>
          <p:cNvSpPr/>
          <p:nvPr/>
        </p:nvSpPr>
        <p:spPr>
          <a:xfrm>
            <a:off x="2357422" y="3482790"/>
            <a:ext cx="1558440" cy="446276"/>
          </a:xfrm>
          <a:prstGeom prst="rect">
            <a:avLst/>
          </a:prstGeom>
        </p:spPr>
        <p:txBody>
          <a:bodyPr wrap="none">
            <a:spAutoFit/>
          </a:bodyPr>
          <a:lstStyle/>
          <a:p>
            <a:pPr eaLnBrk="1" fontAlgn="auto" hangingPunct="1">
              <a:spcBef>
                <a:spcPts val="0"/>
              </a:spcBef>
              <a:spcAft>
                <a:spcPts val="0"/>
              </a:spcAft>
              <a:defRPr/>
            </a:pPr>
            <a:r>
              <a:rPr lang="en-US" altLang="zh-CN" sz="2300" b="1" kern="0" dirty="0" smtClean="0">
                <a:solidFill>
                  <a:schemeClr val="accent6">
                    <a:lumMod val="75000"/>
                  </a:schemeClr>
                </a:solidFill>
                <a:latin typeface="Helvetica"/>
                <a:ea typeface="+mn-ea"/>
              </a:rPr>
              <a:t>relax and </a:t>
            </a:r>
            <a:endParaRPr lang="zh-CN" altLang="en-US" sz="2300" b="1" kern="0" dirty="0">
              <a:solidFill>
                <a:schemeClr val="accent6">
                  <a:lumMod val="75000"/>
                </a:schemeClr>
              </a:solidFill>
              <a:latin typeface="Helvetica"/>
              <a:ea typeface="+mn-ea"/>
            </a:endParaRPr>
          </a:p>
        </p:txBody>
      </p:sp>
      <p:sp>
        <p:nvSpPr>
          <p:cNvPr id="5" name="矩形 4"/>
          <p:cNvSpPr/>
          <p:nvPr/>
        </p:nvSpPr>
        <p:spPr>
          <a:xfrm>
            <a:off x="725488" y="3824294"/>
            <a:ext cx="750887" cy="461962"/>
          </a:xfrm>
          <a:prstGeom prst="rect">
            <a:avLst/>
          </a:prstGeom>
        </p:spPr>
        <p:txBody>
          <a:bodyPr wrap="none">
            <a:spAutoFit/>
          </a:bodyPr>
          <a:lstStyle/>
          <a:p>
            <a:pPr eaLnBrk="1" fontAlgn="auto" hangingPunct="1">
              <a:spcBef>
                <a:spcPts val="0"/>
              </a:spcBef>
              <a:spcAft>
                <a:spcPts val="0"/>
              </a:spcAft>
              <a:defRPr/>
            </a:pPr>
            <a:r>
              <a:rPr lang="en-US" altLang="zh-CN" sz="2300" b="1" kern="0" dirty="0">
                <a:solidFill>
                  <a:schemeClr val="accent6">
                    <a:lumMod val="75000"/>
                  </a:schemeClr>
                </a:solidFill>
                <a:latin typeface="Helvetica"/>
                <a:ea typeface="+mn-ea"/>
              </a:rPr>
              <a:t>rest</a:t>
            </a:r>
            <a:endParaRPr lang="zh-CN" altLang="en-US" sz="2300" b="1" kern="0" dirty="0">
              <a:solidFill>
                <a:schemeClr val="accent6">
                  <a:lumMod val="75000"/>
                </a:schemeClr>
              </a:solidFill>
              <a:latin typeface="Helvetica"/>
              <a:ea typeface="+mn-ea"/>
            </a:endParaRPr>
          </a:p>
        </p:txBody>
      </p:sp>
      <p:sp>
        <p:nvSpPr>
          <p:cNvPr id="6" name="矩形 5"/>
          <p:cNvSpPr/>
          <p:nvPr/>
        </p:nvSpPr>
        <p:spPr>
          <a:xfrm>
            <a:off x="6000760" y="3214686"/>
            <a:ext cx="1398587" cy="460375"/>
          </a:xfrm>
          <a:prstGeom prst="rect">
            <a:avLst/>
          </a:prstGeom>
        </p:spPr>
        <p:txBody>
          <a:bodyPr wrap="none">
            <a:spAutoFit/>
          </a:bodyPr>
          <a:lstStyle/>
          <a:p>
            <a:pPr eaLnBrk="1" fontAlgn="auto" hangingPunct="1">
              <a:spcBef>
                <a:spcPts val="0"/>
              </a:spcBef>
              <a:spcAft>
                <a:spcPts val="0"/>
              </a:spcAft>
              <a:defRPr/>
            </a:pPr>
            <a:r>
              <a:rPr lang="en-US" altLang="zh-CN" sz="2300" b="1" kern="0" dirty="0">
                <a:solidFill>
                  <a:schemeClr val="accent6">
                    <a:lumMod val="75000"/>
                  </a:schemeClr>
                </a:solidFill>
                <a:latin typeface="Helvetica"/>
                <a:ea typeface="+mn-ea"/>
              </a:rPr>
              <a:t>freedom</a:t>
            </a:r>
            <a:endParaRPr lang="en-US" altLang="zh-CN" sz="2300" b="1" kern="0" dirty="0">
              <a:solidFill>
                <a:schemeClr val="accent6">
                  <a:lumMod val="75000"/>
                </a:schemeClr>
              </a:solidFill>
              <a:latin typeface="Helvetic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par>
                                <p:cTn id="13" presetID="22" presetClass="entr" presetSubtype="1"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par>
                                <p:cTn id="31" presetID="22" presetClass="entr" presetSubtype="1"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up)">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up)">
                                      <p:cBhvr>
                                        <p:cTn id="38" dur="500"/>
                                        <p:tgtEl>
                                          <p:spTgt spid="40"/>
                                        </p:tgtEl>
                                      </p:cBhvr>
                                    </p:animEffect>
                                  </p:childTnLst>
                                </p:cTn>
                              </p:par>
                              <p:par>
                                <p:cTn id="39" presetID="22" presetClass="entr" presetSubtype="1"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5125" name="图片 4" descr="新视野大学ppt首页标题字-02.png"/>
          <p:cNvPicPr>
            <a:picLocks noChangeAspect="1"/>
          </p:cNvPicPr>
          <p:nvPr/>
        </p:nvPicPr>
        <p:blipFill>
          <a:blip r:embed="rId1"/>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2">
                  <a:lumMod val="50000"/>
                </a:schemeClr>
              </a:solidFill>
            </a:endParaRPr>
          </a:p>
        </p:txBody>
      </p:sp>
      <p:sp>
        <p:nvSpPr>
          <p:cNvPr id="2" name="Title 1"/>
          <p:cNvSpPr>
            <a:spLocks noGrp="1"/>
          </p:cNvSpPr>
          <p:nvPr>
            <p:ph type="title"/>
          </p:nvPr>
        </p:nvSpPr>
        <p:spPr>
          <a:xfrm>
            <a:off x="71438" y="2559050"/>
            <a:ext cx="2379662" cy="771525"/>
          </a:xfrm>
        </p:spPr>
        <p:txBody>
          <a:bodyPr rtlCol="0">
            <a:normAutofit/>
          </a:bodyPr>
          <a:lstStyle/>
          <a:p>
            <a:pPr algn="l" eaLnBrk="1" fontAlgn="auto" hangingPunct="1">
              <a:spcAft>
                <a:spcPts val="0"/>
              </a:spcAft>
              <a:defRPr/>
            </a:pPr>
            <a:r>
              <a:rPr lang="en-US" altLang="zh-CN" sz="5000" b="1" baseline="30000" dirty="0" smtClean="0">
                <a:solidFill>
                  <a:srgbClr val="FF6600"/>
                </a:solidFill>
                <a:effectLst>
                  <a:outerShdw blurRad="38100" dist="38100" dir="2700000" algn="tl">
                    <a:srgbClr val="C0C0C0"/>
                  </a:outerShdw>
                </a:effectLst>
                <a:latin typeface="Helvetica"/>
              </a:rPr>
              <a:t>Section A</a:t>
            </a:r>
            <a:r>
              <a:rPr lang="en-US" altLang="zh-CN" b="1" baseline="30000" dirty="0" smtClean="0">
                <a:solidFill>
                  <a:srgbClr val="FF6600"/>
                </a:solidFill>
              </a:rPr>
              <a:t> </a:t>
            </a:r>
            <a:endParaRPr lang="en-US" altLang="zh-CN" b="1" baseline="30000" dirty="0" smtClean="0">
              <a:solidFill>
                <a:srgbClr val="FF6600"/>
              </a:solidFill>
            </a:endParaRPr>
          </a:p>
        </p:txBody>
      </p:sp>
      <p:sp>
        <p:nvSpPr>
          <p:cNvPr id="6" name="Rectangle 5"/>
          <p:cNvSpPr/>
          <p:nvPr/>
        </p:nvSpPr>
        <p:spPr>
          <a:xfrm>
            <a:off x="4932363" y="128588"/>
            <a:ext cx="1371600" cy="708025"/>
          </a:xfrm>
          <a:prstGeom prst="rect">
            <a:avLst/>
          </a:prstGeom>
        </p:spPr>
        <p:txBody>
          <a:bodyPr>
            <a:spAutoFit/>
          </a:bodyPr>
          <a:lstStyle/>
          <a:p>
            <a:pPr eaLnBrk="1" hangingPunct="1">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5129" name="组合 29"/>
          <p:cNvGrpSpPr/>
          <p:nvPr/>
        </p:nvGrpSpPr>
        <p:grpSpPr bwMode="auto">
          <a:xfrm>
            <a:off x="238125" y="914400"/>
            <a:ext cx="1285661" cy="708025"/>
            <a:chOff x="238125" y="914400"/>
            <a:chExt cx="1285875" cy="708025"/>
          </a:xfrm>
        </p:grpSpPr>
        <p:sp>
          <p:nvSpPr>
            <p:cNvPr id="5150" name="TextBox 7"/>
            <p:cNvSpPr txBox="1">
              <a:spLocks noChangeArrowheads="1"/>
            </p:cNvSpPr>
            <p:nvPr/>
          </p:nvSpPr>
          <p:spPr bwMode="auto">
            <a:xfrm>
              <a:off x="762000" y="914400"/>
              <a:ext cx="762000" cy="708025"/>
            </a:xfrm>
            <a:prstGeom prst="rect">
              <a:avLst/>
            </a:prstGeom>
            <a:noFill/>
            <a:ln w="9525">
              <a:noFill/>
              <a:miter lim="800000"/>
            </a:ln>
          </p:spPr>
          <p:txBody>
            <a:bodyPr>
              <a:spAutoFit/>
            </a:bodyPr>
            <a:lstStyle/>
            <a:p>
              <a:pPr eaLnBrk="1" hangingPunct="1"/>
              <a:r>
                <a:rPr lang="en-US" altLang="zh-CN" sz="4000" b="1" i="1">
                  <a:latin typeface="Helvetica" pitchFamily="34" charset="0"/>
                  <a:ea typeface="Arial Unicode MS" panose="020B0604020202020204" pitchFamily="34" charset="-122"/>
                  <a:cs typeface="Helvetica Neue"/>
                </a:rPr>
                <a:t>5</a:t>
              </a:r>
              <a:endParaRPr lang="en-US" altLang="zh-CN" sz="4000">
                <a:latin typeface="Helvetica" pitchFamily="34" charset="0"/>
                <a:ea typeface="Arial Unicode MS" panose="020B0604020202020204" pitchFamily="34" charset="-122"/>
                <a:cs typeface="Helvetica Neue"/>
              </a:endParaRPr>
            </a:p>
          </p:txBody>
        </p:sp>
        <p:sp>
          <p:nvSpPr>
            <p:cNvPr id="5152" name="TextBox 14"/>
            <p:cNvSpPr txBox="1">
              <a:spLocks noChangeArrowheads="1"/>
            </p:cNvSpPr>
            <p:nvPr/>
          </p:nvSpPr>
          <p:spPr bwMode="auto">
            <a:xfrm>
              <a:off x="238125" y="1200150"/>
              <a:ext cx="661988" cy="338138"/>
            </a:xfrm>
            <a:prstGeom prst="rect">
              <a:avLst/>
            </a:prstGeom>
            <a:noFill/>
            <a:ln w="9525">
              <a:noFill/>
              <a:miter lim="800000"/>
            </a:ln>
          </p:spPr>
          <p:txBody>
            <a:bodyPr wrap="none">
              <a:spAutoFit/>
            </a:bodyPr>
            <a:lstStyle/>
            <a:p>
              <a:pPr eaLnBrk="1" hangingPunct="1"/>
              <a:r>
                <a:rPr lang="en-US" altLang="zh-CN" sz="1600" b="1" i="1" dirty="0">
                  <a:latin typeface="Helvetica" pitchFamily="34" charset="0"/>
                  <a:ea typeface="Helvetica Neue"/>
                  <a:cs typeface="Helvetica Neue"/>
                </a:rPr>
                <a:t>UNIT</a:t>
              </a:r>
              <a:endParaRPr lang="en-US" altLang="zh-CN" sz="1600" b="1" i="1" dirty="0">
                <a:latin typeface="Helvetica" pitchFamily="34" charset="0"/>
                <a:ea typeface="Helvetica Neue"/>
                <a:cs typeface="Helvetica Neue"/>
              </a:endParaRP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203" name="Text Box 14"/>
          <p:cNvSpPr txBox="1">
            <a:spLocks noChangeArrowheads="1"/>
          </p:cNvSpPr>
          <p:nvPr/>
        </p:nvSpPr>
        <p:spPr bwMode="auto">
          <a:xfrm>
            <a:off x="2473325" y="2459038"/>
            <a:ext cx="6059488" cy="554037"/>
          </a:xfrm>
          <a:prstGeom prst="rect">
            <a:avLst/>
          </a:prstGeom>
          <a:noFill/>
          <a:ln w="9525">
            <a:noFill/>
            <a:miter lim="800000"/>
          </a:ln>
          <a:effectLst>
            <a:outerShdw sx="999" sy="999" algn="ctr" rotWithShape="0">
              <a:schemeClr val="tx2"/>
            </a:outerShdw>
          </a:effectLst>
        </p:spPr>
        <p:txBody>
          <a:bodyPr>
            <a:spAutoFit/>
          </a:bodyPr>
          <a:lstStyle/>
          <a:p>
            <a:pPr algn="ctr" eaLnBrk="1" latinLnBrk="1" hangingPunct="1">
              <a:spcBef>
                <a:spcPct val="50000"/>
              </a:spcBef>
              <a:defRPr/>
            </a:pPr>
            <a:r>
              <a:rPr lang="en-US" altLang="zh-CN" sz="3000" dirty="0">
                <a:latin typeface="Helvetica" pitchFamily="34" charset="0"/>
                <a:ea typeface="Gulim" panose="020B0600000101010101" pitchFamily="34" charset="-127"/>
              </a:rPr>
              <a:t>Will you be a worker or a laborer?</a:t>
            </a:r>
            <a:endParaRPr lang="en-US" altLang="zh-CN" sz="3000" dirty="0">
              <a:latin typeface="Helvetica" pitchFamily="34" charset="0"/>
              <a:ea typeface="Gulim" panose="020B0600000101010101" pitchFamily="34" charset="-127"/>
            </a:endParaRPr>
          </a:p>
        </p:txBody>
      </p:sp>
      <p:cxnSp>
        <p:nvCxnSpPr>
          <p:cNvPr id="45" name="Straight Connector 44"/>
          <p:cNvCxnSpPr/>
          <p:nvPr/>
        </p:nvCxnSpPr>
        <p:spPr>
          <a:xfrm>
            <a:off x="142875" y="3009900"/>
            <a:ext cx="8675688" cy="1588"/>
          </a:xfrm>
          <a:prstGeom prst="line">
            <a:avLst/>
          </a:prstGeom>
        </p:spPr>
        <p:style>
          <a:lnRef idx="2">
            <a:schemeClr val="dk1"/>
          </a:lnRef>
          <a:fillRef idx="0">
            <a:schemeClr val="dk1"/>
          </a:fillRef>
          <a:effectRef idx="1">
            <a:schemeClr val="dk1"/>
          </a:effectRef>
          <a:fontRef idx="minor">
            <a:schemeClr val="tx1"/>
          </a:fontRef>
        </p:style>
      </p:cxnSp>
      <p:pic>
        <p:nvPicPr>
          <p:cNvPr id="5133" name="Picture 2"/>
          <p:cNvPicPr>
            <a:picLocks noChangeAspect="1" noChangeArrowheads="1"/>
          </p:cNvPicPr>
          <p:nvPr/>
        </p:nvPicPr>
        <p:blipFill>
          <a:blip r:embed="rId2"/>
          <a:srcRect/>
          <a:stretch>
            <a:fillRect/>
          </a:stretch>
        </p:blipFill>
        <p:spPr bwMode="auto">
          <a:xfrm>
            <a:off x="449263" y="3576638"/>
            <a:ext cx="2165350" cy="1038225"/>
          </a:xfrm>
          <a:prstGeom prst="rect">
            <a:avLst/>
          </a:prstGeom>
          <a:noFill/>
          <a:ln w="9525">
            <a:noFill/>
            <a:miter lim="800000"/>
            <a:headEnd/>
            <a:tailEnd/>
          </a:ln>
        </p:spPr>
      </p:pic>
      <p:pic>
        <p:nvPicPr>
          <p:cNvPr id="5134" name="Picture 3"/>
          <p:cNvPicPr>
            <a:picLocks noChangeAspect="1" noChangeArrowheads="1"/>
          </p:cNvPicPr>
          <p:nvPr/>
        </p:nvPicPr>
        <p:blipFill>
          <a:blip r:embed="rId3"/>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eaLnBrk="1" fontAlgn="auto" hangingPunct="1">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anose="030F0702030302020204" pitchFamily="66" charset="0"/>
              <a:ea typeface="+mn-ea"/>
            </a:endParaRPr>
          </a:p>
        </p:txBody>
      </p:sp>
      <p:grpSp>
        <p:nvGrpSpPr>
          <p:cNvPr id="4" name="组合 17"/>
          <p:cNvGrpSpPr/>
          <p:nvPr/>
        </p:nvGrpSpPr>
        <p:grpSpPr bwMode="auto">
          <a:xfrm>
            <a:off x="2700338" y="3860800"/>
            <a:ext cx="5735637" cy="461963"/>
            <a:chOff x="2700338" y="3663305"/>
            <a:chExt cx="5736399" cy="461665"/>
          </a:xfrm>
        </p:grpSpPr>
        <p:sp>
          <p:nvSpPr>
            <p:cNvPr id="19" name="椭圆 18"/>
            <p:cNvSpPr/>
            <p:nvPr/>
          </p:nvSpPr>
          <p:spPr bwMode="auto">
            <a:xfrm>
              <a:off x="2700338" y="3817194"/>
              <a:ext cx="144481" cy="144369"/>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5149" name="Rectangle 6"/>
            <p:cNvSpPr>
              <a:spLocks noChangeArrowheads="1"/>
            </p:cNvSpPr>
            <p:nvPr/>
          </p:nvSpPr>
          <p:spPr bwMode="auto">
            <a:xfrm>
              <a:off x="2856488" y="3663305"/>
              <a:ext cx="5580249" cy="461665"/>
            </a:xfrm>
            <a:prstGeom prst="rect">
              <a:avLst/>
            </a:prstGeom>
            <a:noFill/>
            <a:ln w="9525">
              <a:noFill/>
              <a:miter lim="800000"/>
            </a:ln>
          </p:spPr>
          <p:txBody>
            <a:bodyPr>
              <a:spAutoFit/>
            </a:bodyPr>
            <a:lstStyle/>
            <a:p>
              <a:r>
                <a:rPr lang="en-US" altLang="zh-CN" sz="2400" dirty="0">
                  <a:solidFill>
                    <a:srgbClr val="000000"/>
                  </a:solidFill>
                  <a:latin typeface="Helvetica" pitchFamily="34" charset="0"/>
                </a:rPr>
                <a:t>To talk about work</a:t>
              </a:r>
              <a:endParaRPr lang="en-US" altLang="zh-CN" sz="2400" dirty="0">
                <a:solidFill>
                  <a:srgbClr val="000000"/>
                </a:solidFill>
                <a:latin typeface="Helvetica" pitchFamily="34" charset="0"/>
              </a:endParaRPr>
            </a:p>
          </p:txBody>
        </p:sp>
      </p:grpSp>
      <p:grpSp>
        <p:nvGrpSpPr>
          <p:cNvPr id="5" name="组合 21"/>
          <p:cNvGrpSpPr/>
          <p:nvPr/>
        </p:nvGrpSpPr>
        <p:grpSpPr bwMode="auto">
          <a:xfrm>
            <a:off x="2700338" y="4357688"/>
            <a:ext cx="5308600" cy="461962"/>
            <a:chOff x="2700338" y="4159250"/>
            <a:chExt cx="5308505" cy="461963"/>
          </a:xfrm>
        </p:grpSpPr>
        <p:grpSp>
          <p:nvGrpSpPr>
            <p:cNvPr id="5144" name="组合 32"/>
            <p:cNvGrpSpPr/>
            <p:nvPr/>
          </p:nvGrpSpPr>
          <p:grpSpPr bwMode="auto">
            <a:xfrm>
              <a:off x="2700338" y="4159250"/>
              <a:ext cx="4943497" cy="461963"/>
              <a:chOff x="2702496" y="5022535"/>
              <a:chExt cx="4943574" cy="461665"/>
            </a:xfrm>
          </p:grpSpPr>
          <p:sp>
            <p:nvSpPr>
              <p:cNvPr id="5146" name="Rectangle 10"/>
              <p:cNvSpPr>
                <a:spLocks noChangeArrowheads="1"/>
              </p:cNvSpPr>
              <p:nvPr/>
            </p:nvSpPr>
            <p:spPr bwMode="auto">
              <a:xfrm>
                <a:off x="2990528" y="5022535"/>
                <a:ext cx="4655542" cy="461665"/>
              </a:xfrm>
              <a:prstGeom prst="rect">
                <a:avLst/>
              </a:prstGeom>
              <a:noFill/>
              <a:ln w="9525">
                <a:noFill/>
                <a:miter lim="800000"/>
              </a:ln>
            </p:spPr>
            <p:txBody>
              <a:bodyPr>
                <a:spAutoFit/>
              </a:bodyPr>
              <a:lstStyle/>
              <a:p>
                <a:endParaRPr lang="en-US" altLang="zh-CN" sz="2400">
                  <a:solidFill>
                    <a:srgbClr val="000000"/>
                  </a:solidFill>
                  <a:latin typeface="Helvetica" pitchFamily="34" charset="0"/>
                </a:endParaRPr>
              </a:p>
            </p:txBody>
          </p:sp>
          <p:sp>
            <p:nvSpPr>
              <p:cNvPr id="28" name="椭圆 27"/>
              <p:cNvSpPr/>
              <p:nvPr/>
            </p:nvSpPr>
            <p:spPr>
              <a:xfrm>
                <a:off x="2702496" y="5192288"/>
                <a:ext cx="144462" cy="144370"/>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endParaRPr kumimoji="1" lang="zh-CN" altLang="en-US" sz="2400"/>
              </a:p>
            </p:txBody>
          </p:sp>
        </p:grpSp>
        <p:sp>
          <p:nvSpPr>
            <p:cNvPr id="5145" name="矩形 25"/>
            <p:cNvSpPr>
              <a:spLocks noChangeArrowheads="1"/>
            </p:cNvSpPr>
            <p:nvPr/>
          </p:nvSpPr>
          <p:spPr bwMode="auto">
            <a:xfrm>
              <a:off x="2843808" y="4159548"/>
              <a:ext cx="5165035" cy="461665"/>
            </a:xfrm>
            <a:prstGeom prst="rect">
              <a:avLst/>
            </a:prstGeom>
            <a:noFill/>
            <a:ln w="9525">
              <a:noFill/>
              <a:miter lim="800000"/>
            </a:ln>
          </p:spPr>
          <p:txBody>
            <a:bodyPr>
              <a:spAutoFit/>
            </a:bodyPr>
            <a:lstStyle/>
            <a:p>
              <a:r>
                <a:rPr lang="en-US" altLang="zh-CN" sz="2400">
                  <a:solidFill>
                    <a:srgbClr val="000000"/>
                  </a:solidFill>
                  <a:latin typeface="Helvetica" pitchFamily="34" charset="0"/>
                </a:rPr>
                <a:t>To further understand the text</a:t>
              </a:r>
              <a:endParaRPr lang="en-US" altLang="zh-CN" sz="2400">
                <a:solidFill>
                  <a:srgbClr val="000000"/>
                </a:solidFill>
                <a:latin typeface="Helvetica" pitchFamily="34" charset="0"/>
              </a:endParaRPr>
            </a:p>
          </p:txBody>
        </p:sp>
      </p:grpSp>
      <p:grpSp>
        <p:nvGrpSpPr>
          <p:cNvPr id="8" name="组合 28"/>
          <p:cNvGrpSpPr/>
          <p:nvPr/>
        </p:nvGrpSpPr>
        <p:grpSpPr bwMode="auto">
          <a:xfrm>
            <a:off x="2700338" y="4854575"/>
            <a:ext cx="5745162" cy="460375"/>
            <a:chOff x="2699792" y="4656138"/>
            <a:chExt cx="5745964" cy="461665"/>
          </a:xfrm>
        </p:grpSpPr>
        <p:sp>
          <p:nvSpPr>
            <p:cNvPr id="5142" name="Rectangle 14"/>
            <p:cNvSpPr>
              <a:spLocks noChangeArrowheads="1"/>
            </p:cNvSpPr>
            <p:nvPr/>
          </p:nvSpPr>
          <p:spPr bwMode="auto">
            <a:xfrm>
              <a:off x="2843808" y="4656138"/>
              <a:ext cx="5601948" cy="461665"/>
            </a:xfrm>
            <a:prstGeom prst="rect">
              <a:avLst/>
            </a:prstGeom>
            <a:noFill/>
            <a:ln w="9525">
              <a:noFill/>
              <a:miter lim="800000"/>
            </a:ln>
          </p:spPr>
          <p:txBody>
            <a:bodyPr>
              <a:spAutoFit/>
            </a:bodyPr>
            <a:lstStyle/>
            <a:p>
              <a:r>
                <a:rPr lang="en-US" altLang="zh-CN" sz="2400">
                  <a:solidFill>
                    <a:srgbClr val="000000"/>
                  </a:solidFill>
                  <a:latin typeface="Helvetica" pitchFamily="34" charset="0"/>
                </a:rPr>
                <a:t>To apply the phrases and patterns</a:t>
              </a:r>
              <a:endParaRPr lang="en-US" altLang="zh-CN" sz="2400">
                <a:solidFill>
                  <a:srgbClr val="000000"/>
                </a:solidFill>
                <a:latin typeface="Helvetica" pitchFamily="34" charset="0"/>
              </a:endParaRPr>
            </a:p>
          </p:txBody>
        </p:sp>
        <p:sp>
          <p:nvSpPr>
            <p:cNvPr id="32" name="椭圆 31"/>
            <p:cNvSpPr/>
            <p:nvPr/>
          </p:nvSpPr>
          <p:spPr bwMode="auto">
            <a:xfrm>
              <a:off x="2699792" y="4797822"/>
              <a:ext cx="144482" cy="143275"/>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grpSp>
        <p:nvGrpSpPr>
          <p:cNvPr id="10" name="组合 32"/>
          <p:cNvGrpSpPr/>
          <p:nvPr/>
        </p:nvGrpSpPr>
        <p:grpSpPr bwMode="auto">
          <a:xfrm>
            <a:off x="2700338" y="5316538"/>
            <a:ext cx="6443662" cy="460375"/>
            <a:chOff x="2699792" y="5118283"/>
            <a:chExt cx="6444208" cy="461665"/>
          </a:xfrm>
        </p:grpSpPr>
        <p:sp>
          <p:nvSpPr>
            <p:cNvPr id="5140" name="TextBox 34"/>
            <p:cNvSpPr txBox="1">
              <a:spLocks noChangeArrowheads="1"/>
            </p:cNvSpPr>
            <p:nvPr/>
          </p:nvSpPr>
          <p:spPr bwMode="auto">
            <a:xfrm>
              <a:off x="2856488" y="5118283"/>
              <a:ext cx="6287512" cy="461665"/>
            </a:xfrm>
            <a:prstGeom prst="rect">
              <a:avLst/>
            </a:prstGeom>
            <a:noFill/>
            <a:ln w="9525">
              <a:noFill/>
              <a:miter lim="800000"/>
            </a:ln>
          </p:spPr>
          <p:txBody>
            <a:bodyPr>
              <a:spAutoFit/>
            </a:bodyPr>
            <a:lstStyle/>
            <a:p>
              <a:r>
                <a:rPr lang="en-US" altLang="zh-CN" sz="2400">
                  <a:solidFill>
                    <a:srgbClr val="000000"/>
                  </a:solidFill>
                  <a:latin typeface="Helvetica" pitchFamily="34" charset="0"/>
                </a:rPr>
                <a:t>To master the essay writing skill</a:t>
              </a:r>
              <a:endParaRPr lang="en-US" altLang="zh-CN" sz="2400">
                <a:solidFill>
                  <a:srgbClr val="000000"/>
                </a:solidFill>
                <a:latin typeface="Helvetica" pitchFamily="34" charset="0"/>
              </a:endParaRPr>
            </a:p>
          </p:txBody>
        </p:sp>
        <p:sp>
          <p:nvSpPr>
            <p:cNvPr id="35" name="椭圆 34"/>
            <p:cNvSpPr/>
            <p:nvPr/>
          </p:nvSpPr>
          <p:spPr bwMode="auto">
            <a:xfrm>
              <a:off x="2699792" y="5302949"/>
              <a:ext cx="144474" cy="141683"/>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sp>
        <p:nvSpPr>
          <p:cNvPr id="31" name="TextBox 30"/>
          <p:cNvSpPr txBox="1"/>
          <p:nvPr/>
        </p:nvSpPr>
        <p:spPr bwMode="auto">
          <a:xfrm>
            <a:off x="1877740" y="911225"/>
            <a:ext cx="6575133" cy="707886"/>
          </a:xfrm>
          <a:prstGeom prst="rect">
            <a:avLst/>
          </a:prstGeom>
          <a:noFill/>
        </p:spPr>
        <p:txBody>
          <a:bodyPr wrap="none">
            <a:spAutoFit/>
          </a:bodyPr>
          <a:lstStyle/>
          <a:p>
            <a:pPr eaLnBrk="1" fontAlgn="auto" hangingPunct="1">
              <a:spcBef>
                <a:spcPts val="0"/>
              </a:spcBef>
              <a:spcAft>
                <a:spcPts val="0"/>
              </a:spcAft>
              <a:defRPr/>
            </a:pPr>
            <a:r>
              <a:rPr lang="en-US" altLang="zh-CN" sz="4000" dirty="0" smtClean="0">
                <a:solidFill>
                  <a:srgbClr val="FFFFFF"/>
                </a:solidFill>
                <a:effectLst>
                  <a:glow rad="101600">
                    <a:schemeClr val="tx1">
                      <a:alpha val="60000"/>
                    </a:schemeClr>
                  </a:glow>
                  <a:outerShdw blurRad="38100" dist="38100" dir="2700000" algn="tl">
                    <a:srgbClr val="C0C0C0"/>
                  </a:outerShdw>
                </a:effectLst>
                <a:latin typeface="Cooper Black" panose="0208090404030B020404"/>
                <a:ea typeface="Arial Unicode MS" panose="020B0604020202020204" pitchFamily="34" charset="-122"/>
                <a:cs typeface="Helvetica Neue"/>
              </a:rPr>
              <a:t>When work is a pleasure</a:t>
            </a:r>
            <a:endParaRPr lang="en-US" altLang="zh-CN" sz="4000" b="1" dirty="0">
              <a:effectLst>
                <a:glow rad="101600">
                  <a:schemeClr val="tx1">
                    <a:alpha val="60000"/>
                  </a:schemeClr>
                </a:glow>
              </a:effectLst>
              <a:latin typeface="Helvetica Neue"/>
              <a:ea typeface="Arial Unicode MS" panose="020B0604020202020204" pitchFamily="34" charset="-122"/>
              <a:cs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sp>
        <p:nvSpPr>
          <p:cNvPr id="37" name="圆角矩形 36"/>
          <p:cNvSpPr>
            <a:spLocks noChangeArrowheads="1"/>
          </p:cNvSpPr>
          <p:nvPr/>
        </p:nvSpPr>
        <p:spPr bwMode="auto">
          <a:xfrm>
            <a:off x="553586" y="3140968"/>
            <a:ext cx="3890093" cy="3168352"/>
          </a:xfrm>
          <a:prstGeom prst="roundRect">
            <a:avLst>
              <a:gd name="adj" fmla="val 16667"/>
            </a:avLst>
          </a:prstGeom>
          <a:solidFill>
            <a:schemeClr val="bg1"/>
          </a:solidFill>
          <a:ln w="25400" algn="ctr">
            <a:solidFill>
              <a:schemeClr val="accent1"/>
            </a:solidFill>
            <a:round/>
          </a:ln>
          <a:effectLst>
            <a:glow rad="101600">
              <a:schemeClr val="accent5">
                <a:satMod val="175000"/>
                <a:alpha val="40000"/>
              </a:schemeClr>
            </a:glow>
          </a:effectLst>
        </p:spPr>
        <p:txBody>
          <a:bodyPr/>
          <a:lstStyle/>
          <a:p>
            <a:pPr marL="342900" indent="-342900" eaLnBrk="1" fontAlgn="auto" hangingPunct="1">
              <a:spcBef>
                <a:spcPts val="0"/>
              </a:spcBef>
              <a:spcAft>
                <a:spcPts val="0"/>
              </a:spcAft>
              <a:buFont typeface="Arial" panose="020B0604020202020204" pitchFamily="34" charset="0"/>
              <a:buChar char="•"/>
              <a:defRPr/>
            </a:pPr>
            <a:endParaRPr lang="en-US" altLang="zh-CN" sz="2400" dirty="0">
              <a:solidFill>
                <a:schemeClr val="dk1"/>
              </a:solidFill>
              <a:latin typeface="Helvetica" pitchFamily="34" charset="0"/>
              <a:ea typeface="+mn-ea"/>
              <a:cs typeface="Helvetica" pitchFamily="34" charset="0"/>
            </a:endParaRPr>
          </a:p>
        </p:txBody>
      </p:sp>
      <p:sp>
        <p:nvSpPr>
          <p:cNvPr id="38" name="圆角矩形 37"/>
          <p:cNvSpPr>
            <a:spLocks noChangeArrowheads="1"/>
          </p:cNvSpPr>
          <p:nvPr/>
        </p:nvSpPr>
        <p:spPr bwMode="auto">
          <a:xfrm>
            <a:off x="4716016" y="3140968"/>
            <a:ext cx="3960440" cy="3168352"/>
          </a:xfrm>
          <a:prstGeom prst="roundRect">
            <a:avLst>
              <a:gd name="adj" fmla="val 16667"/>
            </a:avLst>
          </a:prstGeom>
          <a:solidFill>
            <a:schemeClr val="bg1"/>
          </a:solidFill>
          <a:ln w="25400" algn="ctr">
            <a:solidFill>
              <a:srgbClr val="FFC000"/>
            </a:solidFill>
            <a:round/>
          </a:ln>
          <a:effectLst>
            <a:glow rad="101600">
              <a:schemeClr val="accent6">
                <a:satMod val="175000"/>
                <a:alpha val="40000"/>
              </a:schemeClr>
            </a:glow>
          </a:effectLst>
        </p:spPr>
        <p:txBody>
          <a:bodyPr/>
          <a:lstStyle/>
          <a:p>
            <a:pPr algn="ctr" eaLnBrk="1" fontAlgn="auto" hangingPunct="1">
              <a:spcBef>
                <a:spcPts val="0"/>
              </a:spcBef>
              <a:spcAft>
                <a:spcPts val="0"/>
              </a:spcAft>
              <a:defRPr/>
            </a:pPr>
            <a:endParaRPr lang="en-US" altLang="zh-CN" sz="2400" dirty="0">
              <a:solidFill>
                <a:schemeClr val="dk1"/>
              </a:solidFill>
              <a:latin typeface="Helvetica" pitchFamily="34" charset="0"/>
              <a:ea typeface="+mn-ea"/>
              <a:cs typeface="Helvetica" pitchFamily="34" charset="0"/>
            </a:endParaRPr>
          </a:p>
        </p:txBody>
      </p:sp>
      <p:grpSp>
        <p:nvGrpSpPr>
          <p:cNvPr id="4" name="组合 28"/>
          <p:cNvGrpSpPr/>
          <p:nvPr/>
        </p:nvGrpSpPr>
        <p:grpSpPr bwMode="auto">
          <a:xfrm>
            <a:off x="1617663" y="1341438"/>
            <a:ext cx="6049962" cy="1200329"/>
            <a:chOff x="1571604" y="1922024"/>
            <a:chExt cx="6143668" cy="1200508"/>
          </a:xfrm>
        </p:grpSpPr>
        <p:grpSp>
          <p:nvGrpSpPr>
            <p:cNvPr id="33814" name="组合 27"/>
            <p:cNvGrpSpPr/>
            <p:nvPr/>
          </p:nvGrpSpPr>
          <p:grpSpPr bwMode="auto">
            <a:xfrm>
              <a:off x="2963819" y="2731366"/>
              <a:ext cx="3204000" cy="271570"/>
              <a:chOff x="3108283" y="1159876"/>
              <a:chExt cx="3204000" cy="550329"/>
            </a:xfrm>
          </p:grpSpPr>
          <p:cxnSp>
            <p:nvCxnSpPr>
              <p:cNvPr id="32" name="直接连接符 31"/>
              <p:cNvCxnSpPr/>
              <p:nvPr/>
            </p:nvCxnSpPr>
            <p:spPr>
              <a:xfrm rot="5400000">
                <a:off x="4427319" y="1412462"/>
                <a:ext cx="505146" cy="1612"/>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33" name="直接连接符 32"/>
              <p:cNvCxnSpPr/>
              <p:nvPr/>
            </p:nvCxnSpPr>
            <p:spPr>
              <a:xfrm>
                <a:off x="3108913" y="1710886"/>
                <a:ext cx="3203219" cy="0"/>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grpSp>
        <p:sp>
          <p:nvSpPr>
            <p:cNvPr id="30" name="Text Box 9"/>
            <p:cNvSpPr txBox="1">
              <a:spLocks noChangeArrowheads="1"/>
            </p:cNvSpPr>
            <p:nvPr/>
          </p:nvSpPr>
          <p:spPr bwMode="auto">
            <a:xfrm>
              <a:off x="1571604" y="1922024"/>
              <a:ext cx="6143668" cy="1200508"/>
            </a:xfrm>
            <a:prstGeom prst="rect">
              <a:avLst/>
            </a:prstGeom>
            <a:solidFill>
              <a:schemeClr val="accent3"/>
            </a:solidFill>
            <a:ln w="9525">
              <a:noFill/>
              <a:miter lim="800000"/>
            </a:ln>
            <a:effectLst>
              <a:glow rad="139700">
                <a:schemeClr val="accent3">
                  <a:satMod val="175000"/>
                  <a:alpha val="40000"/>
                </a:schemeClr>
              </a:glow>
              <a:prstShdw prst="shdw11">
                <a:schemeClr val="bg2">
                  <a:alpha val="50000"/>
                </a:schemeClr>
              </a:prstShdw>
            </a:effectLst>
          </p:spPr>
          <p:txBody>
            <a:bodyPr>
              <a:spAutoFit/>
            </a:bodyPr>
            <a:lstStyle/>
            <a:p>
              <a:pPr eaLnBrk="1" fontAlgn="auto" hangingPunct="1">
                <a:spcBef>
                  <a:spcPts val="0"/>
                </a:spcBef>
                <a:spcAft>
                  <a:spcPts val="0"/>
                </a:spcAft>
                <a:defRPr/>
              </a:pPr>
              <a:r>
                <a:rPr lang="en-US" altLang="zh-CN" sz="2400" b="1" dirty="0">
                  <a:solidFill>
                    <a:schemeClr val="bg1"/>
                  </a:solidFill>
                  <a:latin typeface="Helvetica"/>
                  <a:ea typeface="方正舒体" panose="02010601030101010101" pitchFamily="2" charset="-122"/>
                </a:rPr>
                <a:t>How do workers and laborers differ in </a:t>
              </a:r>
              <a:r>
                <a:rPr lang="en-US" altLang="zh-CN" sz="2400" b="1" dirty="0" smtClean="0">
                  <a:solidFill>
                    <a:schemeClr val="bg1"/>
                  </a:solidFill>
                  <a:latin typeface="Helvetica"/>
                  <a:ea typeface="方正舒体" panose="02010601030101010101" pitchFamily="2" charset="-122"/>
                </a:rPr>
                <a:t>the amount </a:t>
              </a:r>
              <a:r>
                <a:rPr lang="en-US" altLang="zh-CN" sz="2400" b="1" dirty="0">
                  <a:solidFill>
                    <a:schemeClr val="bg1"/>
                  </a:solidFill>
                  <a:latin typeface="Helvetica"/>
                  <a:ea typeface="方正舒体" panose="02010601030101010101" pitchFamily="2" charset="-122"/>
                </a:rPr>
                <a:t>of personal satisfaction they </a:t>
              </a:r>
              <a:r>
                <a:rPr lang="en-US" altLang="zh-CN" sz="2400" b="1" dirty="0" smtClean="0">
                  <a:solidFill>
                    <a:schemeClr val="bg1"/>
                  </a:solidFill>
                  <a:latin typeface="Helvetica"/>
                  <a:ea typeface="方正舒体" panose="02010601030101010101" pitchFamily="2" charset="-122"/>
                </a:rPr>
                <a:t>derive from </a:t>
              </a:r>
              <a:r>
                <a:rPr lang="en-US" altLang="zh-CN" sz="2400" b="1" dirty="0">
                  <a:solidFill>
                    <a:schemeClr val="bg1"/>
                  </a:solidFill>
                  <a:latin typeface="Helvetica"/>
                  <a:ea typeface="方正舒体" panose="02010601030101010101" pitchFamily="2" charset="-122"/>
                </a:rPr>
                <a:t>their jobs? (Para</a:t>
              </a:r>
              <a:r>
                <a:rPr lang="en-US" altLang="zh-CN" sz="2400" b="1" dirty="0" smtClean="0">
                  <a:solidFill>
                    <a:schemeClr val="bg1"/>
                  </a:solidFill>
                  <a:latin typeface="Helvetica"/>
                  <a:ea typeface="方正舒体" panose="02010601030101010101" pitchFamily="2" charset="-122"/>
                </a:rPr>
                <a:t>. 5</a:t>
              </a:r>
              <a:r>
                <a:rPr lang="en-US" altLang="zh-CN" sz="2400" b="1" dirty="0">
                  <a:solidFill>
                    <a:schemeClr val="bg1"/>
                  </a:solidFill>
                  <a:latin typeface="Helvetica"/>
                  <a:ea typeface="方正舒体" panose="02010601030101010101" pitchFamily="2" charset="-122"/>
                </a:rPr>
                <a:t>)</a:t>
              </a:r>
              <a:endParaRPr lang="zh-CN" altLang="en-US" sz="2400" b="1" dirty="0">
                <a:solidFill>
                  <a:schemeClr val="bg1"/>
                </a:solidFill>
                <a:latin typeface="Helvetica"/>
                <a:ea typeface="方正舒体" panose="02010601030101010101" pitchFamily="2" charset="-122"/>
              </a:endParaRPr>
            </a:p>
          </p:txBody>
        </p:sp>
      </p:grpSp>
      <p:cxnSp>
        <p:nvCxnSpPr>
          <p:cNvPr id="20" name="直接连接符 19"/>
          <p:cNvCxnSpPr/>
          <p:nvPr/>
        </p:nvCxnSpPr>
        <p:spPr>
          <a:xfrm rot="5400000">
            <a:off x="4331494" y="2690019"/>
            <a:ext cx="250825" cy="1587"/>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1" name="直接连接符 20"/>
          <p:cNvCxnSpPr/>
          <p:nvPr/>
        </p:nvCxnSpPr>
        <p:spPr>
          <a:xfrm>
            <a:off x="2886075" y="2836863"/>
            <a:ext cx="3203575" cy="0"/>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2" name="直接连接符 21"/>
          <p:cNvCxnSpPr/>
          <p:nvPr/>
        </p:nvCxnSpPr>
        <p:spPr>
          <a:xfrm rot="5400000">
            <a:off x="2762250" y="2943225"/>
            <a:ext cx="249238"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3" name="直接连接符 22"/>
          <p:cNvCxnSpPr/>
          <p:nvPr/>
        </p:nvCxnSpPr>
        <p:spPr>
          <a:xfrm rot="5400000">
            <a:off x="5976938" y="2943225"/>
            <a:ext cx="249238" cy="1587"/>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sp>
        <p:nvSpPr>
          <p:cNvPr id="2" name="矩形 1"/>
          <p:cNvSpPr>
            <a:spLocks noChangeArrowheads="1"/>
          </p:cNvSpPr>
          <p:nvPr/>
        </p:nvSpPr>
        <p:spPr bwMode="auto">
          <a:xfrm>
            <a:off x="554038" y="3559175"/>
            <a:ext cx="3889375" cy="2678113"/>
          </a:xfrm>
          <a:prstGeom prst="rect">
            <a:avLst/>
          </a:prstGeom>
          <a:noFill/>
          <a:ln w="9525">
            <a:noFill/>
            <a:miter lim="800000"/>
          </a:ln>
        </p:spPr>
        <p:txBody>
          <a:bodyPr>
            <a:spAutoFit/>
          </a:bodyPr>
          <a:lstStyle/>
          <a:p>
            <a:pPr marL="342900" indent="-342900" eaLnBrk="1" hangingPunct="1">
              <a:buFont typeface="Arial" panose="020B0604020202020204" pitchFamily="34" charset="0"/>
              <a:buChar char="•"/>
            </a:pPr>
            <a:r>
              <a:rPr lang="en-US" altLang="zh-CN" sz="2400">
                <a:latin typeface="Helvetica" pitchFamily="34" charset="0"/>
                <a:cs typeface="Helvetica" pitchFamily="34" charset="0"/>
              </a:rPr>
              <a:t>be happier</a:t>
            </a:r>
            <a:endParaRPr lang="en-US" altLang="zh-CN" sz="2400">
              <a:latin typeface="Helvetica" pitchFamily="34" charset="0"/>
              <a:cs typeface="Helvetica" pitchFamily="34" charset="0"/>
            </a:endParaRPr>
          </a:p>
          <a:p>
            <a:pPr marL="342900" indent="-342900" eaLnBrk="1" hangingPunct="1">
              <a:buFont typeface="Arial" panose="020B0604020202020204" pitchFamily="34" charset="0"/>
              <a:buChar char="•"/>
            </a:pPr>
            <a:r>
              <a:rPr lang="en-US" altLang="zh-CN" sz="2400">
                <a:latin typeface="Helvetica" pitchFamily="34" charset="0"/>
                <a:cs typeface="Helvetica" pitchFamily="34" charset="0"/>
              </a:rPr>
              <a:t>less stressed</a:t>
            </a:r>
            <a:endParaRPr lang="en-US" altLang="zh-CN" sz="2400">
              <a:latin typeface="Helvetica" pitchFamily="34" charset="0"/>
              <a:cs typeface="Helvetica" pitchFamily="34" charset="0"/>
            </a:endParaRPr>
          </a:p>
          <a:p>
            <a:pPr marL="342900" indent="-342900" eaLnBrk="1" hangingPunct="1">
              <a:buFont typeface="Arial" panose="020B0604020202020204" pitchFamily="34" charset="0"/>
              <a:buChar char="•"/>
            </a:pPr>
            <a:r>
              <a:rPr lang="en-US" altLang="zh-CN" sz="2400">
                <a:latin typeface="Helvetica" pitchFamily="34" charset="0"/>
                <a:cs typeface="Helvetica" pitchFamily="34" charset="0"/>
              </a:rPr>
              <a:t>more satisfied</a:t>
            </a:r>
            <a:endParaRPr lang="en-US" altLang="zh-CN" sz="2400">
              <a:latin typeface="Helvetica" pitchFamily="34" charset="0"/>
              <a:cs typeface="Helvetica" pitchFamily="34" charset="0"/>
            </a:endParaRPr>
          </a:p>
          <a:p>
            <a:pPr marL="342900" indent="-342900" eaLnBrk="1" hangingPunct="1">
              <a:buFont typeface="Arial" panose="020B0604020202020204" pitchFamily="34" charset="0"/>
              <a:buChar char="•"/>
            </a:pPr>
            <a:r>
              <a:rPr lang="en-US" altLang="zh-CN" sz="2400">
                <a:latin typeface="Helvetica" pitchFamily="34" charset="0"/>
                <a:cs typeface="Helvetica" pitchFamily="34" charset="0"/>
              </a:rPr>
              <a:t>work with more diligence and precision</a:t>
            </a:r>
            <a:endParaRPr lang="en-US" altLang="zh-CN" sz="2400">
              <a:latin typeface="Helvetica" pitchFamily="34" charset="0"/>
              <a:cs typeface="Helvetica" pitchFamily="34" charset="0"/>
            </a:endParaRPr>
          </a:p>
          <a:p>
            <a:pPr marL="342900" indent="-342900" eaLnBrk="1" hangingPunct="1">
              <a:buFont typeface="Arial" panose="020B0604020202020204" pitchFamily="34" charset="0"/>
              <a:buChar char="•"/>
            </a:pPr>
            <a:r>
              <a:rPr lang="en-US" altLang="zh-CN" sz="2400">
                <a:latin typeface="Helvetica" pitchFamily="34" charset="0"/>
                <a:cs typeface="Helvetica" pitchFamily="34" charset="0"/>
              </a:rPr>
              <a:t>a sense of personal pride</a:t>
            </a:r>
            <a:endParaRPr lang="en-US" altLang="zh-CN" sz="2400">
              <a:latin typeface="Helvetica" pitchFamily="34" charset="0"/>
              <a:cs typeface="Helvetica" pitchFamily="34" charset="0"/>
            </a:endParaRPr>
          </a:p>
        </p:txBody>
      </p:sp>
      <p:sp>
        <p:nvSpPr>
          <p:cNvPr id="3" name="矩形 2"/>
          <p:cNvSpPr/>
          <p:nvPr/>
        </p:nvSpPr>
        <p:spPr>
          <a:xfrm>
            <a:off x="4813300" y="3716338"/>
            <a:ext cx="3886200" cy="2308225"/>
          </a:xfrm>
          <a:prstGeom prst="rect">
            <a:avLst/>
          </a:prstGeom>
        </p:spPr>
        <p:txBody>
          <a:bodyPr>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400" dirty="0">
                <a:latin typeface="Helvetica" pitchFamily="34" charset="0"/>
                <a:ea typeface="+mn-ea"/>
                <a:cs typeface="Helvetica" pitchFamily="34" charset="0"/>
              </a:rPr>
              <a:t>daily grind</a:t>
            </a:r>
            <a:endParaRPr lang="en-US" altLang="zh-CN" sz="2400" dirty="0">
              <a:latin typeface="Helvetica" pitchFamily="34" charset="0"/>
              <a:ea typeface="+mn-ea"/>
              <a:cs typeface="Helvetica" pitchFamily="34" charset="0"/>
            </a:endParaRPr>
          </a:p>
          <a:p>
            <a:pPr marL="342900" indent="-342900" eaLnBrk="1" fontAlgn="auto" hangingPunct="1">
              <a:spcBef>
                <a:spcPts val="0"/>
              </a:spcBef>
              <a:spcAft>
                <a:spcPts val="0"/>
              </a:spcAft>
              <a:buFont typeface="Arial" panose="020B0604020202020204" pitchFamily="34" charset="0"/>
              <a:buChar char="•"/>
              <a:defRPr/>
            </a:pPr>
            <a:r>
              <a:rPr lang="en-US" altLang="zh-CN" sz="2400" dirty="0">
                <a:latin typeface="Helvetica" pitchFamily="34" charset="0"/>
                <a:ea typeface="+mn-ea"/>
                <a:cs typeface="Helvetica" pitchFamily="34" charset="0"/>
              </a:rPr>
              <a:t>wasting the time </a:t>
            </a:r>
            <a:endParaRPr lang="en-US" altLang="zh-CN" sz="2400" dirty="0">
              <a:latin typeface="Helvetica" pitchFamily="34" charset="0"/>
              <a:ea typeface="+mn-ea"/>
              <a:cs typeface="Helvetica" pitchFamily="34" charset="0"/>
            </a:endParaRPr>
          </a:p>
          <a:p>
            <a:pPr marL="342900" indent="-342900" eaLnBrk="1" fontAlgn="auto" hangingPunct="1">
              <a:spcBef>
                <a:spcPts val="0"/>
              </a:spcBef>
              <a:spcAft>
                <a:spcPts val="0"/>
              </a:spcAft>
              <a:buFont typeface="Arial" panose="020B0604020202020204" pitchFamily="34" charset="0"/>
              <a:buChar char="•"/>
              <a:defRPr/>
            </a:pPr>
            <a:r>
              <a:rPr lang="en-US" altLang="zh-CN" sz="2400" dirty="0">
                <a:latin typeface="Helvetica" pitchFamily="34" charset="0"/>
                <a:ea typeface="+mn-ea"/>
                <a:cs typeface="Helvetica" pitchFamily="34" charset="0"/>
              </a:rPr>
              <a:t>no contribution to their happiness </a:t>
            </a:r>
            <a:endParaRPr lang="en-US" altLang="zh-CN" sz="2400" dirty="0">
              <a:latin typeface="Helvetica" pitchFamily="34" charset="0"/>
              <a:ea typeface="+mn-ea"/>
              <a:cs typeface="Helvetica" pitchFamily="34" charset="0"/>
            </a:endParaRPr>
          </a:p>
          <a:p>
            <a:pPr marL="342900" indent="-342900" eaLnBrk="1" fontAlgn="auto" hangingPunct="1">
              <a:spcBef>
                <a:spcPts val="0"/>
              </a:spcBef>
              <a:spcAft>
                <a:spcPts val="0"/>
              </a:spcAft>
              <a:buFont typeface="Arial" panose="020B0604020202020204" pitchFamily="34" charset="0"/>
              <a:buChar char="•"/>
              <a:defRPr/>
            </a:pPr>
            <a:r>
              <a:rPr lang="en-US" altLang="zh-CN" sz="2400" dirty="0">
                <a:latin typeface="Helvetica" pitchFamily="34" charset="0"/>
                <a:ea typeface="+mn-ea"/>
                <a:cs typeface="Helvetica" pitchFamily="34" charset="0"/>
              </a:rPr>
              <a:t>meaningful time: </a:t>
            </a:r>
            <a:endParaRPr lang="en-US" altLang="zh-CN" sz="2400" dirty="0">
              <a:latin typeface="Helvetica" pitchFamily="34" charset="0"/>
              <a:ea typeface="+mn-ea"/>
              <a:cs typeface="Helvetica" pitchFamily="34" charset="0"/>
            </a:endParaRPr>
          </a:p>
          <a:p>
            <a:pPr eaLnBrk="1" fontAlgn="auto" hangingPunct="1">
              <a:spcBef>
                <a:spcPts val="0"/>
              </a:spcBef>
              <a:spcAft>
                <a:spcPts val="0"/>
              </a:spcAft>
              <a:defRPr/>
            </a:pPr>
            <a:r>
              <a:rPr lang="en-US" altLang="zh-CN" sz="2400" dirty="0">
                <a:latin typeface="Helvetica" pitchFamily="34" charset="0"/>
                <a:ea typeface="+mn-ea"/>
                <a:cs typeface="Helvetica" pitchFamily="34" charset="0"/>
              </a:rPr>
              <a:t>    spent in leisure and play</a:t>
            </a:r>
            <a:endParaRPr lang="en-US" altLang="zh-CN" sz="2400" dirty="0">
              <a:latin typeface="Helvetica" pitchFamily="34" charset="0"/>
              <a:ea typeface="+mn-ea"/>
              <a:cs typeface="Helvetica" pitchFamily="34" charset="0"/>
            </a:endParaRPr>
          </a:p>
        </p:txBody>
      </p:sp>
      <p:sp>
        <p:nvSpPr>
          <p:cNvPr id="26" name="Text Box 9"/>
          <p:cNvSpPr txBox="1">
            <a:spLocks noChangeArrowheads="1"/>
          </p:cNvSpPr>
          <p:nvPr/>
        </p:nvSpPr>
        <p:spPr bwMode="auto">
          <a:xfrm>
            <a:off x="971600" y="4077072"/>
            <a:ext cx="7272808" cy="1200329"/>
          </a:xfrm>
          <a:prstGeom prst="rect">
            <a:avLst/>
          </a:prstGeom>
          <a:solidFill>
            <a:schemeClr val="tx2"/>
          </a:solidFill>
          <a:ln w="9525">
            <a:noFill/>
            <a:miter lim="800000"/>
          </a:ln>
          <a:effectLst>
            <a:glow rad="139700">
              <a:schemeClr val="accent1">
                <a:satMod val="175000"/>
                <a:alpha val="40000"/>
              </a:schemeClr>
            </a:glow>
            <a:prstShdw prst="shdw11">
              <a:schemeClr val="bg2">
                <a:alpha val="50000"/>
              </a:schemeClr>
            </a:prstShdw>
          </a:effectLst>
        </p:spPr>
        <p:txBody>
          <a:bodyPr>
            <a:spAutoFit/>
          </a:bodyPr>
          <a:lstStyle/>
          <a:p>
            <a:pPr eaLnBrk="1" fontAlgn="auto" hangingPunct="1">
              <a:spcBef>
                <a:spcPts val="0"/>
              </a:spcBef>
              <a:spcAft>
                <a:spcPts val="0"/>
              </a:spcAft>
              <a:defRPr/>
            </a:pPr>
            <a:r>
              <a:rPr lang="en-US" altLang="zh-CN" sz="2400" b="1" dirty="0">
                <a:solidFill>
                  <a:schemeClr val="bg1"/>
                </a:solidFill>
                <a:latin typeface="Helvetica" pitchFamily="34" charset="0"/>
                <a:ea typeface="+mn-ea"/>
                <a:cs typeface="Helvetica" pitchFamily="34" charset="0"/>
              </a:rPr>
              <a:t>Unfortunately, laborers are all too commonplace, and only </a:t>
            </a:r>
            <a:r>
              <a:rPr lang="en-US" altLang="zh-CN" sz="2400" b="1" dirty="0">
                <a:solidFill>
                  <a:srgbClr val="FFFF00"/>
                </a:solidFill>
                <a:latin typeface="Helvetica" pitchFamily="34" charset="0"/>
                <a:ea typeface="+mn-ea"/>
                <a:cs typeface="Helvetica" pitchFamily="34" charset="0"/>
              </a:rPr>
              <a:t>a small percentage </a:t>
            </a:r>
            <a:r>
              <a:rPr lang="en-US" altLang="zh-CN" sz="2400" b="1" dirty="0">
                <a:solidFill>
                  <a:schemeClr val="bg1"/>
                </a:solidFill>
                <a:latin typeface="Helvetica" pitchFamily="34" charset="0"/>
                <a:ea typeface="+mn-ea"/>
                <a:cs typeface="Helvetica" pitchFamily="34" charset="0"/>
              </a:rPr>
              <a:t>of the population is in the lucky position of being workers.</a:t>
            </a:r>
            <a:endParaRPr lang="en-US" altLang="zh-CN" sz="2400" b="1" dirty="0">
              <a:solidFill>
                <a:schemeClr val="bg1"/>
              </a:solidFill>
              <a:latin typeface="Helvetica" pitchFamily="34" charset="0"/>
              <a:ea typeface="+mn-ea"/>
              <a:cs typeface="Helvetica" pitchFamily="34" charset="0"/>
            </a:endParaRPr>
          </a:p>
        </p:txBody>
      </p:sp>
      <p:sp>
        <p:nvSpPr>
          <p:cNvPr id="7" name="矩形 6"/>
          <p:cNvSpPr/>
          <p:nvPr/>
        </p:nvSpPr>
        <p:spPr>
          <a:xfrm>
            <a:off x="1763713" y="3154363"/>
            <a:ext cx="1514475" cy="461962"/>
          </a:xfrm>
          <a:prstGeom prst="rect">
            <a:avLst/>
          </a:prstGeom>
        </p:spPr>
        <p:txBody>
          <a:bodyPr wrap="none">
            <a:spAutoFit/>
          </a:bodyPr>
          <a:lstStyle/>
          <a:p>
            <a:pPr algn="ctr" eaLnBrk="1" fontAlgn="auto" hangingPunct="1">
              <a:spcBef>
                <a:spcPts val="0"/>
              </a:spcBef>
              <a:spcAft>
                <a:spcPts val="0"/>
              </a:spcAft>
              <a:defRPr/>
            </a:pPr>
            <a:r>
              <a:rPr lang="en-US" altLang="zh-CN" sz="2400" b="1" dirty="0">
                <a:solidFill>
                  <a:schemeClr val="accent6">
                    <a:lumMod val="75000"/>
                  </a:schemeClr>
                </a:solidFill>
                <a:latin typeface="Helvetica" pitchFamily="34" charset="0"/>
                <a:ea typeface="+mn-ea"/>
                <a:cs typeface="Helvetica" pitchFamily="34" charset="0"/>
              </a:rPr>
              <a:t>Workers:</a:t>
            </a:r>
            <a:endParaRPr lang="en-US" altLang="zh-CN" sz="2400" b="1" dirty="0">
              <a:solidFill>
                <a:schemeClr val="accent6">
                  <a:lumMod val="75000"/>
                </a:schemeClr>
              </a:solidFill>
              <a:latin typeface="Helvetica" pitchFamily="34" charset="0"/>
              <a:ea typeface="+mn-ea"/>
              <a:cs typeface="Helvetica" pitchFamily="34" charset="0"/>
            </a:endParaRPr>
          </a:p>
        </p:txBody>
      </p:sp>
      <p:sp>
        <p:nvSpPr>
          <p:cNvPr id="8" name="矩形 7"/>
          <p:cNvSpPr/>
          <p:nvPr/>
        </p:nvSpPr>
        <p:spPr>
          <a:xfrm>
            <a:off x="5930900" y="3154363"/>
            <a:ext cx="1604963" cy="461962"/>
          </a:xfrm>
          <a:prstGeom prst="rect">
            <a:avLst/>
          </a:prstGeom>
        </p:spPr>
        <p:txBody>
          <a:bodyPr wrap="none">
            <a:spAutoFit/>
          </a:bodyPr>
          <a:lstStyle/>
          <a:p>
            <a:pPr algn="ctr" eaLnBrk="1" fontAlgn="auto" hangingPunct="1">
              <a:spcBef>
                <a:spcPts val="0"/>
              </a:spcBef>
              <a:spcAft>
                <a:spcPts val="0"/>
              </a:spcAft>
              <a:defRPr/>
            </a:pPr>
            <a:r>
              <a:rPr lang="en-US" altLang="zh-CN" sz="2400" b="1" dirty="0">
                <a:solidFill>
                  <a:schemeClr val="accent6">
                    <a:lumMod val="75000"/>
                  </a:schemeClr>
                </a:solidFill>
                <a:latin typeface="Helvetica" pitchFamily="34" charset="0"/>
                <a:ea typeface="+mn-ea"/>
                <a:cs typeface="Helvetica" pitchFamily="34" charset="0"/>
              </a:rPr>
              <a:t>Laborers:</a:t>
            </a:r>
            <a:endParaRPr lang="en-US" altLang="zh-CN" sz="2400" b="1" dirty="0">
              <a:solidFill>
                <a:schemeClr val="accent6">
                  <a:lumMod val="75000"/>
                </a:schemeClr>
              </a:solidFill>
              <a:latin typeface="Helvetica" pitchFamily="34" charset="0"/>
              <a:ea typeface="+mn-ea"/>
              <a:cs typeface="Helvetic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par>
                                <p:cTn id="13" presetID="22" presetClass="entr" presetSubtype="1"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22" presetClass="entr" presetSubtype="1"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par>
                                <p:cTn id="19" presetID="22" presetClass="entr" presetSubtype="1"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up)">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up)">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up)">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sp>
        <p:nvSpPr>
          <p:cNvPr id="20" name="线形标注 1 19"/>
          <p:cNvSpPr/>
          <p:nvPr/>
        </p:nvSpPr>
        <p:spPr>
          <a:xfrm>
            <a:off x="2122489" y="5348309"/>
            <a:ext cx="5164155" cy="1152525"/>
          </a:xfrm>
          <a:prstGeom prst="borderCallout1">
            <a:avLst>
              <a:gd name="adj1" fmla="val -227"/>
              <a:gd name="adj2" fmla="val 49926"/>
              <a:gd name="adj3" fmla="val -34180"/>
              <a:gd name="adj4" fmla="val 50025"/>
            </a:avLst>
          </a:prstGeom>
        </p:spPr>
        <p:style>
          <a:lnRef idx="2">
            <a:schemeClr val="accent3"/>
          </a:lnRef>
          <a:fillRef idx="1">
            <a:schemeClr val="lt1"/>
          </a:fillRef>
          <a:effectRef idx="0">
            <a:schemeClr val="accent3"/>
          </a:effectRef>
          <a:fontRef idx="minor">
            <a:schemeClr val="dk1"/>
          </a:fontRef>
        </p:style>
        <p:txBody>
          <a:bodyPr/>
          <a:lstStyle/>
          <a:p>
            <a:pPr eaLnBrk="1" fontAlgn="auto" hangingPunct="1">
              <a:spcBef>
                <a:spcPts val="0"/>
              </a:spcBef>
              <a:spcAft>
                <a:spcPts val="0"/>
              </a:spcAft>
              <a:defRPr/>
            </a:pPr>
            <a:r>
              <a:rPr lang="en-US" altLang="zh-CN" sz="2200" dirty="0">
                <a:latin typeface="Helvetica" pitchFamily="34" charset="0"/>
                <a:cs typeface="Helvetica" pitchFamily="34" charset="0"/>
              </a:rPr>
              <a:t>(Para</a:t>
            </a:r>
            <a:r>
              <a:rPr lang="en-US" altLang="zh-CN" sz="2200" dirty="0" smtClean="0">
                <a:latin typeface="Helvetica" pitchFamily="34" charset="0"/>
                <a:cs typeface="Helvetica" pitchFamily="34" charset="0"/>
              </a:rPr>
              <a:t>. 8</a:t>
            </a:r>
            <a:r>
              <a:rPr lang="en-US" altLang="zh-CN" sz="2200" dirty="0">
                <a:latin typeface="Helvetica" pitchFamily="34" charset="0"/>
                <a:cs typeface="Helvetica" pitchFamily="34" charset="0"/>
              </a:rPr>
              <a:t>) Workers, unlike laborers, hurl their _______ into their work, be it physical or mental.</a:t>
            </a:r>
            <a:endParaRPr lang="zh-CN" altLang="en-US" sz="2200" dirty="0">
              <a:latin typeface="Helvetica" pitchFamily="34" charset="0"/>
              <a:cs typeface="Helvetica" pitchFamily="34" charset="0"/>
            </a:endParaRPr>
          </a:p>
        </p:txBody>
      </p:sp>
      <p:sp>
        <p:nvSpPr>
          <p:cNvPr id="21" name="线形标注 1 20"/>
          <p:cNvSpPr/>
          <p:nvPr/>
        </p:nvSpPr>
        <p:spPr>
          <a:xfrm>
            <a:off x="4643438" y="1331913"/>
            <a:ext cx="3960812" cy="2168525"/>
          </a:xfrm>
          <a:prstGeom prst="borderCallout1">
            <a:avLst>
              <a:gd name="adj1" fmla="val 100136"/>
              <a:gd name="adj2" fmla="val 24271"/>
              <a:gd name="adj3" fmla="val 116132"/>
              <a:gd name="adj4" fmla="val 8786"/>
            </a:avLst>
          </a:prstGeom>
        </p:spPr>
        <p:style>
          <a:lnRef idx="2">
            <a:schemeClr val="accent3"/>
          </a:lnRef>
          <a:fillRef idx="1">
            <a:schemeClr val="lt1"/>
          </a:fillRef>
          <a:effectRef idx="0">
            <a:schemeClr val="accent3"/>
          </a:effectRef>
          <a:fontRef idx="minor">
            <a:schemeClr val="dk1"/>
          </a:fontRef>
        </p:style>
        <p:txBody>
          <a:bodyPr/>
          <a:lstStyle/>
          <a:p>
            <a:pPr eaLnBrk="1" fontAlgn="auto" hangingPunct="1">
              <a:spcBef>
                <a:spcPts val="0"/>
              </a:spcBef>
              <a:spcAft>
                <a:spcPts val="0"/>
              </a:spcAft>
              <a:defRPr/>
            </a:pPr>
            <a:r>
              <a:rPr lang="en-US" altLang="zh-CN" sz="2200" dirty="0">
                <a:latin typeface="Helvetica" pitchFamily="34" charset="0"/>
                <a:cs typeface="Helvetica" pitchFamily="34" charset="0"/>
              </a:rPr>
              <a:t>(</a:t>
            </a:r>
            <a:r>
              <a:rPr lang="en-US" altLang="zh-CN" sz="2200" dirty="0" smtClean="0">
                <a:latin typeface="Helvetica" pitchFamily="34" charset="0"/>
                <a:cs typeface="Helvetica" pitchFamily="34" charset="0"/>
              </a:rPr>
              <a:t>Para. 7</a:t>
            </a:r>
            <a:r>
              <a:rPr lang="en-US" altLang="zh-CN" sz="2200" dirty="0">
                <a:latin typeface="Helvetica" pitchFamily="34" charset="0"/>
                <a:cs typeface="Helvetica" pitchFamily="34" charset="0"/>
              </a:rPr>
              <a:t>) ______________ can make the difference between being bored, unhappy laborers and workers who find meaning and joy in their employment and life. </a:t>
            </a:r>
            <a:endParaRPr lang="zh-CN" altLang="en-US" sz="2200" dirty="0">
              <a:latin typeface="Helvetica" pitchFamily="34" charset="0"/>
              <a:cs typeface="Helvetica" pitchFamily="34" charset="0"/>
            </a:endParaRPr>
          </a:p>
        </p:txBody>
      </p:sp>
      <p:sp>
        <p:nvSpPr>
          <p:cNvPr id="22" name="线形标注 1 21"/>
          <p:cNvSpPr/>
          <p:nvPr/>
        </p:nvSpPr>
        <p:spPr>
          <a:xfrm>
            <a:off x="395288" y="1331913"/>
            <a:ext cx="3889375" cy="2168525"/>
          </a:xfrm>
          <a:prstGeom prst="borderCallout1">
            <a:avLst>
              <a:gd name="adj1" fmla="val 100275"/>
              <a:gd name="adj2" fmla="val 74458"/>
              <a:gd name="adj3" fmla="val 116584"/>
              <a:gd name="adj4" fmla="val 87712"/>
            </a:avLst>
          </a:prstGeom>
        </p:spPr>
        <p:style>
          <a:lnRef idx="2">
            <a:schemeClr val="accent3"/>
          </a:lnRef>
          <a:fillRef idx="1">
            <a:schemeClr val="lt1"/>
          </a:fillRef>
          <a:effectRef idx="0">
            <a:schemeClr val="accent3"/>
          </a:effectRef>
          <a:fontRef idx="minor">
            <a:schemeClr val="dk1"/>
          </a:fontRef>
        </p:style>
        <p:txBody>
          <a:bodyPr/>
          <a:lstStyle/>
          <a:p>
            <a:pPr eaLnBrk="1" fontAlgn="auto" hangingPunct="1">
              <a:spcBef>
                <a:spcPts val="0"/>
              </a:spcBef>
              <a:spcAft>
                <a:spcPts val="0"/>
              </a:spcAft>
              <a:defRPr/>
            </a:pPr>
            <a:r>
              <a:rPr lang="en-US" altLang="zh-CN" sz="2200" dirty="0">
                <a:latin typeface="Helvetica" pitchFamily="34" charset="0"/>
                <a:cs typeface="Helvetica" pitchFamily="34" charset="0"/>
              </a:rPr>
              <a:t>(Para. 6) While social development has created much more leisure time than ever before, </a:t>
            </a:r>
            <a:r>
              <a:rPr lang="en-US" altLang="zh-CN" sz="2200" dirty="0" smtClean="0">
                <a:latin typeface="Helvetica" pitchFamily="34" charset="0"/>
                <a:cs typeface="Helvetica" pitchFamily="34" charset="0"/>
              </a:rPr>
              <a:t>modern </a:t>
            </a:r>
            <a:r>
              <a:rPr lang="en-US" altLang="zh-CN" sz="2200" dirty="0">
                <a:latin typeface="Helvetica" pitchFamily="34" charset="0"/>
                <a:cs typeface="Helvetica" pitchFamily="34" charset="0"/>
              </a:rPr>
              <a:t>laborers spend their leisure time in ________________.</a:t>
            </a:r>
            <a:endParaRPr lang="zh-CN" altLang="en-US" sz="2200" dirty="0">
              <a:latin typeface="Helvetica" pitchFamily="34" charset="0"/>
              <a:cs typeface="Helvetica" pitchFamily="34" charset="0"/>
            </a:endParaRPr>
          </a:p>
        </p:txBody>
      </p:sp>
      <p:sp>
        <p:nvSpPr>
          <p:cNvPr id="2" name="矩形 1"/>
          <p:cNvSpPr/>
          <p:nvPr/>
        </p:nvSpPr>
        <p:spPr>
          <a:xfrm>
            <a:off x="1619250" y="3813175"/>
            <a:ext cx="6121400" cy="1200150"/>
          </a:xfrm>
          <a:prstGeom prst="rect">
            <a:avLst/>
          </a:prstGeom>
          <a:ln>
            <a:noFill/>
          </a:ln>
          <a:effectLst>
            <a:glow rad="139700">
              <a:schemeClr val="accent3">
                <a:satMod val="175000"/>
                <a:alpha val="40000"/>
              </a:schemeClr>
            </a:glow>
            <a:outerShdw blurRad="40000" dist="20000" dir="5400000" rotWithShape="0">
              <a:srgbClr val="000000">
                <a:alpha val="38000"/>
              </a:srgbClr>
            </a:outerShdw>
          </a:effectLst>
        </p:spPr>
        <p:style>
          <a:lnRef idx="3">
            <a:schemeClr val="lt1"/>
          </a:lnRef>
          <a:fillRef idx="1">
            <a:schemeClr val="accent3"/>
          </a:fillRef>
          <a:effectRef idx="1">
            <a:schemeClr val="accent3"/>
          </a:effectRef>
          <a:fontRef idx="minor">
            <a:schemeClr val="lt1"/>
          </a:fontRef>
        </p:style>
        <p:txBody>
          <a:bodyPr>
            <a:spAutoFit/>
          </a:bodyPr>
          <a:lstStyle/>
          <a:p>
            <a:pPr algn="ctr" eaLnBrk="1" fontAlgn="auto" hangingPunct="1">
              <a:spcBef>
                <a:spcPts val="0"/>
              </a:spcBef>
              <a:spcAft>
                <a:spcPts val="0"/>
              </a:spcAft>
              <a:defRPr/>
            </a:pPr>
            <a:r>
              <a:rPr lang="en-US" altLang="zh-CN" sz="2400" b="1" dirty="0">
                <a:latin typeface="Helvetica" pitchFamily="34" charset="0"/>
                <a:cs typeface="Helvetica" pitchFamily="34" charset="0"/>
              </a:rPr>
              <a:t>In modern times, workers and laborers spend their leisure time </a:t>
            </a:r>
            <a:r>
              <a:rPr lang="en-US" altLang="zh-CN" sz="2400" b="1" dirty="0">
                <a:solidFill>
                  <a:schemeClr val="accent6">
                    <a:lumMod val="75000"/>
                  </a:schemeClr>
                </a:solidFill>
                <a:latin typeface="Helvetica" pitchFamily="34" charset="0"/>
                <a:cs typeface="Helvetica" pitchFamily="34" charset="0"/>
              </a:rPr>
              <a:t>in different ways</a:t>
            </a:r>
            <a:r>
              <a:rPr lang="en-US" altLang="zh-CN" sz="2400" b="1" dirty="0" smtClean="0">
                <a:latin typeface="Helvetica" pitchFamily="34" charset="0"/>
                <a:cs typeface="Helvetica" pitchFamily="34" charset="0"/>
              </a:rPr>
              <a:t>.</a:t>
            </a:r>
            <a:endParaRPr lang="en-US" altLang="zh-CN" sz="2400" b="1" dirty="0" smtClean="0">
              <a:latin typeface="Helvetica" pitchFamily="34" charset="0"/>
              <a:cs typeface="Helvetica" pitchFamily="34" charset="0"/>
            </a:endParaRPr>
          </a:p>
          <a:p>
            <a:pPr algn="ctr" eaLnBrk="1" fontAlgn="auto" hangingPunct="1">
              <a:spcBef>
                <a:spcPts val="0"/>
              </a:spcBef>
              <a:spcAft>
                <a:spcPts val="0"/>
              </a:spcAft>
              <a:defRPr/>
            </a:pPr>
            <a:r>
              <a:rPr lang="en-US" altLang="zh-CN" sz="2400" b="1" dirty="0" smtClean="0">
                <a:latin typeface="Helvetica" pitchFamily="34" charset="0"/>
                <a:cs typeface="Helvetica" pitchFamily="34" charset="0"/>
              </a:rPr>
              <a:t>(</a:t>
            </a:r>
            <a:r>
              <a:rPr lang="en-US" altLang="zh-CN" sz="2400" b="1" dirty="0" err="1">
                <a:latin typeface="Helvetica" pitchFamily="34" charset="0"/>
                <a:cs typeface="Helvetica" pitchFamily="34" charset="0"/>
              </a:rPr>
              <a:t>Paras</a:t>
            </a:r>
            <a:r>
              <a:rPr lang="en-US" altLang="zh-CN" sz="2400" b="1" dirty="0" smtClean="0">
                <a:latin typeface="Helvetica" pitchFamily="34" charset="0"/>
                <a:cs typeface="Helvetica" pitchFamily="34" charset="0"/>
              </a:rPr>
              <a:t>. 6 – 8</a:t>
            </a:r>
            <a:r>
              <a:rPr lang="en-US" altLang="zh-CN" sz="2400" b="1" dirty="0">
                <a:latin typeface="Helvetica" pitchFamily="34" charset="0"/>
                <a:cs typeface="Helvetica" pitchFamily="34" charset="0"/>
              </a:rPr>
              <a:t>)                     </a:t>
            </a:r>
            <a:endParaRPr lang="en-US" altLang="zh-CN" sz="2400" b="1" dirty="0">
              <a:latin typeface="Helvetica" pitchFamily="34" charset="0"/>
              <a:cs typeface="Helvetica" pitchFamily="34" charset="0"/>
            </a:endParaRPr>
          </a:p>
        </p:txBody>
      </p:sp>
      <p:sp>
        <p:nvSpPr>
          <p:cNvPr id="4" name="矩形 3"/>
          <p:cNvSpPr/>
          <p:nvPr/>
        </p:nvSpPr>
        <p:spPr>
          <a:xfrm>
            <a:off x="409575" y="2981325"/>
            <a:ext cx="2649538" cy="431800"/>
          </a:xfrm>
          <a:prstGeom prst="rect">
            <a:avLst/>
          </a:prstGeom>
        </p:spPr>
        <p:txBody>
          <a:bodyPr wrap="none">
            <a:spAutoFit/>
          </a:bodyPr>
          <a:lstStyle/>
          <a:p>
            <a:pPr eaLnBrk="1" fontAlgn="auto" hangingPunct="1">
              <a:spcBef>
                <a:spcPts val="0"/>
              </a:spcBef>
              <a:spcAft>
                <a:spcPts val="0"/>
              </a:spcAft>
              <a:defRPr/>
            </a:pPr>
            <a:r>
              <a:rPr lang="en-US" altLang="zh-CN" sz="2200" kern="0" dirty="0">
                <a:solidFill>
                  <a:schemeClr val="accent6">
                    <a:lumMod val="75000"/>
                  </a:schemeClr>
                </a:solidFill>
                <a:latin typeface="Helvetica"/>
                <a:ea typeface="+mn-ea"/>
              </a:rPr>
              <a:t>fostering bad habits</a:t>
            </a:r>
            <a:endParaRPr lang="zh-CN" altLang="en-US" sz="2200" kern="0" dirty="0">
              <a:solidFill>
                <a:schemeClr val="accent6">
                  <a:lumMod val="75000"/>
                </a:schemeClr>
              </a:solidFill>
              <a:latin typeface="Helvetica"/>
              <a:ea typeface="+mn-ea"/>
            </a:endParaRPr>
          </a:p>
        </p:txBody>
      </p:sp>
      <p:sp>
        <p:nvSpPr>
          <p:cNvPr id="6" name="矩形 5"/>
          <p:cNvSpPr/>
          <p:nvPr/>
        </p:nvSpPr>
        <p:spPr>
          <a:xfrm>
            <a:off x="5857884" y="1285860"/>
            <a:ext cx="2335213" cy="430212"/>
          </a:xfrm>
          <a:prstGeom prst="rect">
            <a:avLst/>
          </a:prstGeom>
        </p:spPr>
        <p:txBody>
          <a:bodyPr wrap="none">
            <a:spAutoFit/>
          </a:bodyPr>
          <a:lstStyle/>
          <a:p>
            <a:pPr eaLnBrk="1" fontAlgn="auto" hangingPunct="1">
              <a:spcBef>
                <a:spcPts val="0"/>
              </a:spcBef>
              <a:spcAft>
                <a:spcPts val="0"/>
              </a:spcAft>
              <a:defRPr/>
            </a:pPr>
            <a:r>
              <a:rPr lang="en-US" altLang="zh-CN" sz="2200" kern="0" dirty="0">
                <a:solidFill>
                  <a:schemeClr val="accent6">
                    <a:lumMod val="75000"/>
                  </a:schemeClr>
                </a:solidFill>
                <a:latin typeface="Helvetica"/>
                <a:ea typeface="+mn-ea"/>
              </a:rPr>
              <a:t>Lifelong learning </a:t>
            </a:r>
            <a:endParaRPr lang="zh-CN" altLang="en-US" sz="2200" kern="0" dirty="0">
              <a:solidFill>
                <a:schemeClr val="accent6">
                  <a:lumMod val="75000"/>
                </a:schemeClr>
              </a:solidFill>
              <a:latin typeface="Helvetica"/>
              <a:ea typeface="+mn-ea"/>
            </a:endParaRPr>
          </a:p>
        </p:txBody>
      </p:sp>
      <p:sp>
        <p:nvSpPr>
          <p:cNvPr id="8" name="矩形 7"/>
          <p:cNvSpPr/>
          <p:nvPr/>
        </p:nvSpPr>
        <p:spPr>
          <a:xfrm>
            <a:off x="2771770" y="5641993"/>
            <a:ext cx="1157288" cy="430213"/>
          </a:xfrm>
          <a:prstGeom prst="rect">
            <a:avLst/>
          </a:prstGeom>
        </p:spPr>
        <p:txBody>
          <a:bodyPr wrap="none">
            <a:spAutoFit/>
          </a:bodyPr>
          <a:lstStyle/>
          <a:p>
            <a:pPr eaLnBrk="1" fontAlgn="auto" hangingPunct="1">
              <a:spcBef>
                <a:spcPts val="0"/>
              </a:spcBef>
              <a:spcAft>
                <a:spcPts val="0"/>
              </a:spcAft>
              <a:defRPr/>
            </a:pPr>
            <a:r>
              <a:rPr lang="en-US" altLang="zh-CN" sz="2200" kern="0" dirty="0">
                <a:solidFill>
                  <a:schemeClr val="accent6">
                    <a:lumMod val="75000"/>
                  </a:schemeClr>
                </a:solidFill>
                <a:latin typeface="Helvetica"/>
                <a:ea typeface="+mn-ea"/>
              </a:rPr>
              <a:t>passion</a:t>
            </a:r>
            <a:endParaRPr lang="zh-CN" altLang="en-US" sz="2200" kern="0" dirty="0">
              <a:solidFill>
                <a:schemeClr val="accent6">
                  <a:lumMod val="75000"/>
                </a:schemeClr>
              </a:solidFill>
              <a:latin typeface="Helvetic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 grpId="0" animBg="1"/>
      <p:bldP spid="4" grpId="0"/>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40"/>
          <p:cNvSpPr txBox="1">
            <a:spLocks noChangeArrowheads="1"/>
          </p:cNvSpPr>
          <p:nvPr/>
        </p:nvSpPr>
        <p:spPr bwMode="auto">
          <a:xfrm>
            <a:off x="1285875" y="1998663"/>
            <a:ext cx="3646488" cy="493712"/>
          </a:xfrm>
          <a:prstGeom prst="rect">
            <a:avLst/>
          </a:prstGeom>
          <a:noFill/>
          <a:ln w="9525">
            <a:noFill/>
            <a:miter lim="800000"/>
          </a:ln>
        </p:spPr>
        <p:txBody>
          <a:bodyPr>
            <a:spAutoFit/>
          </a:bodyPr>
          <a:lstStyle/>
          <a:p>
            <a:pPr marL="273050" indent="-273050" algn="just" eaLnBrk="1" hangingPunct="1">
              <a:lnSpc>
                <a:spcPct val="120000"/>
              </a:lnSpc>
              <a:spcBef>
                <a:spcPct val="20000"/>
              </a:spcBef>
              <a:buClr>
                <a:srgbClr val="D16349"/>
              </a:buClr>
              <a:buSzPct val="85000"/>
              <a:buFont typeface="Wingdings 2" panose="05020102010507070707" pitchFamily="18" charset="2"/>
              <a:buNone/>
            </a:pPr>
            <a:r>
              <a:rPr lang="en-US" altLang="zh-CN" sz="2400" b="1" dirty="0">
                <a:solidFill>
                  <a:srgbClr val="000000"/>
                </a:solidFill>
                <a:latin typeface="Helvetica" pitchFamily="34" charset="0"/>
                <a:ea typeface="方正舒体" panose="02010601030101010101" pitchFamily="2" charset="-122"/>
              </a:rPr>
              <a:t>Part III (Para. 9)</a:t>
            </a:r>
            <a:endParaRPr lang="en-US" altLang="zh-CN" sz="2400" b="1" dirty="0">
              <a:solidFill>
                <a:srgbClr val="000000"/>
              </a:solidFill>
              <a:latin typeface="Helvetica" pitchFamily="34" charset="0"/>
              <a:ea typeface="方正舒体" panose="02010601030101010101" pitchFamily="2" charset="-122"/>
            </a:endParaRPr>
          </a:p>
        </p:txBody>
      </p:sp>
      <p:pic>
        <p:nvPicPr>
          <p:cNvPr id="37892"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grpSp>
        <p:nvGrpSpPr>
          <p:cNvPr id="2" name="组合 5"/>
          <p:cNvGrpSpPr/>
          <p:nvPr/>
        </p:nvGrpSpPr>
        <p:grpSpPr bwMode="auto">
          <a:xfrm>
            <a:off x="1054100" y="2781300"/>
            <a:ext cx="7032625" cy="3168650"/>
            <a:chOff x="1054182" y="2708920"/>
            <a:chExt cx="7031840" cy="3168352"/>
          </a:xfrm>
        </p:grpSpPr>
        <p:pic>
          <p:nvPicPr>
            <p:cNvPr id="37897" name="Picture 2"/>
            <p:cNvPicPr>
              <a:picLocks noChangeAspect="1" noChangeArrowheads="1"/>
            </p:cNvPicPr>
            <p:nvPr/>
          </p:nvPicPr>
          <p:blipFill>
            <a:blip r:embed="rId2"/>
            <a:srcRect/>
            <a:stretch>
              <a:fillRect/>
            </a:stretch>
          </p:blipFill>
          <p:spPr bwMode="auto">
            <a:xfrm>
              <a:off x="1054182" y="2708920"/>
              <a:ext cx="7031840" cy="3168352"/>
            </a:xfrm>
            <a:prstGeom prst="rect">
              <a:avLst/>
            </a:prstGeom>
            <a:noFill/>
            <a:ln w="9525">
              <a:noFill/>
              <a:miter lim="800000"/>
              <a:headEnd/>
              <a:tailEnd/>
            </a:ln>
          </p:spPr>
        </p:pic>
        <p:sp>
          <p:nvSpPr>
            <p:cNvPr id="3" name="矩形 2"/>
            <p:cNvSpPr/>
            <p:nvPr/>
          </p:nvSpPr>
          <p:spPr>
            <a:xfrm>
              <a:off x="1331964" y="3205761"/>
              <a:ext cx="5184196" cy="2308008"/>
            </a:xfrm>
            <a:prstGeom prst="rect">
              <a:avLst/>
            </a:prstGeom>
          </p:spPr>
          <p:txBody>
            <a:bodyPr>
              <a:spAutoFit/>
            </a:bodyPr>
            <a:lstStyle/>
            <a:p>
              <a:pPr eaLnBrk="1" fontAlgn="auto" hangingPunct="1">
                <a:spcBef>
                  <a:spcPts val="0"/>
                </a:spcBef>
                <a:spcAft>
                  <a:spcPts val="0"/>
                </a:spcAft>
                <a:defRPr/>
              </a:pPr>
              <a:r>
                <a:rPr lang="en-US" altLang="zh-CN" sz="2400" dirty="0">
                  <a:latin typeface="Helvetica" pitchFamily="34" charset="0"/>
                  <a:ea typeface="+mn-ea"/>
                  <a:cs typeface="Helvetica" pitchFamily="34" charset="0"/>
                </a:rPr>
                <a:t>The conclusion part summarizes that everyone has to find a job and</a:t>
              </a:r>
              <a:endParaRPr lang="en-US" altLang="zh-CN" sz="2400" dirty="0">
                <a:latin typeface="Helvetica" pitchFamily="34" charset="0"/>
                <a:ea typeface="+mn-ea"/>
                <a:cs typeface="Helvetica" pitchFamily="34" charset="0"/>
              </a:endParaRPr>
            </a:p>
            <a:p>
              <a:pPr eaLnBrk="1" fontAlgn="auto" hangingPunct="1">
                <a:spcBef>
                  <a:spcPts val="0"/>
                </a:spcBef>
                <a:spcAft>
                  <a:spcPts val="0"/>
                </a:spcAft>
                <a:defRPr/>
              </a:pPr>
              <a:r>
                <a:rPr lang="en-US" altLang="zh-CN" sz="2400" dirty="0">
                  <a:latin typeface="Helvetica" pitchFamily="34" charset="0"/>
                  <a:ea typeface="+mn-ea"/>
                  <a:cs typeface="Helvetica" pitchFamily="34" charset="0"/>
                </a:rPr>
                <a:t>earn a living, and that whatever job you choose, you must contend with this essential question: </a:t>
              </a:r>
              <a:r>
                <a:rPr lang="en-US" altLang="zh-CN" sz="2400" dirty="0">
                  <a:solidFill>
                    <a:schemeClr val="accent6">
                      <a:lumMod val="75000"/>
                    </a:schemeClr>
                  </a:solidFill>
                  <a:latin typeface="Helvetica" pitchFamily="34" charset="0"/>
                  <a:ea typeface="+mn-ea"/>
                  <a:cs typeface="Helvetica" pitchFamily="34" charset="0"/>
                </a:rPr>
                <a:t>Will you be a laborer or a worker?</a:t>
              </a:r>
              <a:endParaRPr lang="zh-CN" altLang="en-US" sz="2400" dirty="0">
                <a:solidFill>
                  <a:schemeClr val="accent6">
                    <a:lumMod val="75000"/>
                  </a:schemeClr>
                </a:solidFill>
                <a:latin typeface="Helvetica" pitchFamily="34" charset="0"/>
                <a:ea typeface="+mn-ea"/>
                <a:cs typeface="Helvetica" pitchFamily="34" charset="0"/>
              </a:endParaRPr>
            </a:p>
          </p:txBody>
        </p:sp>
      </p:grpSp>
      <p:grpSp>
        <p:nvGrpSpPr>
          <p:cNvPr id="4" name="组合 4"/>
          <p:cNvGrpSpPr/>
          <p:nvPr/>
        </p:nvGrpSpPr>
        <p:grpSpPr bwMode="auto">
          <a:xfrm>
            <a:off x="5400675" y="1484313"/>
            <a:ext cx="2771775" cy="1296987"/>
            <a:chOff x="6654041" y="1061349"/>
            <a:chExt cx="2771750" cy="1008112"/>
          </a:xfrm>
        </p:grpSpPr>
        <p:pic>
          <p:nvPicPr>
            <p:cNvPr id="37895" name="图片 3"/>
            <p:cNvPicPr>
              <a:picLocks noChangeAspect="1"/>
            </p:cNvPicPr>
            <p:nvPr/>
          </p:nvPicPr>
          <p:blipFill>
            <a:blip r:embed="rId3"/>
            <a:srcRect/>
            <a:stretch>
              <a:fillRect/>
            </a:stretch>
          </p:blipFill>
          <p:spPr bwMode="auto">
            <a:xfrm>
              <a:off x="6654041" y="1061349"/>
              <a:ext cx="2771750" cy="1008112"/>
            </a:xfrm>
            <a:prstGeom prst="rect">
              <a:avLst/>
            </a:prstGeom>
            <a:noFill/>
            <a:ln w="9525">
              <a:noFill/>
              <a:miter lim="800000"/>
              <a:headEnd/>
              <a:tailEnd/>
            </a:ln>
          </p:spPr>
        </p:pic>
        <p:sp>
          <p:nvSpPr>
            <p:cNvPr id="37896" name="矩形 1"/>
            <p:cNvSpPr>
              <a:spLocks noChangeArrowheads="1"/>
            </p:cNvSpPr>
            <p:nvPr/>
          </p:nvSpPr>
          <p:spPr bwMode="auto">
            <a:xfrm>
              <a:off x="7140845" y="1184702"/>
              <a:ext cx="1725152" cy="430887"/>
            </a:xfrm>
            <a:prstGeom prst="rect">
              <a:avLst/>
            </a:prstGeom>
            <a:noFill/>
            <a:ln w="9525">
              <a:noFill/>
              <a:miter lim="800000"/>
            </a:ln>
          </p:spPr>
          <p:txBody>
            <a:bodyPr wrap="none">
              <a:spAutoFit/>
            </a:bodyPr>
            <a:lstStyle/>
            <a:p>
              <a:pPr eaLnBrk="1" hangingPunct="1"/>
              <a:r>
                <a:rPr lang="en-US" altLang="zh-CN" sz="2200" b="1">
                  <a:solidFill>
                    <a:schemeClr val="bg1"/>
                  </a:solidFill>
                  <a:latin typeface="Helvetica" pitchFamily="34" charset="0"/>
                  <a:cs typeface="Helvetica" pitchFamily="34" charset="0"/>
                </a:rPr>
                <a:t>Conclusion</a:t>
              </a:r>
              <a:endParaRPr lang="zh-CN" altLang="en-US" sz="2200" b="1">
                <a:solidFill>
                  <a:schemeClr val="bg1"/>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2" descr="H:\2015年修改\图片10.jpg"/>
          <p:cNvPicPr>
            <a:picLocks noChangeAspect="1" noChangeArrowheads="1"/>
          </p:cNvPicPr>
          <p:nvPr/>
        </p:nvPicPr>
        <p:blipFill>
          <a:blip r:embed="rId1"/>
          <a:srcRect/>
          <a:stretch>
            <a:fillRect/>
          </a:stretch>
        </p:blipFill>
        <p:spPr bwMode="auto">
          <a:xfrm>
            <a:off x="0" y="0"/>
            <a:ext cx="8072438" cy="1163638"/>
          </a:xfrm>
          <a:prstGeom prst="rect">
            <a:avLst/>
          </a:prstGeom>
          <a:noFill/>
          <a:ln w="9525">
            <a:noFill/>
            <a:miter lim="800000"/>
            <a:headEnd/>
            <a:tailEnd/>
          </a:ln>
        </p:spPr>
      </p:pic>
      <p:sp>
        <p:nvSpPr>
          <p:cNvPr id="36868" name="矩形 22"/>
          <p:cNvSpPr>
            <a:spLocks noChangeArrowheads="1"/>
          </p:cNvSpPr>
          <p:nvPr/>
        </p:nvSpPr>
        <p:spPr bwMode="auto">
          <a:xfrm>
            <a:off x="1116013" y="1311275"/>
            <a:ext cx="7310437" cy="461963"/>
          </a:xfrm>
          <a:prstGeom prst="rect">
            <a:avLst/>
          </a:prstGeom>
          <a:noFill/>
          <a:ln w="9525">
            <a:noFill/>
            <a:miter lim="800000"/>
          </a:ln>
        </p:spPr>
        <p:txBody>
          <a:bodyPr>
            <a:spAutoFit/>
          </a:bodyPr>
          <a:lstStyle/>
          <a:p>
            <a:pPr eaLnBrk="1" hangingPunct="1"/>
            <a:r>
              <a:rPr lang="en-US" altLang="zh-CN" sz="2400" dirty="0">
                <a:solidFill>
                  <a:srgbClr val="000000"/>
                </a:solidFill>
                <a:latin typeface="Helvetica" pitchFamily="34" charset="0"/>
                <a:ea typeface="方正舒体" panose="02010601030101010101" pitchFamily="2" charset="-122"/>
              </a:rPr>
              <a:t>Everyone has to find a job and earn a living. (Para</a:t>
            </a:r>
            <a:r>
              <a:rPr lang="en-US" altLang="zh-CN" sz="2400" dirty="0" smtClean="0">
                <a:solidFill>
                  <a:srgbClr val="000000"/>
                </a:solidFill>
                <a:latin typeface="Helvetica" pitchFamily="34" charset="0"/>
                <a:ea typeface="方正舒体" panose="02010601030101010101" pitchFamily="2" charset="-122"/>
              </a:rPr>
              <a:t>. 9</a:t>
            </a:r>
            <a:r>
              <a:rPr lang="en-US" altLang="zh-CN" sz="2400" dirty="0">
                <a:solidFill>
                  <a:srgbClr val="000000"/>
                </a:solidFill>
                <a:latin typeface="Helvetica" pitchFamily="34" charset="0"/>
                <a:ea typeface="方正舒体" panose="02010601030101010101" pitchFamily="2" charset="-122"/>
              </a:rPr>
              <a:t>)</a:t>
            </a:r>
            <a:endParaRPr lang="zh-CN" altLang="en-US" sz="2400" dirty="0">
              <a:solidFill>
                <a:srgbClr val="000000"/>
              </a:solidFill>
              <a:latin typeface="Helvetica" pitchFamily="34" charset="0"/>
              <a:ea typeface="方正舒体" panose="02010601030101010101" pitchFamily="2" charset="-122"/>
            </a:endParaRPr>
          </a:p>
        </p:txBody>
      </p:sp>
      <p:grpSp>
        <p:nvGrpSpPr>
          <p:cNvPr id="2" name="组合 33"/>
          <p:cNvGrpSpPr/>
          <p:nvPr/>
        </p:nvGrpSpPr>
        <p:grpSpPr bwMode="auto">
          <a:xfrm>
            <a:off x="755650" y="1924050"/>
            <a:ext cx="3887788" cy="1720850"/>
            <a:chOff x="-130318" y="3000372"/>
            <a:chExt cx="3620941" cy="2312443"/>
          </a:xfrm>
        </p:grpSpPr>
        <p:sp>
          <p:nvSpPr>
            <p:cNvPr id="30" name="圆角矩形标注 29"/>
            <p:cNvSpPr/>
            <p:nvPr/>
          </p:nvSpPr>
          <p:spPr>
            <a:xfrm>
              <a:off x="-130318" y="3000372"/>
              <a:ext cx="3620941" cy="2312443"/>
            </a:xfrm>
            <a:prstGeom prst="wedgeRoundRectCallout">
              <a:avLst>
                <a:gd name="adj1" fmla="val 72554"/>
                <a:gd name="adj2" fmla="val -1708"/>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endParaRPr lang="zh-CN" altLang="en-US" dirty="0">
                <a:solidFill>
                  <a:srgbClr val="C00000"/>
                </a:solidFill>
              </a:endParaRPr>
            </a:p>
          </p:txBody>
        </p:sp>
        <p:sp>
          <p:nvSpPr>
            <p:cNvPr id="36879" name="矩形 28"/>
            <p:cNvSpPr>
              <a:spLocks noChangeArrowheads="1"/>
            </p:cNvSpPr>
            <p:nvPr/>
          </p:nvSpPr>
          <p:spPr bwMode="auto">
            <a:xfrm>
              <a:off x="-63783" y="3281071"/>
              <a:ext cx="3554406" cy="1612978"/>
            </a:xfrm>
            <a:prstGeom prst="rect">
              <a:avLst/>
            </a:prstGeom>
            <a:noFill/>
            <a:ln w="9525">
              <a:noFill/>
              <a:miter lim="800000"/>
            </a:ln>
          </p:spPr>
          <p:txBody>
            <a:bodyPr>
              <a:spAutoFit/>
            </a:bodyPr>
            <a:lstStyle/>
            <a:p>
              <a:pPr marL="342900" indent="-342900" eaLnBrk="1" hangingPunct="1">
                <a:buFont typeface="Arial" panose="020B0604020202020204" pitchFamily="34" charset="0"/>
                <a:buChar char="•"/>
              </a:pPr>
              <a:r>
                <a:rPr lang="en-US" altLang="zh-CN" sz="2400" dirty="0" smtClean="0">
                  <a:solidFill>
                    <a:srgbClr val="000000"/>
                  </a:solidFill>
                  <a:latin typeface="Helvetica" pitchFamily="34" charset="0"/>
                  <a:ea typeface="方正舒体" panose="02010601030101010101" pitchFamily="2" charset="-122"/>
                </a:rPr>
                <a:t>slave </a:t>
              </a:r>
              <a:r>
                <a:rPr lang="en-US" altLang="zh-CN" sz="2400" dirty="0">
                  <a:solidFill>
                    <a:srgbClr val="000000"/>
                  </a:solidFill>
                  <a:latin typeface="Helvetica" pitchFamily="34" charset="0"/>
                  <a:ea typeface="方正舒体" panose="02010601030101010101" pitchFamily="2" charset="-122"/>
                </a:rPr>
                <a:t>away at a job </a:t>
              </a:r>
              <a:endParaRPr lang="en-US" altLang="zh-CN" sz="2400" dirty="0">
                <a:solidFill>
                  <a:srgbClr val="000000"/>
                </a:solidFill>
                <a:latin typeface="Helvetica" pitchFamily="34" charset="0"/>
                <a:ea typeface="方正舒体" panose="02010601030101010101" pitchFamily="2" charset="-122"/>
              </a:endParaRPr>
            </a:p>
            <a:p>
              <a:pPr marL="342900" indent="-342900" eaLnBrk="1" hangingPunct="1">
                <a:buFont typeface="Arial" panose="020B0604020202020204" pitchFamily="34" charset="0"/>
                <a:buChar char="•"/>
              </a:pPr>
              <a:r>
                <a:rPr lang="en-US" altLang="zh-CN" sz="2400" dirty="0" smtClean="0">
                  <a:solidFill>
                    <a:srgbClr val="000000"/>
                  </a:solidFill>
                  <a:latin typeface="Helvetica" pitchFamily="34" charset="0"/>
                  <a:ea typeface="方正舒体" panose="02010601030101010101" pitchFamily="2" charset="-122"/>
                </a:rPr>
                <a:t>wait </a:t>
              </a:r>
              <a:r>
                <a:rPr lang="en-US" altLang="zh-CN" sz="2400" dirty="0">
                  <a:solidFill>
                    <a:srgbClr val="000000"/>
                  </a:solidFill>
                  <a:latin typeface="Helvetica" pitchFamily="34" charset="0"/>
                  <a:ea typeface="方正舒体" panose="02010601030101010101" pitchFamily="2" charset="-122"/>
                </a:rPr>
                <a:t>all day until they go home and play.</a:t>
              </a:r>
              <a:endParaRPr lang="zh-CN" altLang="en-US" sz="2400" dirty="0">
                <a:solidFill>
                  <a:srgbClr val="000000"/>
                </a:solidFill>
                <a:latin typeface="Helvetica" pitchFamily="34" charset="0"/>
                <a:ea typeface="方正舒体" panose="02010601030101010101" pitchFamily="2" charset="-122"/>
              </a:endParaRPr>
            </a:p>
          </p:txBody>
        </p:sp>
      </p:grpSp>
      <p:pic>
        <p:nvPicPr>
          <p:cNvPr id="4" name="图片 3"/>
          <p:cNvPicPr>
            <a:picLocks noChangeAspect="1"/>
          </p:cNvPicPr>
          <p:nvPr/>
        </p:nvPicPr>
        <p:blipFill>
          <a:blip r:embed="rId2" cstate="print"/>
          <a:stretch>
            <a:fillRect/>
          </a:stretch>
        </p:blipFill>
        <p:spPr>
          <a:xfrm>
            <a:off x="5508104" y="1844824"/>
            <a:ext cx="1944216" cy="2396295"/>
          </a:xfrm>
          <a:prstGeom prst="rect">
            <a:avLst/>
          </a:prstGeom>
          <a:ln>
            <a:noFill/>
          </a:ln>
          <a:effectLst>
            <a:softEdge rad="112500"/>
          </a:effectLst>
        </p:spPr>
      </p:pic>
      <p:pic>
        <p:nvPicPr>
          <p:cNvPr id="5" name="图片 4"/>
          <p:cNvPicPr>
            <a:picLocks noChangeAspect="1"/>
          </p:cNvPicPr>
          <p:nvPr/>
        </p:nvPicPr>
        <p:blipFill>
          <a:blip r:embed="rId3" cstate="print"/>
          <a:stretch>
            <a:fillRect/>
          </a:stretch>
        </p:blipFill>
        <p:spPr>
          <a:xfrm>
            <a:off x="899592" y="4365104"/>
            <a:ext cx="2592288" cy="2014150"/>
          </a:xfrm>
          <a:prstGeom prst="rect">
            <a:avLst/>
          </a:prstGeom>
          <a:ln>
            <a:noFill/>
          </a:ln>
          <a:effectLst>
            <a:softEdge rad="112500"/>
          </a:effectLst>
        </p:spPr>
      </p:pic>
      <p:grpSp>
        <p:nvGrpSpPr>
          <p:cNvPr id="3" name="组合 34"/>
          <p:cNvGrpSpPr/>
          <p:nvPr/>
        </p:nvGrpSpPr>
        <p:grpSpPr bwMode="auto">
          <a:xfrm>
            <a:off x="3995738" y="4508500"/>
            <a:ext cx="4321175" cy="2001838"/>
            <a:chOff x="5229570" y="2857214"/>
            <a:chExt cx="3717560" cy="3286431"/>
          </a:xfrm>
        </p:grpSpPr>
        <p:sp>
          <p:nvSpPr>
            <p:cNvPr id="31" name="圆角矩形标注 30"/>
            <p:cNvSpPr/>
            <p:nvPr/>
          </p:nvSpPr>
          <p:spPr>
            <a:xfrm>
              <a:off x="5229570" y="2857214"/>
              <a:ext cx="3717560" cy="3286431"/>
            </a:xfrm>
            <a:prstGeom prst="wedgeRoundRectCallout">
              <a:avLst>
                <a:gd name="adj1" fmla="val -60355"/>
                <a:gd name="adj2" fmla="val 3512"/>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36877" name="矩形 32"/>
            <p:cNvSpPr>
              <a:spLocks noChangeArrowheads="1"/>
            </p:cNvSpPr>
            <p:nvPr/>
          </p:nvSpPr>
          <p:spPr bwMode="auto">
            <a:xfrm>
              <a:off x="5429256" y="2932885"/>
              <a:ext cx="3405182" cy="3183256"/>
            </a:xfrm>
            <a:prstGeom prst="rect">
              <a:avLst/>
            </a:prstGeom>
            <a:noFill/>
            <a:ln w="9525">
              <a:noFill/>
              <a:miter lim="800000"/>
            </a:ln>
          </p:spPr>
          <p:txBody>
            <a:bodyPr>
              <a:spAutoFit/>
            </a:bodyPr>
            <a:lstStyle/>
            <a:p>
              <a:pPr marL="342900" indent="-342900" eaLnBrk="1" hangingPunct="1">
                <a:buFont typeface="Arial" panose="020B0604020202020204" pitchFamily="34" charset="0"/>
                <a:buChar char="•"/>
              </a:pPr>
              <a:r>
                <a:rPr lang="en-US" altLang="zh-CN" sz="2400" dirty="0">
                  <a:solidFill>
                    <a:srgbClr val="000000"/>
                  </a:solidFill>
                  <a:latin typeface="Helvetica" pitchFamily="34" charset="0"/>
                  <a:ea typeface="方正舒体" panose="02010601030101010101" pitchFamily="2" charset="-122"/>
                </a:rPr>
                <a:t>energized and focused</a:t>
              </a:r>
              <a:endParaRPr lang="en-US" altLang="zh-CN" sz="2400" dirty="0">
                <a:solidFill>
                  <a:srgbClr val="000000"/>
                </a:solidFill>
                <a:latin typeface="Helvetica" pitchFamily="34" charset="0"/>
                <a:ea typeface="方正舒体" panose="02010601030101010101" pitchFamily="2" charset="-122"/>
              </a:endParaRPr>
            </a:p>
            <a:p>
              <a:pPr marL="342900" indent="-342900" eaLnBrk="1" hangingPunct="1">
                <a:buFont typeface="Arial" panose="020B0604020202020204" pitchFamily="34" charset="0"/>
                <a:buChar char="•"/>
              </a:pPr>
              <a:r>
                <a:rPr lang="en-US" altLang="zh-CN" sz="2400" dirty="0" smtClean="0">
                  <a:solidFill>
                    <a:srgbClr val="000000"/>
                  </a:solidFill>
                  <a:latin typeface="Helvetica" pitchFamily="34" charset="0"/>
                  <a:ea typeface="方正舒体" panose="02010601030101010101" pitchFamily="2" charset="-122"/>
                </a:rPr>
                <a:t>take </a:t>
              </a:r>
              <a:r>
                <a:rPr lang="en-US" altLang="zh-CN" sz="2400" dirty="0">
                  <a:solidFill>
                    <a:srgbClr val="000000"/>
                  </a:solidFill>
                  <a:latin typeface="Helvetica" pitchFamily="34" charset="0"/>
                  <a:ea typeface="方正舒体" panose="02010601030101010101" pitchFamily="2" charset="-122"/>
                </a:rPr>
                <a:t>optimum pleasure in the task at hand</a:t>
              </a:r>
              <a:endParaRPr lang="en-US" altLang="zh-CN" sz="2400" dirty="0">
                <a:solidFill>
                  <a:srgbClr val="000000"/>
                </a:solidFill>
                <a:latin typeface="Helvetica" pitchFamily="34" charset="0"/>
                <a:ea typeface="方正舒体" panose="02010601030101010101" pitchFamily="2" charset="-122"/>
              </a:endParaRPr>
            </a:p>
            <a:p>
              <a:pPr marL="342900" indent="-342900" eaLnBrk="1" hangingPunct="1">
                <a:buFont typeface="Arial" panose="020B0604020202020204" pitchFamily="34" charset="0"/>
                <a:buChar char="•"/>
              </a:pPr>
              <a:r>
                <a:rPr lang="en-US" altLang="zh-CN" sz="2400" dirty="0">
                  <a:solidFill>
                    <a:srgbClr val="000000"/>
                  </a:solidFill>
                  <a:latin typeface="Helvetica" pitchFamily="34" charset="0"/>
                  <a:ea typeface="方正舒体" panose="02010601030101010101" pitchFamily="2" charset="-122"/>
                </a:rPr>
                <a:t>a simultaneous sense of purpose and enthusiasm</a:t>
              </a:r>
              <a:endParaRPr lang="zh-CN" altLang="en-US" sz="2400" dirty="0">
                <a:solidFill>
                  <a:srgbClr val="000000"/>
                </a:solidFill>
                <a:latin typeface="Helvetica" pitchFamily="34" charset="0"/>
                <a:ea typeface="方正舒体" panose="02010601030101010101" pitchFamily="2" charset="-122"/>
              </a:endParaRPr>
            </a:p>
          </p:txBody>
        </p:sp>
      </p:grpSp>
      <p:sp>
        <p:nvSpPr>
          <p:cNvPr id="19" name="矩形 18"/>
          <p:cNvSpPr/>
          <p:nvPr/>
        </p:nvSpPr>
        <p:spPr>
          <a:xfrm>
            <a:off x="976283" y="3330939"/>
            <a:ext cx="7423180" cy="1292662"/>
          </a:xfrm>
          <a:prstGeom prst="rect">
            <a:avLst/>
          </a:prstGeom>
          <a:solidFill>
            <a:schemeClr val="accent6"/>
          </a:solidFill>
          <a:ln>
            <a:solidFill>
              <a:schemeClr val="accent6">
                <a:lumMod val="60000"/>
                <a:lumOff val="40000"/>
              </a:schemeClr>
            </a:solidFill>
          </a:ln>
          <a:effectLst>
            <a:glow rad="139700">
              <a:schemeClr val="accent6">
                <a:satMod val="175000"/>
                <a:alpha val="40000"/>
              </a:schemeClr>
            </a:glow>
          </a:effectLst>
        </p:spPr>
        <p:style>
          <a:lnRef idx="2">
            <a:schemeClr val="accent5"/>
          </a:lnRef>
          <a:fillRef idx="1">
            <a:schemeClr val="lt1"/>
          </a:fillRef>
          <a:effectRef idx="0">
            <a:schemeClr val="accent5"/>
          </a:effectRef>
          <a:fontRef idx="minor">
            <a:schemeClr val="dk1"/>
          </a:fontRef>
        </p:style>
        <p:txBody>
          <a:bodyPr>
            <a:spAutoFit/>
          </a:bodyPr>
          <a:lstStyle/>
          <a:p>
            <a:pPr algn="ctr" eaLnBrk="1" fontAlgn="auto" hangingPunct="1">
              <a:spcBef>
                <a:spcPts val="0"/>
              </a:spcBef>
              <a:spcAft>
                <a:spcPts val="0"/>
              </a:spcAft>
              <a:defRPr/>
            </a:pPr>
            <a:r>
              <a:rPr lang="en-US" altLang="zh-CN" sz="2600" dirty="0">
                <a:solidFill>
                  <a:schemeClr val="tx1"/>
                </a:solidFill>
                <a:latin typeface="Helvetica"/>
                <a:ea typeface="方正舒体" panose="02010601030101010101" pitchFamily="2" charset="-122"/>
              </a:rPr>
              <a:t>Whatever job you choose, you must </a:t>
            </a:r>
            <a:endParaRPr lang="en-US" altLang="zh-CN" sz="2600" dirty="0">
              <a:solidFill>
                <a:schemeClr val="tx1"/>
              </a:solidFill>
              <a:latin typeface="Helvetica"/>
              <a:ea typeface="方正舒体" panose="02010601030101010101" pitchFamily="2" charset="-122"/>
            </a:endParaRPr>
          </a:p>
          <a:p>
            <a:pPr algn="ctr" eaLnBrk="1" fontAlgn="auto" hangingPunct="1">
              <a:spcBef>
                <a:spcPts val="0"/>
              </a:spcBef>
              <a:spcAft>
                <a:spcPts val="0"/>
              </a:spcAft>
              <a:defRPr/>
            </a:pPr>
            <a:r>
              <a:rPr lang="en-US" altLang="zh-CN" sz="2600" dirty="0">
                <a:solidFill>
                  <a:schemeClr val="tx1"/>
                </a:solidFill>
                <a:latin typeface="Helvetica"/>
                <a:ea typeface="方正舒体" panose="02010601030101010101" pitchFamily="2" charset="-122"/>
              </a:rPr>
              <a:t>contend with this essential question: </a:t>
            </a:r>
            <a:endParaRPr lang="en-US" altLang="zh-CN" sz="2600" dirty="0">
              <a:solidFill>
                <a:schemeClr val="tx1"/>
              </a:solidFill>
              <a:latin typeface="Helvetica"/>
              <a:ea typeface="方正舒体" panose="02010601030101010101" pitchFamily="2" charset="-122"/>
            </a:endParaRPr>
          </a:p>
          <a:p>
            <a:pPr algn="ctr" eaLnBrk="1" fontAlgn="auto" hangingPunct="1">
              <a:spcBef>
                <a:spcPts val="0"/>
              </a:spcBef>
              <a:spcAft>
                <a:spcPts val="0"/>
              </a:spcAft>
              <a:defRPr/>
            </a:pPr>
            <a:r>
              <a:rPr lang="en-US" altLang="zh-CN" sz="2600" dirty="0">
                <a:solidFill>
                  <a:schemeClr val="bg1"/>
                </a:solidFill>
                <a:latin typeface="Helvetica"/>
                <a:ea typeface="方正舒体" panose="02010601030101010101" pitchFamily="2" charset="-122"/>
              </a:rPr>
              <a:t>Will you be a laborer or a worker? </a:t>
            </a:r>
            <a:endParaRPr lang="zh-CN" altLang="en-US" sz="2600" dirty="0">
              <a:solidFill>
                <a:schemeClr val="bg1"/>
              </a:solidFill>
              <a:latin typeface="Helvetica"/>
              <a:ea typeface="方正舒体" panose="02010601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a:spLocks noChangeArrowheads="1"/>
          </p:cNvSpPr>
          <p:nvPr/>
        </p:nvSpPr>
        <p:spPr bwMode="auto">
          <a:xfrm>
            <a:off x="2051050" y="1474788"/>
            <a:ext cx="5094288" cy="1133475"/>
          </a:xfrm>
          <a:prstGeom prst="rect">
            <a:avLst/>
          </a:prstGeom>
          <a:noFill/>
          <a:ln w="9525">
            <a:noFill/>
            <a:miter lim="800000"/>
          </a:ln>
        </p:spPr>
        <p:txBody>
          <a:bodyPr>
            <a:spAutoFit/>
          </a:bodyPr>
          <a:lstStyle/>
          <a:p>
            <a:pPr marL="274320" indent="-274320" algn="ctr" eaLnBrk="1" fontAlgn="auto" hangingPunct="1">
              <a:lnSpc>
                <a:spcPct val="120000"/>
              </a:lnSpc>
              <a:spcBef>
                <a:spcPct val="20000"/>
              </a:spcBef>
              <a:spcAft>
                <a:spcPts val="0"/>
              </a:spcAft>
              <a:buClr>
                <a:srgbClr val="D16349"/>
              </a:buClr>
              <a:buSzPct val="85000"/>
              <a:defRPr/>
            </a:pPr>
            <a:r>
              <a:rPr lang="en-US" altLang="zh-CN" sz="2600" b="1" spc="50" dirty="0">
                <a:ln w="11430"/>
                <a:solidFill>
                  <a:srgbClr val="0070C0"/>
                </a:solidFill>
                <a:effectLst>
                  <a:outerShdw blurRad="76200" dist="50800" dir="5400000" algn="tl" rotWithShape="0">
                    <a:srgbClr val="000000">
                      <a:alpha val="65000"/>
                    </a:srgbClr>
                  </a:outerShdw>
                </a:effectLst>
                <a:latin typeface="Helvetica"/>
                <a:ea typeface="+mn-ea"/>
                <a:cs typeface="Arial" panose="020B0604020202020204" pitchFamily="34" charset="0"/>
              </a:rPr>
              <a:t>Introduction </a:t>
            </a:r>
            <a:r>
              <a:rPr lang="en-US" altLang="zh-CN" sz="2400" b="1" dirty="0">
                <a:latin typeface="Helvetica" pitchFamily="34" charset="0"/>
                <a:ea typeface="+mn-ea"/>
                <a:cs typeface="Helvetica" pitchFamily="34" charset="0"/>
              </a:rPr>
              <a:t>(</a:t>
            </a:r>
            <a:r>
              <a:rPr lang="en-US" altLang="zh-CN" sz="2400" b="1" dirty="0" smtClean="0">
                <a:latin typeface="Helvetica" pitchFamily="34" charset="0"/>
                <a:ea typeface="+mn-ea"/>
                <a:cs typeface="Helvetica" pitchFamily="34" charset="0"/>
              </a:rPr>
              <a:t>Paras.1 – 3</a:t>
            </a:r>
            <a:r>
              <a:rPr lang="en-US" altLang="zh-CN" sz="2400" b="1" dirty="0">
                <a:latin typeface="Helvetica" pitchFamily="34" charset="0"/>
                <a:ea typeface="+mn-ea"/>
                <a:cs typeface="Helvetica" pitchFamily="34" charset="0"/>
              </a:rPr>
              <a:t>)</a:t>
            </a:r>
            <a:r>
              <a:rPr lang="en-US" altLang="zh-CN" sz="2400" b="1" dirty="0">
                <a:solidFill>
                  <a:sysClr val="windowText" lastClr="000000"/>
                </a:solidFill>
                <a:latin typeface="Helvetica"/>
                <a:ea typeface="方正舒体" panose="02010601030101010101" pitchFamily="2" charset="-122"/>
              </a:rPr>
              <a:t>: </a:t>
            </a:r>
            <a:endParaRPr lang="en-US" altLang="zh-CN" sz="2400" b="1" dirty="0">
              <a:solidFill>
                <a:sysClr val="windowText" lastClr="000000"/>
              </a:solidFill>
              <a:latin typeface="Helvetica"/>
              <a:ea typeface="方正舒体" panose="02010601030101010101" pitchFamily="2" charset="-122"/>
            </a:endParaRPr>
          </a:p>
          <a:p>
            <a:pPr marL="274320" indent="-274320" algn="ctr" eaLnBrk="1" fontAlgn="auto" hangingPunct="1">
              <a:lnSpc>
                <a:spcPct val="120000"/>
              </a:lnSpc>
              <a:spcBef>
                <a:spcPct val="20000"/>
              </a:spcBef>
              <a:spcAft>
                <a:spcPts val="0"/>
              </a:spcAft>
              <a:buClr>
                <a:srgbClr val="D16349"/>
              </a:buClr>
              <a:buSzPct val="85000"/>
              <a:buFont typeface="Wingdings 2" panose="05020102010507070707" pitchFamily="18" charset="2"/>
              <a:buNone/>
              <a:defRPr/>
            </a:pPr>
            <a:r>
              <a:rPr lang="en-US" altLang="zh-CN" sz="2600" b="1" dirty="0">
                <a:solidFill>
                  <a:schemeClr val="accent6">
                    <a:lumMod val="75000"/>
                  </a:schemeClr>
                </a:solidFill>
                <a:latin typeface="Helvetica" pitchFamily="34" charset="0"/>
                <a:ea typeface="+mn-ea"/>
                <a:cs typeface="Helvetica" pitchFamily="34" charset="0"/>
              </a:rPr>
              <a:t>What are work, labor, and play? </a:t>
            </a:r>
            <a:endParaRPr lang="en-US" altLang="zh-CN" sz="2600" b="1" dirty="0">
              <a:solidFill>
                <a:schemeClr val="accent6">
                  <a:lumMod val="75000"/>
                </a:schemeClr>
              </a:solidFill>
              <a:latin typeface="Helvetica" pitchFamily="34" charset="0"/>
              <a:ea typeface="+mn-ea"/>
              <a:cs typeface="Helvetica" pitchFamily="34" charset="0"/>
            </a:endParaRPr>
          </a:p>
        </p:txBody>
      </p:sp>
      <p:sp>
        <p:nvSpPr>
          <p:cNvPr id="7" name="矩形 6"/>
          <p:cNvSpPr/>
          <p:nvPr/>
        </p:nvSpPr>
        <p:spPr>
          <a:xfrm>
            <a:off x="1476374" y="2924175"/>
            <a:ext cx="6453211" cy="8318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r>
              <a:rPr lang="en-US" altLang="zh-CN" sz="2400" dirty="0">
                <a:latin typeface="Helvetica" pitchFamily="34" charset="0"/>
                <a:cs typeface="Helvetica" pitchFamily="34" charset="0"/>
              </a:rPr>
              <a:t>To be truly happy, a person must feel both </a:t>
            </a:r>
            <a:r>
              <a:rPr lang="en-US" altLang="zh-CN" sz="2400" dirty="0">
                <a:solidFill>
                  <a:srgbClr val="FF0000"/>
                </a:solidFill>
                <a:latin typeface="Helvetica" pitchFamily="34" charset="0"/>
                <a:cs typeface="Helvetica" pitchFamily="34" charset="0"/>
              </a:rPr>
              <a:t>free</a:t>
            </a:r>
            <a:r>
              <a:rPr lang="en-US" altLang="zh-CN" sz="2400" dirty="0">
                <a:latin typeface="Helvetica" pitchFamily="34" charset="0"/>
                <a:cs typeface="Helvetica" pitchFamily="34" charset="0"/>
              </a:rPr>
              <a:t> and </a:t>
            </a:r>
            <a:r>
              <a:rPr lang="en-US" altLang="zh-CN" sz="2400" dirty="0">
                <a:solidFill>
                  <a:srgbClr val="FF0000"/>
                </a:solidFill>
                <a:latin typeface="Helvetica" pitchFamily="34" charset="0"/>
                <a:cs typeface="Helvetica" pitchFamily="34" charset="0"/>
              </a:rPr>
              <a:t>important</a:t>
            </a:r>
            <a:r>
              <a:rPr lang="en-US" altLang="zh-CN" sz="2400" dirty="0">
                <a:latin typeface="Helvetica" pitchFamily="34" charset="0"/>
                <a:cs typeface="Helvetica" pitchFamily="34" charset="0"/>
              </a:rPr>
              <a:t>. (Para. 1)</a:t>
            </a:r>
            <a:endParaRPr lang="zh-CN" altLang="en-US" sz="2400" dirty="0">
              <a:latin typeface="Helvetica" pitchFamily="34" charset="0"/>
              <a:cs typeface="Helvetica" pitchFamily="34" charset="0"/>
            </a:endParaRPr>
          </a:p>
        </p:txBody>
      </p:sp>
      <p:cxnSp>
        <p:nvCxnSpPr>
          <p:cNvPr id="13" name="直接箭头连接符 12"/>
          <p:cNvCxnSpPr/>
          <p:nvPr/>
        </p:nvCxnSpPr>
        <p:spPr>
          <a:xfrm>
            <a:off x="4498975" y="3797300"/>
            <a:ext cx="1588" cy="5175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a:off x="4518025" y="4805363"/>
            <a:ext cx="1588" cy="5175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矩形 15"/>
          <p:cNvSpPr/>
          <p:nvPr/>
        </p:nvSpPr>
        <p:spPr>
          <a:xfrm>
            <a:off x="1476375" y="4343401"/>
            <a:ext cx="6453210" cy="46196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r>
              <a:rPr lang="en-US" altLang="zh-CN" sz="2400" dirty="0">
                <a:solidFill>
                  <a:srgbClr val="FF0000"/>
                </a:solidFill>
                <a:latin typeface="Helvetica" pitchFamily="34" charset="0"/>
                <a:cs typeface="Helvetica" pitchFamily="34" charset="0"/>
              </a:rPr>
              <a:t>Labor</a:t>
            </a:r>
            <a:r>
              <a:rPr lang="en-US" altLang="zh-CN" sz="2400" dirty="0">
                <a:latin typeface="Helvetica" pitchFamily="34" charset="0"/>
                <a:cs typeface="Helvetica" pitchFamily="34" charset="0"/>
              </a:rPr>
              <a:t> is the polar opposite of </a:t>
            </a:r>
            <a:r>
              <a:rPr lang="en-US" altLang="zh-CN" sz="2400" dirty="0">
                <a:solidFill>
                  <a:srgbClr val="FF0000"/>
                </a:solidFill>
                <a:latin typeface="Helvetica" pitchFamily="34" charset="0"/>
                <a:cs typeface="Helvetica" pitchFamily="34" charset="0"/>
              </a:rPr>
              <a:t>play</a:t>
            </a:r>
            <a:r>
              <a:rPr lang="en-US" altLang="zh-CN" sz="2400" dirty="0">
                <a:latin typeface="Helvetica" pitchFamily="34" charset="0"/>
                <a:cs typeface="Helvetica" pitchFamily="34" charset="0"/>
              </a:rPr>
              <a:t>. (Para. 2)</a:t>
            </a:r>
            <a:endParaRPr lang="zh-CN" altLang="en-US" sz="2400" dirty="0">
              <a:latin typeface="Helvetica" pitchFamily="34" charset="0"/>
              <a:cs typeface="Helvetica" pitchFamily="34" charset="0"/>
            </a:endParaRPr>
          </a:p>
        </p:txBody>
      </p:sp>
      <p:sp>
        <p:nvSpPr>
          <p:cNvPr id="19" name="矩形 18"/>
          <p:cNvSpPr/>
          <p:nvPr/>
        </p:nvSpPr>
        <p:spPr>
          <a:xfrm>
            <a:off x="1476374" y="5343525"/>
            <a:ext cx="6453211"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r>
              <a:rPr lang="en-US" altLang="zh-CN" sz="2400" dirty="0">
                <a:latin typeface="Helvetica" pitchFamily="34" charset="0"/>
                <a:cs typeface="Helvetica" pitchFamily="34" charset="0"/>
              </a:rPr>
              <a:t>Between labor and play stands </a:t>
            </a:r>
            <a:r>
              <a:rPr lang="en-US" altLang="zh-CN" sz="2400" dirty="0">
                <a:solidFill>
                  <a:srgbClr val="FF0000"/>
                </a:solidFill>
                <a:latin typeface="Helvetica" pitchFamily="34" charset="0"/>
                <a:cs typeface="Helvetica" pitchFamily="34" charset="0"/>
              </a:rPr>
              <a:t>work</a:t>
            </a:r>
            <a:r>
              <a:rPr lang="en-US" altLang="zh-CN" sz="2400" dirty="0">
                <a:latin typeface="Helvetica" pitchFamily="34" charset="0"/>
                <a:cs typeface="Helvetica" pitchFamily="34" charset="0"/>
              </a:rPr>
              <a:t>. (Para. 3)</a:t>
            </a:r>
            <a:endParaRPr lang="zh-CN" altLang="en-US" sz="2400" dirty="0">
              <a:latin typeface="Helvetica" pitchFamily="34" charset="0"/>
              <a:cs typeface="Helvetica" pitchFamily="34" charset="0"/>
            </a:endParaRPr>
          </a:p>
        </p:txBody>
      </p:sp>
      <p:pic>
        <p:nvPicPr>
          <p:cNvPr id="38921" name="Picture 2" descr="H:\2015年修改\图片11.jpg"/>
          <p:cNvPicPr>
            <a:picLocks noChangeAspect="1" noChangeArrowheads="1"/>
          </p:cNvPicPr>
          <p:nvPr/>
        </p:nvPicPr>
        <p:blipFill>
          <a:blip r:embed="rId1"/>
          <a:srcRect/>
          <a:stretch>
            <a:fillRect/>
          </a:stretch>
        </p:blipFill>
        <p:spPr bwMode="auto">
          <a:xfrm>
            <a:off x="0" y="0"/>
            <a:ext cx="75898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 grpId="0" animBg="1"/>
      <p:bldP spid="16"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a:spLocks noChangeArrowheads="1"/>
          </p:cNvSpPr>
          <p:nvPr/>
        </p:nvSpPr>
        <p:spPr bwMode="auto">
          <a:xfrm>
            <a:off x="323850" y="1220788"/>
            <a:ext cx="8496300" cy="1133475"/>
          </a:xfrm>
          <a:prstGeom prst="rect">
            <a:avLst/>
          </a:prstGeom>
          <a:noFill/>
          <a:ln w="9525">
            <a:noFill/>
            <a:miter lim="800000"/>
          </a:ln>
        </p:spPr>
        <p:txBody>
          <a:bodyPr>
            <a:spAutoFit/>
          </a:bodyPr>
          <a:lstStyle/>
          <a:p>
            <a:pPr marL="274320" indent="-274320" algn="ctr" eaLnBrk="1" fontAlgn="auto" hangingPunct="1">
              <a:lnSpc>
                <a:spcPct val="120000"/>
              </a:lnSpc>
              <a:spcBef>
                <a:spcPct val="20000"/>
              </a:spcBef>
              <a:spcAft>
                <a:spcPts val="0"/>
              </a:spcAft>
              <a:buClr>
                <a:srgbClr val="D16349"/>
              </a:buClr>
              <a:buSzPct val="85000"/>
              <a:defRPr/>
            </a:pPr>
            <a:r>
              <a:rPr lang="en-US" altLang="zh-CN" sz="2600" b="1" spc="50" dirty="0">
                <a:ln w="11430"/>
                <a:solidFill>
                  <a:srgbClr val="0070C0"/>
                </a:solidFill>
                <a:effectLst>
                  <a:outerShdw blurRad="76200" dist="50800" dir="5400000" algn="tl" rotWithShape="0">
                    <a:srgbClr val="000000">
                      <a:alpha val="65000"/>
                    </a:srgbClr>
                  </a:outerShdw>
                </a:effectLst>
                <a:latin typeface="Helvetica"/>
                <a:ea typeface="+mn-ea"/>
                <a:cs typeface="Arial" panose="020B0604020202020204" pitchFamily="34" charset="0"/>
              </a:rPr>
              <a:t>Body </a:t>
            </a:r>
            <a:r>
              <a:rPr lang="en-US" altLang="zh-CN" sz="2400" b="1" dirty="0">
                <a:latin typeface="Helvetica" pitchFamily="34" charset="0"/>
                <a:ea typeface="+mn-ea"/>
                <a:cs typeface="Helvetica" pitchFamily="34" charset="0"/>
              </a:rPr>
              <a:t>(</a:t>
            </a:r>
            <a:r>
              <a:rPr lang="en-US" altLang="zh-CN" sz="2400" b="1" dirty="0" smtClean="0">
                <a:latin typeface="Helvetica" pitchFamily="34" charset="0"/>
                <a:ea typeface="+mn-ea"/>
                <a:cs typeface="Helvetica" pitchFamily="34" charset="0"/>
              </a:rPr>
              <a:t>Paras.4 – 8</a:t>
            </a:r>
            <a:r>
              <a:rPr lang="en-US" altLang="zh-CN" sz="2400" b="1" dirty="0">
                <a:latin typeface="Helvetica" pitchFamily="34" charset="0"/>
                <a:ea typeface="+mn-ea"/>
                <a:cs typeface="Helvetica" pitchFamily="34" charset="0"/>
              </a:rPr>
              <a:t>)</a:t>
            </a:r>
            <a:r>
              <a:rPr lang="en-US" altLang="zh-CN" sz="2400" b="1" dirty="0">
                <a:solidFill>
                  <a:sysClr val="windowText" lastClr="000000"/>
                </a:solidFill>
                <a:latin typeface="Helvetica"/>
                <a:ea typeface="方正舒体" panose="02010601030101010101" pitchFamily="2" charset="-122"/>
              </a:rPr>
              <a:t>: </a:t>
            </a:r>
            <a:endParaRPr lang="en-US" altLang="zh-CN" sz="2400" b="1" dirty="0">
              <a:solidFill>
                <a:sysClr val="windowText" lastClr="000000"/>
              </a:solidFill>
              <a:latin typeface="Helvetica"/>
              <a:ea typeface="方正舒体" panose="02010601030101010101" pitchFamily="2" charset="-122"/>
            </a:endParaRPr>
          </a:p>
          <a:p>
            <a:pPr marL="274320" indent="-274320" algn="ctr" eaLnBrk="1" fontAlgn="auto" hangingPunct="1">
              <a:lnSpc>
                <a:spcPct val="120000"/>
              </a:lnSpc>
              <a:spcBef>
                <a:spcPct val="20000"/>
              </a:spcBef>
              <a:spcAft>
                <a:spcPts val="0"/>
              </a:spcAft>
              <a:buClr>
                <a:srgbClr val="D16349"/>
              </a:buClr>
              <a:buSzPct val="85000"/>
              <a:buFont typeface="Wingdings 2" panose="05020102010507070707" pitchFamily="18" charset="2"/>
              <a:buNone/>
              <a:defRPr/>
            </a:pPr>
            <a:r>
              <a:rPr lang="en-US" altLang="zh-CN" sz="2600" b="1" dirty="0">
                <a:solidFill>
                  <a:schemeClr val="accent6">
                    <a:lumMod val="75000"/>
                  </a:schemeClr>
                </a:solidFill>
                <a:latin typeface="Helvetica" pitchFamily="34" charset="0"/>
                <a:ea typeface="+mn-ea"/>
                <a:cs typeface="Helvetica" pitchFamily="34" charset="0"/>
              </a:rPr>
              <a:t>Workers and laborers are different in many aspects.</a:t>
            </a:r>
            <a:endParaRPr lang="en-US" altLang="zh-CN" sz="2600" b="1" dirty="0">
              <a:solidFill>
                <a:schemeClr val="accent6">
                  <a:lumMod val="75000"/>
                </a:schemeClr>
              </a:solidFill>
              <a:latin typeface="Helvetica" pitchFamily="34" charset="0"/>
              <a:ea typeface="+mn-ea"/>
              <a:cs typeface="Helvetica" pitchFamily="34" charset="0"/>
            </a:endParaRPr>
          </a:p>
        </p:txBody>
      </p:sp>
      <p:sp>
        <p:nvSpPr>
          <p:cNvPr id="7" name="矩形 6"/>
          <p:cNvSpPr/>
          <p:nvPr/>
        </p:nvSpPr>
        <p:spPr>
          <a:xfrm>
            <a:off x="1530350" y="2636838"/>
            <a:ext cx="6408737" cy="8318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r>
              <a:rPr lang="en-US" altLang="zh-CN" sz="2400" dirty="0">
                <a:latin typeface="Helvetica" pitchFamily="34" charset="0"/>
                <a:cs typeface="Helvetica" pitchFamily="34" charset="0"/>
              </a:rPr>
              <a:t>People’s </a:t>
            </a:r>
            <a:r>
              <a:rPr lang="en-US" altLang="zh-CN" sz="2400" dirty="0">
                <a:solidFill>
                  <a:srgbClr val="FF0000"/>
                </a:solidFill>
                <a:latin typeface="Helvetica" pitchFamily="34" charset="0"/>
                <a:cs typeface="Helvetica" pitchFamily="34" charset="0"/>
              </a:rPr>
              <a:t>attitude</a:t>
            </a:r>
            <a:r>
              <a:rPr lang="en-US" altLang="zh-CN" sz="2400" dirty="0">
                <a:latin typeface="Helvetica" pitchFamily="34" charset="0"/>
                <a:cs typeface="Helvetica" pitchFamily="34" charset="0"/>
              </a:rPr>
              <a:t> toward their </a:t>
            </a:r>
            <a:r>
              <a:rPr lang="en-US" altLang="zh-CN" sz="2400" dirty="0" smtClean="0">
                <a:latin typeface="Helvetica" pitchFamily="34" charset="0"/>
                <a:cs typeface="Helvetica" pitchFamily="34" charset="0"/>
              </a:rPr>
              <a:t>work determines </a:t>
            </a:r>
            <a:r>
              <a:rPr lang="en-US" altLang="zh-CN" sz="2400" dirty="0">
                <a:latin typeface="Helvetica" pitchFamily="34" charset="0"/>
                <a:cs typeface="Helvetica" pitchFamily="34" charset="0"/>
              </a:rPr>
              <a:t>everything. (Para. 4)</a:t>
            </a:r>
            <a:endParaRPr lang="zh-CN" altLang="en-US" sz="2400" dirty="0">
              <a:latin typeface="Helvetica" pitchFamily="34" charset="0"/>
              <a:cs typeface="Helvetica" pitchFamily="34" charset="0"/>
            </a:endParaRPr>
          </a:p>
        </p:txBody>
      </p:sp>
      <p:cxnSp>
        <p:nvCxnSpPr>
          <p:cNvPr id="13" name="直接箭头连接符 12"/>
          <p:cNvCxnSpPr/>
          <p:nvPr/>
        </p:nvCxnSpPr>
        <p:spPr>
          <a:xfrm>
            <a:off x="4498975" y="3500438"/>
            <a:ext cx="1588" cy="5175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a:off x="4506913" y="4873625"/>
            <a:ext cx="1587" cy="5175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矩形 15"/>
          <p:cNvSpPr/>
          <p:nvPr/>
        </p:nvSpPr>
        <p:spPr>
          <a:xfrm>
            <a:off x="1530350" y="4038600"/>
            <a:ext cx="6408738" cy="8302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r>
              <a:rPr lang="en-US" altLang="zh-CN" sz="2400" dirty="0">
                <a:latin typeface="Helvetica" pitchFamily="34" charset="0"/>
                <a:cs typeface="Helvetica" pitchFamily="34" charset="0"/>
              </a:rPr>
              <a:t>People differ in personal </a:t>
            </a:r>
            <a:r>
              <a:rPr lang="en-US" altLang="zh-CN" sz="2400" dirty="0">
                <a:solidFill>
                  <a:srgbClr val="FF0000"/>
                </a:solidFill>
                <a:latin typeface="Helvetica" pitchFamily="34" charset="0"/>
                <a:cs typeface="Helvetica" pitchFamily="34" charset="0"/>
              </a:rPr>
              <a:t>satisfaction</a:t>
            </a:r>
            <a:r>
              <a:rPr lang="en-US" altLang="zh-CN" sz="2400" dirty="0">
                <a:latin typeface="Helvetica" pitchFamily="34" charset="0"/>
                <a:cs typeface="Helvetica" pitchFamily="34" charset="0"/>
              </a:rPr>
              <a:t> they derive from their jobs. (Para. 5)</a:t>
            </a:r>
            <a:endParaRPr lang="zh-CN" altLang="en-US" sz="2400" dirty="0">
              <a:latin typeface="Helvetica" pitchFamily="34" charset="0"/>
              <a:cs typeface="Helvetica" pitchFamily="34" charset="0"/>
            </a:endParaRPr>
          </a:p>
        </p:txBody>
      </p:sp>
      <p:sp>
        <p:nvSpPr>
          <p:cNvPr id="19" name="矩形 18"/>
          <p:cNvSpPr/>
          <p:nvPr/>
        </p:nvSpPr>
        <p:spPr>
          <a:xfrm>
            <a:off x="1530350" y="5407025"/>
            <a:ext cx="6408738" cy="8302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eaLnBrk="1" fontAlgn="auto" hangingPunct="1">
              <a:spcBef>
                <a:spcPts val="0"/>
              </a:spcBef>
              <a:spcAft>
                <a:spcPts val="0"/>
              </a:spcAft>
              <a:defRPr/>
            </a:pPr>
            <a:r>
              <a:rPr lang="en-US" altLang="zh-CN" sz="2400" dirty="0">
                <a:latin typeface="Helvetica" pitchFamily="34" charset="0"/>
                <a:cs typeface="Helvetica" pitchFamily="34" charset="0"/>
              </a:rPr>
              <a:t>In modern times, workers and laborers spend their </a:t>
            </a:r>
            <a:r>
              <a:rPr lang="en-US" altLang="zh-CN" sz="2400" dirty="0">
                <a:solidFill>
                  <a:srgbClr val="FF0000"/>
                </a:solidFill>
                <a:latin typeface="Helvetica" pitchFamily="34" charset="0"/>
                <a:cs typeface="Helvetica" pitchFamily="34" charset="0"/>
              </a:rPr>
              <a:t>leisure</a:t>
            </a:r>
            <a:r>
              <a:rPr lang="en-US" altLang="zh-CN" sz="2400" dirty="0">
                <a:latin typeface="Helvetica" pitchFamily="34" charset="0"/>
                <a:cs typeface="Helvetica" pitchFamily="34" charset="0"/>
              </a:rPr>
              <a:t> </a:t>
            </a:r>
            <a:r>
              <a:rPr lang="en-US" altLang="zh-CN" sz="2400" dirty="0">
                <a:solidFill>
                  <a:srgbClr val="FF0000"/>
                </a:solidFill>
                <a:latin typeface="Helvetica" pitchFamily="34" charset="0"/>
                <a:cs typeface="Helvetica" pitchFamily="34" charset="0"/>
              </a:rPr>
              <a:t>time</a:t>
            </a:r>
            <a:r>
              <a:rPr lang="en-US" altLang="zh-CN" sz="2400" dirty="0">
                <a:latin typeface="Helvetica" pitchFamily="34" charset="0"/>
                <a:cs typeface="Helvetica" pitchFamily="34" charset="0"/>
              </a:rPr>
              <a:t> in different ways. (Paras. 6-8)</a:t>
            </a:r>
            <a:endParaRPr lang="zh-CN" altLang="en-US" sz="2400" dirty="0">
              <a:latin typeface="Helvetica" pitchFamily="34" charset="0"/>
              <a:cs typeface="Helvetica" pitchFamily="34" charset="0"/>
            </a:endParaRPr>
          </a:p>
        </p:txBody>
      </p:sp>
      <p:pic>
        <p:nvPicPr>
          <p:cNvPr id="39945" name="Picture 2" descr="H:\2015年修改\图片11.jpg"/>
          <p:cNvPicPr>
            <a:picLocks noChangeAspect="1" noChangeArrowheads="1"/>
          </p:cNvPicPr>
          <p:nvPr/>
        </p:nvPicPr>
        <p:blipFill>
          <a:blip r:embed="rId1"/>
          <a:srcRect/>
          <a:stretch>
            <a:fillRect/>
          </a:stretch>
        </p:blipFill>
        <p:spPr bwMode="auto">
          <a:xfrm>
            <a:off x="0" y="0"/>
            <a:ext cx="7589838" cy="11636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 grpId="0" animBg="1"/>
      <p:bldP spid="16"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92275" y="2446338"/>
            <a:ext cx="5792788" cy="120015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eaLnBrk="1" fontAlgn="auto" hangingPunct="1">
              <a:spcBef>
                <a:spcPts val="0"/>
              </a:spcBef>
              <a:spcAft>
                <a:spcPts val="0"/>
              </a:spcAft>
              <a:defRPr/>
            </a:pPr>
            <a:r>
              <a:rPr lang="en-US" altLang="zh-CN" sz="2400" dirty="0">
                <a:latin typeface="Helvetica" pitchFamily="34" charset="0"/>
                <a:cs typeface="Helvetica" pitchFamily="34" charset="0"/>
              </a:rPr>
              <a:t>There is more leisure time today than</a:t>
            </a:r>
            <a:endParaRPr lang="en-US" altLang="zh-CN" sz="2400" dirty="0">
              <a:latin typeface="Helvetica" pitchFamily="34" charset="0"/>
              <a:cs typeface="Helvetica" pitchFamily="34" charset="0"/>
            </a:endParaRPr>
          </a:p>
          <a:p>
            <a:pPr eaLnBrk="1" fontAlgn="auto" hangingPunct="1">
              <a:spcBef>
                <a:spcPts val="0"/>
              </a:spcBef>
              <a:spcAft>
                <a:spcPts val="0"/>
              </a:spcAft>
              <a:defRPr/>
            </a:pPr>
            <a:r>
              <a:rPr lang="en-US" altLang="zh-CN" sz="2400" dirty="0">
                <a:latin typeface="Helvetica" pitchFamily="34" charset="0"/>
                <a:cs typeface="Helvetica" pitchFamily="34" charset="0"/>
              </a:rPr>
              <a:t>ever before and laborers </a:t>
            </a:r>
            <a:r>
              <a:rPr lang="en-US" altLang="zh-CN" sz="2400" dirty="0">
                <a:solidFill>
                  <a:srgbClr val="FF0000"/>
                </a:solidFill>
                <a:latin typeface="Helvetica" pitchFamily="34" charset="0"/>
                <a:cs typeface="Helvetica" pitchFamily="34" charset="0"/>
              </a:rPr>
              <a:t>foster many bad habits</a:t>
            </a:r>
            <a:r>
              <a:rPr lang="en-US" altLang="zh-CN" sz="2400" dirty="0">
                <a:latin typeface="Helvetica" pitchFamily="34" charset="0"/>
                <a:cs typeface="Helvetica" pitchFamily="34" charset="0"/>
              </a:rPr>
              <a:t>. (Para. 6)</a:t>
            </a:r>
            <a:endParaRPr lang="zh-CN" altLang="en-US" sz="2400" dirty="0">
              <a:latin typeface="Helvetica" pitchFamily="34" charset="0"/>
              <a:cs typeface="Helvetica" pitchFamily="34" charset="0"/>
            </a:endParaRPr>
          </a:p>
        </p:txBody>
      </p:sp>
      <p:cxnSp>
        <p:nvCxnSpPr>
          <p:cNvPr id="13" name="直接箭头连接符 12"/>
          <p:cNvCxnSpPr/>
          <p:nvPr/>
        </p:nvCxnSpPr>
        <p:spPr>
          <a:xfrm>
            <a:off x="4498975" y="3673475"/>
            <a:ext cx="1588" cy="3444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a:off x="4283068" y="5424495"/>
            <a:ext cx="438165"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矩形 15"/>
          <p:cNvSpPr/>
          <p:nvPr/>
        </p:nvSpPr>
        <p:spPr>
          <a:xfrm>
            <a:off x="1692275" y="4005263"/>
            <a:ext cx="5792788" cy="120015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fontAlgn="auto" hangingPunct="1">
              <a:spcBef>
                <a:spcPts val="0"/>
              </a:spcBef>
              <a:spcAft>
                <a:spcPts val="0"/>
              </a:spcAft>
              <a:defRPr/>
            </a:pPr>
            <a:r>
              <a:rPr lang="en-US" altLang="zh-CN" sz="2400" dirty="0">
                <a:latin typeface="Helvetica" pitchFamily="34" charset="0"/>
                <a:cs typeface="Helvetica" pitchFamily="34" charset="0"/>
              </a:rPr>
              <a:t>Actually, there are </a:t>
            </a:r>
            <a:r>
              <a:rPr lang="en-US" altLang="zh-CN" sz="2400" dirty="0">
                <a:solidFill>
                  <a:srgbClr val="FF0000"/>
                </a:solidFill>
                <a:latin typeface="Helvetica" pitchFamily="34" charset="0"/>
                <a:cs typeface="Helvetica" pitchFamily="34" charset="0"/>
              </a:rPr>
              <a:t>many</a:t>
            </a:r>
            <a:r>
              <a:rPr lang="en-US" altLang="zh-CN" sz="2400" dirty="0">
                <a:latin typeface="Helvetica" pitchFamily="34" charset="0"/>
                <a:cs typeface="Helvetica" pitchFamily="34" charset="0"/>
              </a:rPr>
              <a:t> </a:t>
            </a:r>
            <a:r>
              <a:rPr lang="en-US" altLang="zh-CN" sz="2400" dirty="0">
                <a:solidFill>
                  <a:srgbClr val="FF0000"/>
                </a:solidFill>
                <a:latin typeface="Helvetica" pitchFamily="34" charset="0"/>
                <a:cs typeface="Helvetica" pitchFamily="34" charset="0"/>
              </a:rPr>
              <a:t>opportunities</a:t>
            </a:r>
            <a:endParaRPr lang="en-US" altLang="zh-CN" sz="2400" dirty="0">
              <a:solidFill>
                <a:srgbClr val="FF0000"/>
              </a:solidFill>
              <a:latin typeface="Helvetica" pitchFamily="34" charset="0"/>
              <a:cs typeface="Helvetica" pitchFamily="34" charset="0"/>
            </a:endParaRPr>
          </a:p>
          <a:p>
            <a:pPr eaLnBrk="1" fontAlgn="auto" hangingPunct="1">
              <a:spcBef>
                <a:spcPts val="0"/>
              </a:spcBef>
              <a:spcAft>
                <a:spcPts val="0"/>
              </a:spcAft>
              <a:defRPr/>
            </a:pPr>
            <a:r>
              <a:rPr lang="en-US" altLang="zh-CN" sz="2400" dirty="0">
                <a:latin typeface="Helvetica" pitchFamily="34" charset="0"/>
                <a:cs typeface="Helvetica" pitchFamily="34" charset="0"/>
              </a:rPr>
              <a:t>to improve people’s minds and their</a:t>
            </a:r>
            <a:endParaRPr lang="en-US" altLang="zh-CN" sz="2400" dirty="0">
              <a:latin typeface="Helvetica" pitchFamily="34" charset="0"/>
              <a:cs typeface="Helvetica" pitchFamily="34" charset="0"/>
            </a:endParaRPr>
          </a:p>
          <a:p>
            <a:pPr eaLnBrk="1" fontAlgn="auto" hangingPunct="1">
              <a:spcBef>
                <a:spcPts val="0"/>
              </a:spcBef>
              <a:spcAft>
                <a:spcPts val="0"/>
              </a:spcAft>
              <a:defRPr/>
            </a:pPr>
            <a:r>
              <a:rPr lang="en-US" altLang="zh-CN" sz="2400" dirty="0">
                <a:latin typeface="Helvetica" pitchFamily="34" charset="0"/>
                <a:cs typeface="Helvetica" pitchFamily="34" charset="0"/>
              </a:rPr>
              <a:t>working conditions. (Para. 7)</a:t>
            </a:r>
            <a:endParaRPr lang="zh-CN" altLang="en-US" sz="2400" dirty="0">
              <a:latin typeface="Helvetica" pitchFamily="34" charset="0"/>
              <a:cs typeface="Helvetica" pitchFamily="34" charset="0"/>
            </a:endParaRPr>
          </a:p>
        </p:txBody>
      </p:sp>
      <p:sp>
        <p:nvSpPr>
          <p:cNvPr id="19" name="矩形 18"/>
          <p:cNvSpPr/>
          <p:nvPr/>
        </p:nvSpPr>
        <p:spPr>
          <a:xfrm>
            <a:off x="1692275" y="5670572"/>
            <a:ext cx="5792788" cy="8302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eaLnBrk="1" fontAlgn="auto" hangingPunct="1">
              <a:spcBef>
                <a:spcPts val="0"/>
              </a:spcBef>
              <a:spcAft>
                <a:spcPts val="0"/>
              </a:spcAft>
              <a:defRPr/>
            </a:pPr>
            <a:r>
              <a:rPr lang="en-US" altLang="zh-CN" sz="2400" dirty="0">
                <a:latin typeface="Helvetica" pitchFamily="34" charset="0"/>
                <a:cs typeface="Helvetica" pitchFamily="34" charset="0"/>
              </a:rPr>
              <a:t>People who enjoy their work find </a:t>
            </a:r>
            <a:r>
              <a:rPr lang="en-US" altLang="zh-CN" sz="2400" dirty="0">
                <a:solidFill>
                  <a:srgbClr val="FF0000"/>
                </a:solidFill>
                <a:latin typeface="Helvetica" pitchFamily="34" charset="0"/>
                <a:cs typeface="Helvetica" pitchFamily="34" charset="0"/>
              </a:rPr>
              <a:t>time</a:t>
            </a:r>
            <a:endParaRPr lang="en-US" altLang="zh-CN" sz="2400" dirty="0">
              <a:solidFill>
                <a:srgbClr val="FF0000"/>
              </a:solidFill>
              <a:latin typeface="Helvetica" pitchFamily="34" charset="0"/>
              <a:cs typeface="Helvetica" pitchFamily="34" charset="0"/>
            </a:endParaRPr>
          </a:p>
          <a:p>
            <a:pPr eaLnBrk="1" fontAlgn="auto" hangingPunct="1">
              <a:spcBef>
                <a:spcPts val="0"/>
              </a:spcBef>
              <a:spcAft>
                <a:spcPts val="0"/>
              </a:spcAft>
              <a:defRPr/>
            </a:pPr>
            <a:r>
              <a:rPr lang="en-US" altLang="zh-CN" sz="2400" dirty="0">
                <a:solidFill>
                  <a:srgbClr val="FF0000"/>
                </a:solidFill>
                <a:latin typeface="Helvetica" pitchFamily="34" charset="0"/>
                <a:cs typeface="Helvetica" pitchFamily="34" charset="0"/>
              </a:rPr>
              <a:t>passes</a:t>
            </a:r>
            <a:r>
              <a:rPr lang="en-US" altLang="zh-CN" sz="2400" dirty="0">
                <a:latin typeface="Helvetica" pitchFamily="34" charset="0"/>
                <a:cs typeface="Helvetica" pitchFamily="34" charset="0"/>
              </a:rPr>
              <a:t> </a:t>
            </a:r>
            <a:r>
              <a:rPr lang="en-US" altLang="zh-CN" sz="2400" dirty="0">
                <a:solidFill>
                  <a:srgbClr val="FF0000"/>
                </a:solidFill>
                <a:latin typeface="Helvetica" pitchFamily="34" charset="0"/>
                <a:cs typeface="Helvetica" pitchFamily="34" charset="0"/>
              </a:rPr>
              <a:t>quickly</a:t>
            </a:r>
            <a:r>
              <a:rPr lang="en-US" altLang="zh-CN" sz="2400" dirty="0">
                <a:latin typeface="Helvetica" pitchFamily="34" charset="0"/>
                <a:cs typeface="Helvetica" pitchFamily="34" charset="0"/>
              </a:rPr>
              <a:t>. (Para. 8)</a:t>
            </a:r>
            <a:endParaRPr lang="zh-CN" altLang="en-US" sz="2400" dirty="0">
              <a:latin typeface="Helvetica" pitchFamily="34" charset="0"/>
              <a:cs typeface="Helvetica" pitchFamily="34" charset="0"/>
            </a:endParaRPr>
          </a:p>
        </p:txBody>
      </p:sp>
      <p:pic>
        <p:nvPicPr>
          <p:cNvPr id="40968" name="Picture 2" descr="H:\2015年修改\图片11.jpg"/>
          <p:cNvPicPr>
            <a:picLocks noChangeAspect="1" noChangeArrowheads="1"/>
          </p:cNvPicPr>
          <p:nvPr/>
        </p:nvPicPr>
        <p:blipFill>
          <a:blip r:embed="rId1"/>
          <a:srcRect/>
          <a:stretch>
            <a:fillRect/>
          </a:stretch>
        </p:blipFill>
        <p:spPr bwMode="auto">
          <a:xfrm>
            <a:off x="0" y="0"/>
            <a:ext cx="7589838" cy="1163638"/>
          </a:xfrm>
          <a:prstGeom prst="rect">
            <a:avLst/>
          </a:prstGeom>
          <a:noFill/>
          <a:ln w="9525">
            <a:noFill/>
            <a:miter lim="800000"/>
            <a:headEnd/>
            <a:tailEnd/>
          </a:ln>
        </p:spPr>
      </p:pic>
      <p:sp>
        <p:nvSpPr>
          <p:cNvPr id="40969" name="矩形 1"/>
          <p:cNvSpPr>
            <a:spLocks noChangeArrowheads="1"/>
          </p:cNvSpPr>
          <p:nvPr/>
        </p:nvSpPr>
        <p:spPr bwMode="auto">
          <a:xfrm>
            <a:off x="1000100" y="1214422"/>
            <a:ext cx="6996113" cy="1261884"/>
          </a:xfrm>
          <a:prstGeom prst="rect">
            <a:avLst/>
          </a:prstGeom>
          <a:noFill/>
          <a:ln w="9525">
            <a:noFill/>
            <a:miter lim="800000"/>
          </a:ln>
        </p:spPr>
        <p:txBody>
          <a:bodyPr>
            <a:spAutoFit/>
          </a:bodyPr>
          <a:lstStyle/>
          <a:p>
            <a:pPr algn="ctr" eaLnBrk="1" hangingPunct="1"/>
            <a:r>
              <a:rPr lang="en-US" altLang="zh-CN" sz="2600" dirty="0">
                <a:solidFill>
                  <a:schemeClr val="tx2"/>
                </a:solidFill>
                <a:latin typeface="Helvetica" pitchFamily="34" charset="0"/>
                <a:cs typeface="Helvetica" pitchFamily="34" charset="0"/>
              </a:rPr>
              <a:t>In modern times, workers and laborers </a:t>
            </a:r>
            <a:r>
              <a:rPr lang="en-US" altLang="zh-CN" sz="2600" dirty="0" smtClean="0">
                <a:solidFill>
                  <a:schemeClr val="tx2"/>
                </a:solidFill>
                <a:latin typeface="Helvetica" pitchFamily="34" charset="0"/>
                <a:cs typeface="Helvetica" pitchFamily="34" charset="0"/>
              </a:rPr>
              <a:t>spend</a:t>
            </a:r>
            <a:endParaRPr lang="en-US" altLang="zh-CN" sz="2600" dirty="0" smtClean="0">
              <a:solidFill>
                <a:schemeClr val="tx2"/>
              </a:solidFill>
              <a:latin typeface="Helvetica" pitchFamily="34" charset="0"/>
              <a:cs typeface="Helvetica" pitchFamily="34" charset="0"/>
            </a:endParaRPr>
          </a:p>
          <a:p>
            <a:pPr algn="ctr" eaLnBrk="1" hangingPunct="1"/>
            <a:r>
              <a:rPr lang="en-US" altLang="zh-CN" sz="2600" dirty="0" smtClean="0">
                <a:solidFill>
                  <a:schemeClr val="tx2"/>
                </a:solidFill>
                <a:latin typeface="Helvetica" pitchFamily="34" charset="0"/>
                <a:cs typeface="Helvetica" pitchFamily="34" charset="0"/>
              </a:rPr>
              <a:t> their </a:t>
            </a:r>
            <a:r>
              <a:rPr lang="en-US" altLang="zh-CN" sz="2600" dirty="0">
                <a:solidFill>
                  <a:schemeClr val="tx2"/>
                </a:solidFill>
                <a:latin typeface="Helvetica" pitchFamily="34" charset="0"/>
                <a:cs typeface="Helvetica" pitchFamily="34" charset="0"/>
              </a:rPr>
              <a:t>leisure time </a:t>
            </a:r>
            <a:r>
              <a:rPr lang="en-US" altLang="zh-CN" sz="2600" dirty="0">
                <a:solidFill>
                  <a:srgbClr val="FF0000"/>
                </a:solidFill>
                <a:latin typeface="Helvetica" pitchFamily="34" charset="0"/>
                <a:cs typeface="Helvetica" pitchFamily="34" charset="0"/>
              </a:rPr>
              <a:t>in different ways</a:t>
            </a:r>
            <a:r>
              <a:rPr lang="en-US" altLang="zh-CN" sz="2600" dirty="0">
                <a:solidFill>
                  <a:schemeClr val="accent1">
                    <a:lumMod val="75000"/>
                  </a:schemeClr>
                </a:solidFill>
                <a:latin typeface="Helvetica" pitchFamily="34" charset="0"/>
                <a:cs typeface="Helvetica" pitchFamily="34" charset="0"/>
              </a:rPr>
              <a:t>. </a:t>
            </a:r>
            <a:endParaRPr lang="en-US" altLang="zh-CN" sz="2600" dirty="0" smtClean="0">
              <a:solidFill>
                <a:schemeClr val="accent1">
                  <a:lumMod val="75000"/>
                </a:schemeClr>
              </a:solidFill>
              <a:latin typeface="Helvetica" pitchFamily="34" charset="0"/>
              <a:cs typeface="Helvetica" pitchFamily="34" charset="0"/>
            </a:endParaRPr>
          </a:p>
          <a:p>
            <a:pPr algn="ctr" eaLnBrk="1" hangingPunct="1"/>
            <a:r>
              <a:rPr lang="en-US" altLang="zh-CN" sz="2400" b="1" dirty="0" smtClean="0">
                <a:solidFill>
                  <a:srgbClr val="00B050"/>
                </a:solidFill>
                <a:latin typeface="Helvetica" pitchFamily="34" charset="0"/>
                <a:ea typeface="+mn-ea"/>
                <a:cs typeface="Helvetica" pitchFamily="34" charset="0"/>
              </a:rPr>
              <a:t>(</a:t>
            </a:r>
            <a:r>
              <a:rPr lang="en-US" altLang="zh-CN" sz="2400" b="1" dirty="0">
                <a:solidFill>
                  <a:srgbClr val="00B050"/>
                </a:solidFill>
                <a:latin typeface="Helvetica" pitchFamily="34" charset="0"/>
                <a:ea typeface="+mn-ea"/>
                <a:cs typeface="Helvetica" pitchFamily="34" charset="0"/>
              </a:rPr>
              <a:t>Paras. 6-8)</a:t>
            </a:r>
            <a:endParaRPr lang="zh-CN" altLang="en-US" sz="2400" b="1" dirty="0">
              <a:solidFill>
                <a:srgbClr val="00B050"/>
              </a:solidFill>
              <a:latin typeface="Helvetica" pitchFamily="34" charset="0"/>
              <a:ea typeface="+mn-ea"/>
              <a:cs typeface="Helvetic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a:spLocks noChangeArrowheads="1"/>
          </p:cNvSpPr>
          <p:nvPr/>
        </p:nvSpPr>
        <p:spPr bwMode="auto">
          <a:xfrm>
            <a:off x="1042988" y="1207503"/>
            <a:ext cx="7489825" cy="2292935"/>
          </a:xfrm>
          <a:prstGeom prst="rect">
            <a:avLst/>
          </a:prstGeom>
          <a:noFill/>
          <a:ln w="9525">
            <a:noFill/>
            <a:miter lim="800000"/>
          </a:ln>
        </p:spPr>
        <p:txBody>
          <a:bodyPr>
            <a:spAutoFit/>
          </a:bodyPr>
          <a:lstStyle/>
          <a:p>
            <a:pPr marL="274320" indent="-274320" algn="ctr" eaLnBrk="1" fontAlgn="auto" hangingPunct="1">
              <a:lnSpc>
                <a:spcPct val="150000"/>
              </a:lnSpc>
              <a:spcBef>
                <a:spcPct val="20000"/>
              </a:spcBef>
              <a:spcAft>
                <a:spcPts val="0"/>
              </a:spcAft>
              <a:buClr>
                <a:srgbClr val="D16349"/>
              </a:buClr>
              <a:buSzPct val="85000"/>
              <a:defRPr/>
            </a:pPr>
            <a:r>
              <a:rPr lang="en-US" altLang="zh-CN" sz="2600" b="1" spc="50" dirty="0">
                <a:ln w="11430"/>
                <a:solidFill>
                  <a:srgbClr val="0070C0"/>
                </a:solidFill>
                <a:effectLst>
                  <a:outerShdw blurRad="76200" dist="50800" dir="5400000" algn="tl" rotWithShape="0">
                    <a:srgbClr val="000000">
                      <a:alpha val="65000"/>
                    </a:srgbClr>
                  </a:outerShdw>
                </a:effectLst>
                <a:latin typeface="Helvetica"/>
                <a:ea typeface="+mn-ea"/>
                <a:cs typeface="Arial" panose="020B0604020202020204" pitchFamily="34" charset="0"/>
              </a:rPr>
              <a:t>Conclusion </a:t>
            </a:r>
            <a:r>
              <a:rPr lang="en-US" altLang="zh-CN" sz="2400" b="1" dirty="0">
                <a:latin typeface="Helvetica" pitchFamily="34" charset="0"/>
                <a:ea typeface="+mn-ea"/>
                <a:cs typeface="Helvetica" pitchFamily="34" charset="0"/>
              </a:rPr>
              <a:t>(Para. 9)</a:t>
            </a:r>
            <a:r>
              <a:rPr lang="en-US" altLang="zh-CN" sz="2400" b="1" dirty="0">
                <a:solidFill>
                  <a:sysClr val="windowText" lastClr="000000"/>
                </a:solidFill>
                <a:latin typeface="Helvetica"/>
                <a:ea typeface="方正舒体" panose="02010601030101010101" pitchFamily="2" charset="-122"/>
              </a:rPr>
              <a:t>: </a:t>
            </a:r>
            <a:endParaRPr lang="en-US" altLang="zh-CN" sz="2400" b="1" dirty="0">
              <a:solidFill>
                <a:sysClr val="windowText" lastClr="000000"/>
              </a:solidFill>
              <a:latin typeface="Helvetica"/>
              <a:ea typeface="方正舒体" panose="02010601030101010101" pitchFamily="2" charset="-122"/>
            </a:endParaRPr>
          </a:p>
          <a:p>
            <a:pPr algn="ctr" eaLnBrk="1" fontAlgn="auto" hangingPunct="1">
              <a:spcBef>
                <a:spcPts val="1200"/>
              </a:spcBef>
              <a:spcAft>
                <a:spcPts val="0"/>
              </a:spcAft>
              <a:defRPr/>
            </a:pPr>
            <a:r>
              <a:rPr lang="en-US" altLang="zh-CN" sz="2600" b="1" dirty="0">
                <a:solidFill>
                  <a:schemeClr val="accent6">
                    <a:lumMod val="75000"/>
                  </a:schemeClr>
                </a:solidFill>
                <a:latin typeface="Helvetica" pitchFamily="34" charset="0"/>
                <a:ea typeface="+mn-ea"/>
                <a:cs typeface="Helvetica" pitchFamily="34" charset="0"/>
              </a:rPr>
              <a:t>Whatever job you choose, you must contend with this essential question: </a:t>
            </a:r>
            <a:endParaRPr lang="en-US" altLang="zh-CN" sz="2600" b="1" dirty="0">
              <a:solidFill>
                <a:schemeClr val="accent6">
                  <a:lumMod val="75000"/>
                </a:schemeClr>
              </a:solidFill>
              <a:latin typeface="Helvetica" pitchFamily="34" charset="0"/>
              <a:ea typeface="+mn-ea"/>
              <a:cs typeface="Helvetica" pitchFamily="34" charset="0"/>
            </a:endParaRPr>
          </a:p>
          <a:p>
            <a:pPr algn="ctr" eaLnBrk="1" fontAlgn="auto" hangingPunct="1">
              <a:lnSpc>
                <a:spcPct val="150000"/>
              </a:lnSpc>
              <a:spcBef>
                <a:spcPts val="0"/>
              </a:spcBef>
              <a:spcAft>
                <a:spcPts val="0"/>
              </a:spcAft>
              <a:defRPr/>
            </a:pPr>
            <a:r>
              <a:rPr lang="en-US" altLang="zh-CN" sz="2800" b="1" dirty="0">
                <a:solidFill>
                  <a:srgbClr val="386294"/>
                </a:solidFill>
                <a:latin typeface="Helvetica" pitchFamily="34" charset="0"/>
                <a:ea typeface="+mn-ea"/>
                <a:cs typeface="Helvetica" pitchFamily="34" charset="0"/>
              </a:rPr>
              <a:t>Will you be a laborer or a worker?</a:t>
            </a:r>
            <a:endParaRPr lang="en-US" altLang="zh-CN" sz="2800" b="1" dirty="0">
              <a:solidFill>
                <a:srgbClr val="386294"/>
              </a:solidFill>
              <a:latin typeface="Helvetica" pitchFamily="34" charset="0"/>
              <a:ea typeface="+mn-ea"/>
              <a:cs typeface="Helvetica" pitchFamily="34" charset="0"/>
            </a:endParaRPr>
          </a:p>
        </p:txBody>
      </p:sp>
      <p:pic>
        <p:nvPicPr>
          <p:cNvPr id="41988" name="Picture 2" descr="H:\2015年修改\图片11.jpg"/>
          <p:cNvPicPr>
            <a:picLocks noChangeAspect="1" noChangeArrowheads="1"/>
          </p:cNvPicPr>
          <p:nvPr/>
        </p:nvPicPr>
        <p:blipFill>
          <a:blip r:embed="rId1"/>
          <a:srcRect/>
          <a:stretch>
            <a:fillRect/>
          </a:stretch>
        </p:blipFill>
        <p:spPr bwMode="auto">
          <a:xfrm>
            <a:off x="0" y="0"/>
            <a:ext cx="7589838" cy="1163638"/>
          </a:xfrm>
          <a:prstGeom prst="rect">
            <a:avLst/>
          </a:prstGeom>
          <a:noFill/>
          <a:ln w="9525">
            <a:noFill/>
            <a:miter lim="800000"/>
            <a:headEnd/>
            <a:tailEnd/>
          </a:ln>
        </p:spPr>
      </p:pic>
      <p:pic>
        <p:nvPicPr>
          <p:cNvPr id="11" name="图片 10"/>
          <p:cNvPicPr>
            <a:picLocks noChangeAspect="1"/>
          </p:cNvPicPr>
          <p:nvPr/>
        </p:nvPicPr>
        <p:blipFill>
          <a:blip r:embed="rId2"/>
          <a:stretch>
            <a:fillRect/>
          </a:stretch>
        </p:blipFill>
        <p:spPr>
          <a:xfrm>
            <a:off x="4970484" y="3857628"/>
            <a:ext cx="2673350" cy="2000250"/>
          </a:xfrm>
          <a:prstGeom prst="rect">
            <a:avLst/>
          </a:prstGeom>
          <a:ln>
            <a:noFill/>
          </a:ln>
          <a:effectLst>
            <a:outerShdw blurRad="292100" dist="139700" dir="2700000" algn="tl" rotWithShape="0">
              <a:srgbClr val="333333">
                <a:alpha val="65000"/>
              </a:srgbClr>
            </a:outerShdw>
          </a:effectLst>
        </p:spPr>
      </p:pic>
      <p:pic>
        <p:nvPicPr>
          <p:cNvPr id="2" name="图片 1"/>
          <p:cNvPicPr>
            <a:picLocks noChangeAspect="1"/>
          </p:cNvPicPr>
          <p:nvPr/>
        </p:nvPicPr>
        <p:blipFill>
          <a:blip r:embed="rId3"/>
          <a:stretch>
            <a:fillRect/>
          </a:stretch>
        </p:blipFill>
        <p:spPr>
          <a:xfrm>
            <a:off x="1785918" y="3857628"/>
            <a:ext cx="2740025" cy="20002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a:stretch>
            <a:fillRect/>
          </a:stretch>
        </p:blipFill>
        <p:spPr bwMode="auto">
          <a:xfrm>
            <a:off x="12700" y="1285875"/>
            <a:ext cx="8988425" cy="5553075"/>
          </a:xfrm>
          <a:prstGeom prst="rect">
            <a:avLst/>
          </a:prstGeom>
          <a:noFill/>
          <a:ln w="9525" algn="ctr">
            <a:noFill/>
            <a:miter lim="800000"/>
            <a:headEnd/>
            <a:tailEnd/>
          </a:ln>
        </p:spPr>
      </p:pic>
      <p:sp>
        <p:nvSpPr>
          <p:cNvPr id="43011" name="TextBox 19"/>
          <p:cNvSpPr txBox="1">
            <a:spLocks noChangeArrowheads="1"/>
          </p:cNvSpPr>
          <p:nvPr/>
        </p:nvSpPr>
        <p:spPr bwMode="auto">
          <a:xfrm>
            <a:off x="1258888" y="1454150"/>
            <a:ext cx="1800225" cy="400050"/>
          </a:xfrm>
          <a:prstGeom prst="rect">
            <a:avLst/>
          </a:prstGeom>
          <a:noFill/>
          <a:ln w="9525">
            <a:noFill/>
            <a:miter lim="800000"/>
          </a:ln>
        </p:spPr>
        <p:txBody>
          <a:bodyPr>
            <a:spAutoFit/>
          </a:bodyPr>
          <a:lstStyle/>
          <a:p>
            <a:pPr eaLnBrk="1" hangingPunct="1"/>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sp>
        <p:nvSpPr>
          <p:cNvPr id="43015" name="矩形 18"/>
          <p:cNvSpPr>
            <a:spLocks noChangeArrowheads="1"/>
          </p:cNvSpPr>
          <p:nvPr/>
        </p:nvSpPr>
        <p:spPr bwMode="auto">
          <a:xfrm>
            <a:off x="1258888" y="2398713"/>
            <a:ext cx="6313487" cy="368300"/>
          </a:xfrm>
          <a:prstGeom prst="rect">
            <a:avLst/>
          </a:prstGeom>
          <a:noFill/>
          <a:ln w="9525">
            <a:noFill/>
            <a:miter lim="800000"/>
          </a:ln>
        </p:spPr>
        <p:txBody>
          <a:bodyPr>
            <a:spAutoFit/>
          </a:bodyPr>
          <a:lstStyle/>
          <a:p>
            <a:endParaRPr lang="en-US" altLang="zh-CN" b="1">
              <a:solidFill>
                <a:srgbClr val="0070C0"/>
              </a:solidFill>
              <a:latin typeface="Helvetica" pitchFamily="34" charset="0"/>
              <a:ea typeface="Helvetica Neue"/>
              <a:cs typeface="Helvetica Neue"/>
            </a:endParaRPr>
          </a:p>
        </p:txBody>
      </p:sp>
      <p:sp>
        <p:nvSpPr>
          <p:cNvPr id="43016" name="矩形 19"/>
          <p:cNvSpPr>
            <a:spLocks noChangeArrowheads="1"/>
          </p:cNvSpPr>
          <p:nvPr/>
        </p:nvSpPr>
        <p:spPr bwMode="auto">
          <a:xfrm>
            <a:off x="889020" y="2441572"/>
            <a:ext cx="6540500" cy="3416320"/>
          </a:xfrm>
          <a:prstGeom prst="rect">
            <a:avLst/>
          </a:prstGeom>
          <a:noFill/>
          <a:ln w="9525">
            <a:noFill/>
            <a:miter lim="800000"/>
          </a:ln>
        </p:spPr>
        <p:txBody>
          <a:bodyPr>
            <a:spAutoFit/>
          </a:bodyPr>
          <a:lstStyle/>
          <a:p>
            <a:pPr eaLnBrk="1" hangingPunct="1"/>
            <a:r>
              <a:rPr kumimoji="1" lang="en-US" altLang="zh-CN" sz="2400" dirty="0" smtClean="0">
                <a:latin typeface="Helvetica" pitchFamily="34" charset="0"/>
              </a:rPr>
              <a:t>The </a:t>
            </a:r>
            <a:r>
              <a:rPr kumimoji="1" lang="en-US" altLang="zh-CN" sz="2400" dirty="0">
                <a:latin typeface="Helvetica" pitchFamily="34" charset="0"/>
              </a:rPr>
              <a:t>text argues, by differentiating among work, labor, and play, that interest </a:t>
            </a:r>
            <a:r>
              <a:rPr kumimoji="1" lang="en-US" altLang="zh-CN" sz="2400" dirty="0" smtClean="0">
                <a:latin typeface="Helvetica" pitchFamily="34" charset="0"/>
              </a:rPr>
              <a:t>and _________ in </a:t>
            </a:r>
            <a:r>
              <a:rPr kumimoji="1" lang="en-US" altLang="zh-CN" sz="2400" dirty="0">
                <a:latin typeface="Helvetica" pitchFamily="34" charset="0"/>
              </a:rPr>
              <a:t>work are important for the benefit of both </a:t>
            </a:r>
            <a:r>
              <a:rPr kumimoji="1" lang="en-US" altLang="zh-CN" sz="2400" dirty="0" smtClean="0">
                <a:latin typeface="Helvetica" pitchFamily="34" charset="0"/>
              </a:rPr>
              <a:t>__________ and </a:t>
            </a:r>
            <a:r>
              <a:rPr kumimoji="1" lang="en-US" altLang="zh-CN" sz="2400" dirty="0">
                <a:latin typeface="Helvetica" pitchFamily="34" charset="0"/>
              </a:rPr>
              <a:t>society.                   </a:t>
            </a:r>
            <a:endParaRPr kumimoji="1" lang="en-US" altLang="zh-CN" sz="2400" dirty="0">
              <a:latin typeface="Helvetica" pitchFamily="34" charset="0"/>
            </a:endParaRPr>
          </a:p>
          <a:p>
            <a:pPr eaLnBrk="1" hangingPunct="1"/>
            <a:r>
              <a:rPr kumimoji="1" lang="en-US" altLang="zh-CN" sz="2400" dirty="0">
                <a:latin typeface="Helvetica" pitchFamily="34" charset="0"/>
              </a:rPr>
              <a:t>    There are three major differences between workers and laborers. Firstly, workers and laborers are different in their _______ toward their work. Workers will dedicate more time to </a:t>
            </a:r>
            <a:r>
              <a:rPr kumimoji="1" lang="en-US" altLang="zh-CN" sz="2400" dirty="0" smtClean="0">
                <a:latin typeface="Helvetica" pitchFamily="34" charset="0"/>
              </a:rPr>
              <a:t>________ </a:t>
            </a:r>
            <a:r>
              <a:rPr kumimoji="1" lang="en-US" altLang="zh-CN" sz="2400" dirty="0">
                <a:latin typeface="Helvetica" pitchFamily="34" charset="0"/>
              </a:rPr>
              <a:t>and spend less time on leisure, </a:t>
            </a:r>
            <a:endParaRPr kumimoji="1" lang="en-US" altLang="zh-CN" sz="2400" dirty="0">
              <a:latin typeface="Helvetica" pitchFamily="34" charset="0"/>
            </a:endParaRPr>
          </a:p>
        </p:txBody>
      </p:sp>
      <p:sp>
        <p:nvSpPr>
          <p:cNvPr id="13" name="Text Box 50"/>
          <p:cNvSpPr txBox="1">
            <a:spLocks noChangeArrowheads="1"/>
          </p:cNvSpPr>
          <p:nvPr/>
        </p:nvSpPr>
        <p:spPr bwMode="auto">
          <a:xfrm>
            <a:off x="5357835" y="2845354"/>
            <a:ext cx="2428875" cy="369332"/>
          </a:xfrm>
          <a:prstGeom prst="rect">
            <a:avLst/>
          </a:prstGeom>
          <a:noFill/>
          <a:ln w="9525" algn="ctr">
            <a:noFill/>
            <a:miter lim="800000"/>
          </a:ln>
        </p:spPr>
        <p:txBody>
          <a:bodyPr lIns="0" tIns="0" rIns="0" bIns="0">
            <a:spAutoFit/>
          </a:bodyPr>
          <a:lstStyle/>
          <a:p>
            <a:pPr eaLnBrk="1" hangingPunct="1">
              <a:spcBef>
                <a:spcPct val="50000"/>
              </a:spcBef>
            </a:pPr>
            <a:r>
              <a:rPr kumimoji="1" lang="en-US" altLang="zh-CN" sz="2400" b="1" dirty="0" smtClean="0">
                <a:solidFill>
                  <a:srgbClr val="0070C0"/>
                </a:solidFill>
                <a:latin typeface="Helvetica" pitchFamily="34" charset="0"/>
              </a:rPr>
              <a:t>enjoyment</a:t>
            </a:r>
            <a:endParaRPr kumimoji="1" lang="en-US" altLang="zh-CN" sz="2400" b="1" dirty="0">
              <a:solidFill>
                <a:srgbClr val="0070C0"/>
              </a:solidFill>
              <a:latin typeface="Helvetica" pitchFamily="34" charset="0"/>
            </a:endParaRPr>
          </a:p>
        </p:txBody>
      </p:sp>
      <p:sp>
        <p:nvSpPr>
          <p:cNvPr id="14" name="Text Box 50"/>
          <p:cNvSpPr txBox="1">
            <a:spLocks noChangeArrowheads="1"/>
          </p:cNvSpPr>
          <p:nvPr/>
        </p:nvSpPr>
        <p:spPr bwMode="auto">
          <a:xfrm>
            <a:off x="933436" y="3571876"/>
            <a:ext cx="1852614" cy="369332"/>
          </a:xfrm>
          <a:prstGeom prst="rect">
            <a:avLst/>
          </a:prstGeom>
          <a:noFill/>
          <a:ln w="9525" algn="ctr">
            <a:noFill/>
            <a:miter lim="800000"/>
          </a:ln>
        </p:spPr>
        <p:txBody>
          <a:bodyPr wrap="square" lIns="0" tIns="0" rIns="0" bIns="0">
            <a:spAutoFit/>
          </a:bodyPr>
          <a:lstStyle/>
          <a:p>
            <a:pPr eaLnBrk="1" hangingPunct="1">
              <a:spcBef>
                <a:spcPct val="50000"/>
              </a:spcBef>
            </a:pPr>
            <a:r>
              <a:rPr kumimoji="1" lang="en-US" altLang="zh-CN" sz="2400" b="1" dirty="0">
                <a:solidFill>
                  <a:srgbClr val="0070C0"/>
                </a:solidFill>
                <a:latin typeface="Helvetica" pitchFamily="34" charset="0"/>
              </a:rPr>
              <a:t> </a:t>
            </a:r>
            <a:r>
              <a:rPr kumimoji="1" lang="en-US" altLang="zh-CN" sz="2400" b="1" dirty="0" smtClean="0">
                <a:solidFill>
                  <a:srgbClr val="0070C0"/>
                </a:solidFill>
                <a:latin typeface="Helvetica" pitchFamily="34" charset="0"/>
              </a:rPr>
              <a:t>individuals</a:t>
            </a:r>
            <a:endParaRPr kumimoji="1" lang="en-US" altLang="zh-CN" sz="2400" b="1" dirty="0">
              <a:solidFill>
                <a:srgbClr val="0070C0"/>
              </a:solidFill>
              <a:latin typeface="Helvetica" pitchFamily="34" charset="0"/>
            </a:endParaRPr>
          </a:p>
        </p:txBody>
      </p:sp>
      <p:sp>
        <p:nvSpPr>
          <p:cNvPr id="15" name="Text Box 50"/>
          <p:cNvSpPr txBox="1">
            <a:spLocks noChangeArrowheads="1"/>
          </p:cNvSpPr>
          <p:nvPr/>
        </p:nvSpPr>
        <p:spPr bwMode="auto">
          <a:xfrm rot="10800000" flipV="1">
            <a:off x="4929202" y="4702741"/>
            <a:ext cx="1785938" cy="369332"/>
          </a:xfrm>
          <a:prstGeom prst="rect">
            <a:avLst/>
          </a:prstGeom>
          <a:noFill/>
          <a:ln w="9525" algn="ctr">
            <a:noFill/>
            <a:miter lim="800000"/>
          </a:ln>
        </p:spPr>
        <p:txBody>
          <a:bodyPr lIns="0" tIns="0" rIns="0" bIns="0">
            <a:spAutoFit/>
          </a:bodyPr>
          <a:lstStyle/>
          <a:p>
            <a:pPr eaLnBrk="1" hangingPunct="1">
              <a:spcBef>
                <a:spcPct val="50000"/>
              </a:spcBef>
            </a:pPr>
            <a:r>
              <a:rPr kumimoji="1" lang="en-US" altLang="zh-CN" sz="2400" b="1" dirty="0">
                <a:solidFill>
                  <a:srgbClr val="0070C0"/>
                </a:solidFill>
                <a:latin typeface="Helvetica" pitchFamily="34" charset="0"/>
              </a:rPr>
              <a:t>attitude</a:t>
            </a:r>
            <a:endParaRPr kumimoji="1" lang="en-US" altLang="zh-CN" sz="2400" b="1" dirty="0">
              <a:solidFill>
                <a:srgbClr val="0070C0"/>
              </a:solidFill>
              <a:latin typeface="Helvetica" pitchFamily="34" charset="0"/>
            </a:endParaRPr>
          </a:p>
        </p:txBody>
      </p:sp>
      <p:pic>
        <p:nvPicPr>
          <p:cNvPr id="43022" name="Picture 2" descr="H:\2015年修改\图片12.jpg"/>
          <p:cNvPicPr>
            <a:picLocks noChangeAspect="1" noChangeArrowheads="1"/>
          </p:cNvPicPr>
          <p:nvPr/>
        </p:nvPicPr>
        <p:blipFill>
          <a:blip r:embed="rId2"/>
          <a:srcRect/>
          <a:stretch>
            <a:fillRect/>
          </a:stretch>
        </p:blipFill>
        <p:spPr bwMode="auto">
          <a:xfrm>
            <a:off x="0" y="0"/>
            <a:ext cx="7662863" cy="1163638"/>
          </a:xfrm>
          <a:prstGeom prst="rect">
            <a:avLst/>
          </a:prstGeom>
          <a:noFill/>
          <a:ln w="9525">
            <a:noFill/>
            <a:miter lim="800000"/>
            <a:headEnd/>
            <a:tailEnd/>
          </a:ln>
        </p:spPr>
      </p:pic>
      <p:sp>
        <p:nvSpPr>
          <p:cNvPr id="16" name="Text Box 50"/>
          <p:cNvSpPr txBox="1">
            <a:spLocks noChangeArrowheads="1"/>
          </p:cNvSpPr>
          <p:nvPr/>
        </p:nvSpPr>
        <p:spPr bwMode="auto">
          <a:xfrm rot="10800000" flipV="1">
            <a:off x="1084226" y="5357826"/>
            <a:ext cx="2130451" cy="369332"/>
          </a:xfrm>
          <a:prstGeom prst="rect">
            <a:avLst/>
          </a:prstGeom>
          <a:noFill/>
          <a:ln w="9525" algn="ctr">
            <a:noFill/>
            <a:miter lim="800000"/>
          </a:ln>
        </p:spPr>
        <p:txBody>
          <a:bodyPr wrap="square" lIns="0" tIns="0" rIns="0" bIns="0">
            <a:spAutoFit/>
          </a:bodyPr>
          <a:lstStyle/>
          <a:p>
            <a:pPr eaLnBrk="1" hangingPunct="1">
              <a:spcBef>
                <a:spcPct val="50000"/>
              </a:spcBef>
            </a:pPr>
            <a:r>
              <a:rPr kumimoji="1" lang="en-US" altLang="zh-CN" sz="2400" b="1" dirty="0" smtClean="0">
                <a:solidFill>
                  <a:srgbClr val="0070C0"/>
                </a:solidFill>
                <a:latin typeface="Helvetica" pitchFamily="34" charset="0"/>
              </a:rPr>
              <a:t>working</a:t>
            </a:r>
            <a:endParaRPr kumimoji="1" lang="en-US" altLang="zh-CN" sz="2400" b="1" dirty="0">
              <a:solidFill>
                <a:srgbClr val="0070C0"/>
              </a:solidFill>
              <a:latin typeface="Helvetica" pitchFamily="34" charset="0"/>
            </a:endParaRPr>
          </a:p>
        </p:txBody>
      </p:sp>
      <p:sp>
        <p:nvSpPr>
          <p:cNvPr id="17" name="TextBox 16"/>
          <p:cNvSpPr txBox="1"/>
          <p:nvPr/>
        </p:nvSpPr>
        <p:spPr>
          <a:xfrm>
            <a:off x="1401764" y="1928802"/>
            <a:ext cx="6027756" cy="492443"/>
          </a:xfrm>
          <a:prstGeom prst="rect">
            <a:avLst/>
          </a:prstGeom>
          <a:noFill/>
        </p:spPr>
        <p:txBody>
          <a:bodyPr wrap="square" rtlCol="0">
            <a:spAutoFit/>
          </a:bodyPr>
          <a:lstStyle/>
          <a:p>
            <a:pPr eaLnBrk="1" hangingPunct="1"/>
            <a:r>
              <a:rPr kumimoji="1" lang="en-US" altLang="zh-CN" sz="2600" b="1" dirty="0" smtClean="0">
                <a:solidFill>
                  <a:schemeClr val="accent6">
                    <a:lumMod val="75000"/>
                  </a:schemeClr>
                </a:solidFill>
                <a:latin typeface="Helvetica" pitchFamily="34" charset="0"/>
              </a:rPr>
              <a:t>Will you be a worker or a laborer?    </a:t>
            </a:r>
            <a:endParaRPr kumimoji="1" lang="en-US" altLang="zh-CN" sz="2600" b="1" dirty="0">
              <a:solidFill>
                <a:schemeClr val="accent6">
                  <a:lumMod val="75000"/>
                </a:schemeClr>
              </a:solidFill>
              <a:latin typeface="Helvetica" pitchFamily="34" charset="0"/>
            </a:endParaRPr>
          </a:p>
        </p:txBody>
      </p:sp>
      <p:sp>
        <p:nvSpPr>
          <p:cNvPr id="20" name="右箭头 19">
            <a:hlinkClick r:id="" action="ppaction://hlinkshowjump?jump=nextslide"/>
          </p:cNvPr>
          <p:cNvSpPr/>
          <p:nvPr/>
        </p:nvSpPr>
        <p:spPr>
          <a:xfrm>
            <a:off x="5857884" y="563844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1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5"/>
          <p:cNvPicPr>
            <a:picLocks noChangeAspect="1" noChangeArrowheads="1"/>
          </p:cNvPicPr>
          <p:nvPr/>
        </p:nvPicPr>
        <p:blipFill>
          <a:blip r:embed="rId1"/>
          <a:srcRect/>
          <a:stretch>
            <a:fillRect/>
          </a:stretch>
        </p:blipFill>
        <p:spPr bwMode="auto">
          <a:xfrm>
            <a:off x="12700" y="1285875"/>
            <a:ext cx="8988425" cy="5553075"/>
          </a:xfrm>
          <a:prstGeom prst="rect">
            <a:avLst/>
          </a:prstGeom>
          <a:noFill/>
          <a:ln w="9525" algn="ctr">
            <a:noFill/>
            <a:miter lim="800000"/>
            <a:headEnd/>
            <a:tailEnd/>
          </a:ln>
        </p:spPr>
      </p:pic>
      <p:sp>
        <p:nvSpPr>
          <p:cNvPr id="44035" name="TextBox 19"/>
          <p:cNvSpPr txBox="1">
            <a:spLocks noChangeArrowheads="1"/>
          </p:cNvSpPr>
          <p:nvPr/>
        </p:nvSpPr>
        <p:spPr bwMode="auto">
          <a:xfrm>
            <a:off x="1258888" y="1243013"/>
            <a:ext cx="1800225" cy="400050"/>
          </a:xfrm>
          <a:prstGeom prst="rect">
            <a:avLst/>
          </a:prstGeom>
          <a:noFill/>
          <a:ln w="9525">
            <a:noFill/>
            <a:miter lim="800000"/>
          </a:ln>
        </p:spPr>
        <p:txBody>
          <a:bodyPr>
            <a:spAutoFit/>
          </a:bodyPr>
          <a:lstStyle/>
          <a:p>
            <a:pPr eaLnBrk="1" hangingPunct="1"/>
            <a:endParaRPr lang="zh-CN" altLang="en-US" sz="2000" b="1">
              <a:latin typeface="Helvetica" pitchFamily="34" charset="0"/>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dirty="0"/>
          </a:p>
        </p:txBody>
      </p:sp>
      <p:sp>
        <p:nvSpPr>
          <p:cNvPr id="44039" name="矩形 18"/>
          <p:cNvSpPr>
            <a:spLocks noChangeArrowheads="1"/>
          </p:cNvSpPr>
          <p:nvPr/>
        </p:nvSpPr>
        <p:spPr bwMode="auto">
          <a:xfrm>
            <a:off x="1303338" y="2457450"/>
            <a:ext cx="6313487" cy="461963"/>
          </a:xfrm>
          <a:prstGeom prst="rect">
            <a:avLst/>
          </a:prstGeom>
          <a:noFill/>
          <a:ln w="9525">
            <a:noFill/>
            <a:miter lim="800000"/>
          </a:ln>
        </p:spPr>
        <p:txBody>
          <a:bodyPr>
            <a:spAutoFit/>
          </a:bodyPr>
          <a:lstStyle/>
          <a:p>
            <a:endParaRPr lang="en-US" altLang="zh-CN" sz="2400" b="1">
              <a:solidFill>
                <a:srgbClr val="0070C0"/>
              </a:solidFill>
              <a:latin typeface="Helvetica" pitchFamily="34" charset="0"/>
              <a:ea typeface="Helvetica Neue"/>
              <a:cs typeface="Helvetica Neue"/>
            </a:endParaRPr>
          </a:p>
        </p:txBody>
      </p:sp>
      <p:sp>
        <p:nvSpPr>
          <p:cNvPr id="44040" name="矩形 19"/>
          <p:cNvSpPr>
            <a:spLocks noChangeArrowheads="1"/>
          </p:cNvSpPr>
          <p:nvPr/>
        </p:nvSpPr>
        <p:spPr bwMode="auto">
          <a:xfrm>
            <a:off x="1042988" y="2133600"/>
            <a:ext cx="6029342" cy="3416320"/>
          </a:xfrm>
          <a:prstGeom prst="rect">
            <a:avLst/>
          </a:prstGeom>
          <a:noFill/>
          <a:ln w="9525">
            <a:noFill/>
            <a:miter lim="800000"/>
          </a:ln>
        </p:spPr>
        <p:txBody>
          <a:bodyPr wrap="square">
            <a:spAutoFit/>
          </a:bodyPr>
          <a:lstStyle/>
          <a:p>
            <a:pPr eaLnBrk="1" hangingPunct="1"/>
            <a:r>
              <a:rPr kumimoji="1" lang="en-US" altLang="zh-CN" sz="2400" dirty="0">
                <a:latin typeface="Helvetica" pitchFamily="34" charset="0"/>
              </a:rPr>
              <a:t>whereas laborers will regard leisure as </a:t>
            </a:r>
            <a:r>
              <a:rPr kumimoji="1" lang="en-US" altLang="zh-CN" sz="2400" dirty="0" smtClean="0">
                <a:latin typeface="Helvetica" pitchFamily="34" charset="0"/>
              </a:rPr>
              <a:t>__________ </a:t>
            </a:r>
            <a:r>
              <a:rPr kumimoji="1" lang="en-US" altLang="zh-CN" sz="2400" dirty="0">
                <a:latin typeface="Helvetica" pitchFamily="34" charset="0"/>
              </a:rPr>
              <a:t>from compulsion and the more hours they have free for play, the better.  Secondly, workers and laborers differ in the amount of </a:t>
            </a:r>
            <a:r>
              <a:rPr kumimoji="1" lang="en-US" altLang="zh-CN" sz="2400" dirty="0" smtClean="0">
                <a:latin typeface="Helvetica" pitchFamily="34" charset="0"/>
              </a:rPr>
              <a:t>___________ </a:t>
            </a:r>
            <a:r>
              <a:rPr kumimoji="1" lang="en-US" altLang="zh-CN" sz="2400" dirty="0">
                <a:latin typeface="Helvetica" pitchFamily="34" charset="0"/>
              </a:rPr>
              <a:t>they derive from their jobs. Workers will achieve greater </a:t>
            </a:r>
            <a:r>
              <a:rPr kumimoji="1" lang="en-US" altLang="zh-CN" sz="2400" dirty="0" smtClean="0">
                <a:latin typeface="Helvetica" pitchFamily="34" charset="0"/>
              </a:rPr>
              <a:t>___________ </a:t>
            </a:r>
            <a:r>
              <a:rPr kumimoji="1" lang="en-US" altLang="zh-CN" sz="2400" dirty="0">
                <a:latin typeface="Helvetica" pitchFamily="34" charset="0"/>
              </a:rPr>
              <a:t>than laborers. Thirdly, in modern times, workers and laborers spend their </a:t>
            </a:r>
            <a:r>
              <a:rPr kumimoji="1" lang="en-US" altLang="zh-CN" sz="2400" dirty="0" smtClean="0">
                <a:latin typeface="Helvetica" pitchFamily="34" charset="0"/>
              </a:rPr>
              <a:t>___________ </a:t>
            </a:r>
            <a:r>
              <a:rPr kumimoji="1" lang="en-US" altLang="zh-CN" sz="2400" dirty="0">
                <a:latin typeface="Helvetica" pitchFamily="34" charset="0"/>
              </a:rPr>
              <a:t>in different ways. </a:t>
            </a:r>
            <a:endParaRPr kumimoji="1" lang="en-US" altLang="zh-CN" sz="2400" dirty="0">
              <a:latin typeface="Helvetica" pitchFamily="34" charset="0"/>
            </a:endParaRPr>
          </a:p>
        </p:txBody>
      </p:sp>
      <p:sp>
        <p:nvSpPr>
          <p:cNvPr id="31" name="右箭头 30">
            <a:hlinkClick r:id="" action="ppaction://hlinkshowjump?jump=nextslide"/>
          </p:cNvPr>
          <p:cNvSpPr/>
          <p:nvPr/>
        </p:nvSpPr>
        <p:spPr>
          <a:xfrm>
            <a:off x="5843634" y="563844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44043" name="Picture 2" descr="H:\2015年修改\图片12.jpg"/>
          <p:cNvPicPr>
            <a:picLocks noChangeAspect="1" noChangeArrowheads="1"/>
          </p:cNvPicPr>
          <p:nvPr/>
        </p:nvPicPr>
        <p:blipFill>
          <a:blip r:embed="rId2"/>
          <a:srcRect/>
          <a:stretch>
            <a:fillRect/>
          </a:stretch>
        </p:blipFill>
        <p:spPr bwMode="auto">
          <a:xfrm>
            <a:off x="0" y="0"/>
            <a:ext cx="7662863" cy="1163638"/>
          </a:xfrm>
          <a:prstGeom prst="rect">
            <a:avLst/>
          </a:prstGeom>
          <a:noFill/>
          <a:ln w="9525">
            <a:noFill/>
            <a:miter lim="800000"/>
            <a:headEnd/>
            <a:tailEnd/>
          </a:ln>
        </p:spPr>
      </p:pic>
      <p:sp>
        <p:nvSpPr>
          <p:cNvPr id="16" name="Text Box 50"/>
          <p:cNvSpPr txBox="1">
            <a:spLocks noChangeArrowheads="1"/>
          </p:cNvSpPr>
          <p:nvPr/>
        </p:nvSpPr>
        <p:spPr bwMode="auto">
          <a:xfrm rot="10800000" flipV="1">
            <a:off x="1343014" y="2547421"/>
            <a:ext cx="1657350" cy="369332"/>
          </a:xfrm>
          <a:prstGeom prst="rect">
            <a:avLst/>
          </a:prstGeom>
          <a:noFill/>
          <a:ln w="9525" algn="ctr">
            <a:noFill/>
            <a:miter lim="800000"/>
          </a:ln>
        </p:spPr>
        <p:txBody>
          <a:bodyPr lIns="0" tIns="0" rIns="0" bIns="0">
            <a:spAutoFit/>
          </a:bodyPr>
          <a:lstStyle/>
          <a:p>
            <a:pPr eaLnBrk="1" hangingPunct="1">
              <a:spcBef>
                <a:spcPct val="50000"/>
              </a:spcBef>
            </a:pPr>
            <a:r>
              <a:rPr kumimoji="1" lang="en-US" altLang="zh-CN" sz="2400" b="1" dirty="0">
                <a:solidFill>
                  <a:srgbClr val="0070C0"/>
                </a:solidFill>
                <a:latin typeface="Helvetica" pitchFamily="34" charset="0"/>
              </a:rPr>
              <a:t>autonomy</a:t>
            </a:r>
            <a:endParaRPr kumimoji="1" lang="en-US" altLang="zh-CN" sz="2400" b="1" dirty="0">
              <a:solidFill>
                <a:srgbClr val="0070C0"/>
              </a:solidFill>
              <a:latin typeface="Helvetica" pitchFamily="34" charset="0"/>
            </a:endParaRPr>
          </a:p>
        </p:txBody>
      </p:sp>
      <p:sp>
        <p:nvSpPr>
          <p:cNvPr id="18" name="Text Box 50"/>
          <p:cNvSpPr txBox="1">
            <a:spLocks noChangeArrowheads="1"/>
          </p:cNvSpPr>
          <p:nvPr/>
        </p:nvSpPr>
        <p:spPr bwMode="auto">
          <a:xfrm>
            <a:off x="4214810" y="3261840"/>
            <a:ext cx="1719263" cy="738664"/>
          </a:xfrm>
          <a:prstGeom prst="rect">
            <a:avLst/>
          </a:prstGeom>
          <a:noFill/>
          <a:ln w="9525" algn="ctr">
            <a:noFill/>
            <a:miter lim="800000"/>
          </a:ln>
        </p:spPr>
        <p:txBody>
          <a:bodyPr lIns="0" tIns="0" rIns="0" bIns="0">
            <a:spAutoFit/>
          </a:bodyPr>
          <a:lstStyle/>
          <a:p>
            <a:pPr eaLnBrk="1" hangingPunct="1">
              <a:spcBef>
                <a:spcPct val="50000"/>
              </a:spcBef>
            </a:pPr>
            <a:r>
              <a:rPr kumimoji="1" lang="en-US" altLang="zh-CN" sz="2400" dirty="0">
                <a:solidFill>
                  <a:srgbClr val="FFC000"/>
                </a:solidFill>
                <a:latin typeface="Helvetica" pitchFamily="34" charset="0"/>
              </a:rPr>
              <a:t> </a:t>
            </a:r>
            <a:r>
              <a:rPr kumimoji="1" lang="en-US" altLang="zh-CN" sz="2400" b="1" dirty="0">
                <a:solidFill>
                  <a:srgbClr val="0070C0"/>
                </a:solidFill>
                <a:latin typeface="Helvetica" pitchFamily="34" charset="0"/>
              </a:rPr>
              <a:t>satisfaction</a:t>
            </a:r>
            <a:endParaRPr kumimoji="1" lang="en-US" altLang="zh-CN" sz="2400" b="1" dirty="0">
              <a:solidFill>
                <a:srgbClr val="0070C0"/>
              </a:solidFill>
              <a:latin typeface="Helvetica" pitchFamily="34" charset="0"/>
            </a:endParaRPr>
          </a:p>
        </p:txBody>
      </p:sp>
      <p:sp>
        <p:nvSpPr>
          <p:cNvPr id="21" name="Text Box 50"/>
          <p:cNvSpPr txBox="1">
            <a:spLocks noChangeArrowheads="1"/>
          </p:cNvSpPr>
          <p:nvPr/>
        </p:nvSpPr>
        <p:spPr bwMode="auto">
          <a:xfrm>
            <a:off x="2285984" y="4357694"/>
            <a:ext cx="1597025" cy="369332"/>
          </a:xfrm>
          <a:prstGeom prst="rect">
            <a:avLst/>
          </a:prstGeom>
          <a:noFill/>
          <a:ln w="9525" algn="ctr">
            <a:noFill/>
            <a:miter lim="800000"/>
          </a:ln>
        </p:spPr>
        <p:txBody>
          <a:bodyPr wrap="square" lIns="0" tIns="0" rIns="0" bIns="0">
            <a:spAutoFit/>
          </a:bodyPr>
          <a:lstStyle/>
          <a:p>
            <a:pPr eaLnBrk="1" hangingPunct="1">
              <a:spcBef>
                <a:spcPct val="50000"/>
              </a:spcBef>
            </a:pPr>
            <a:r>
              <a:rPr kumimoji="1" lang="en-US" altLang="zh-CN" sz="2400" b="1" dirty="0">
                <a:solidFill>
                  <a:srgbClr val="0070C0"/>
                </a:solidFill>
                <a:latin typeface="Helvetica" pitchFamily="34" charset="0"/>
              </a:rPr>
              <a:t>happiness</a:t>
            </a:r>
            <a:endParaRPr kumimoji="1" lang="en-US" altLang="zh-CN" sz="2400" b="1" dirty="0">
              <a:solidFill>
                <a:srgbClr val="0070C0"/>
              </a:solidFill>
              <a:latin typeface="Helvetica" pitchFamily="34" charset="0"/>
            </a:endParaRPr>
          </a:p>
        </p:txBody>
      </p:sp>
      <p:sp>
        <p:nvSpPr>
          <p:cNvPr id="23" name="Text Box 50"/>
          <p:cNvSpPr txBox="1">
            <a:spLocks noChangeArrowheads="1"/>
          </p:cNvSpPr>
          <p:nvPr/>
        </p:nvSpPr>
        <p:spPr bwMode="auto">
          <a:xfrm rot="10800000" flipV="1">
            <a:off x="2828932" y="5072074"/>
            <a:ext cx="2243134" cy="369332"/>
          </a:xfrm>
          <a:prstGeom prst="rect">
            <a:avLst/>
          </a:prstGeom>
          <a:noFill/>
          <a:ln w="9525" algn="ctr">
            <a:noFill/>
            <a:miter lim="800000"/>
          </a:ln>
        </p:spPr>
        <p:txBody>
          <a:bodyPr wrap="square" lIns="0" tIns="0" rIns="0" bIns="0">
            <a:spAutoFit/>
          </a:bodyPr>
          <a:lstStyle/>
          <a:p>
            <a:pPr eaLnBrk="1" hangingPunct="1">
              <a:spcBef>
                <a:spcPct val="50000"/>
              </a:spcBef>
            </a:pPr>
            <a:r>
              <a:rPr kumimoji="1" lang="en-US" altLang="zh-CN" sz="2400" b="1" dirty="0">
                <a:solidFill>
                  <a:srgbClr val="0070C0"/>
                </a:solidFill>
                <a:latin typeface="Helvetica" pitchFamily="34" charset="0"/>
              </a:rPr>
              <a:t>leisure</a:t>
            </a:r>
            <a:r>
              <a:rPr kumimoji="1" lang="en-US" altLang="zh-CN" sz="2400" dirty="0">
                <a:solidFill>
                  <a:srgbClr val="0070C0"/>
                </a:solidFill>
                <a:latin typeface="Helvetica" pitchFamily="34" charset="0"/>
              </a:rPr>
              <a:t> </a:t>
            </a:r>
            <a:r>
              <a:rPr kumimoji="1" lang="en-US" altLang="zh-CN" sz="2400" b="1" dirty="0">
                <a:solidFill>
                  <a:srgbClr val="0070C0"/>
                </a:solidFill>
                <a:latin typeface="Helvetica" pitchFamily="34" charset="0"/>
              </a:rPr>
              <a:t>time</a:t>
            </a:r>
            <a:endParaRPr kumimoji="1" lang="en-US" altLang="zh-CN" sz="2400" b="1" dirty="0">
              <a:solidFill>
                <a:srgbClr val="0070C0"/>
              </a:solidFill>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1" grpId="0" autoUpdateAnimBg="0"/>
      <p:bldP spid="2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146" name="组合 19"/>
          <p:cNvGrpSpPr/>
          <p:nvPr/>
        </p:nvGrpSpPr>
        <p:grpSpPr bwMode="auto">
          <a:xfrm>
            <a:off x="0" y="0"/>
            <a:ext cx="9144000" cy="5381625"/>
            <a:chOff x="0" y="0"/>
            <a:chExt cx="9144000" cy="5381626"/>
          </a:xfrm>
        </p:grpSpPr>
        <p:sp>
          <p:nvSpPr>
            <p:cNvPr id="19" name="TextBox 18"/>
            <p:cNvSpPr txBox="1"/>
            <p:nvPr/>
          </p:nvSpPr>
          <p:spPr>
            <a:xfrm>
              <a:off x="1187450" y="1844675"/>
              <a:ext cx="2324100" cy="615950"/>
            </a:xfrm>
            <a:prstGeom prst="rect">
              <a:avLst/>
            </a:prstGeom>
            <a:noFill/>
          </p:spPr>
          <p:txBody>
            <a:bodyPr>
              <a:spAutoFit/>
            </a:bodyPr>
            <a:lstStyle/>
            <a:p>
              <a:pPr eaLnBrk="1" fontAlgn="auto" hangingPunct="1">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anose="0208090404030B020404"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anose="0208090404030B020404" pitchFamily="18" charset="0"/>
                <a:ea typeface="+mn-ea"/>
              </a:endParaRPr>
            </a:p>
          </p:txBody>
        </p:sp>
        <p:sp>
          <p:nvSpPr>
            <p:cNvPr id="3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2">
                    <a:lumMod val="50000"/>
                  </a:schemeClr>
                </a:solidFill>
              </a:endParaRPr>
            </a:p>
          </p:txBody>
        </p:sp>
        <p:pic>
          <p:nvPicPr>
            <p:cNvPr id="18" name="Picture 6"/>
            <p:cNvPicPr>
              <a:picLocks noChangeAspect="1" noChangeArrowheads="1"/>
            </p:cNvPicPr>
            <p:nvPr/>
          </p:nvPicPr>
          <p:blipFill>
            <a:blip r:embed="rId1"/>
            <a:srcRect/>
            <a:stretch>
              <a:fillRect/>
            </a:stretch>
          </p:blipFill>
          <p:spPr bwMode="auto">
            <a:xfrm>
              <a:off x="611188" y="4752976"/>
              <a:ext cx="3603625" cy="628650"/>
            </a:xfrm>
            <a:prstGeom prst="rect">
              <a:avLst/>
            </a:prstGeom>
            <a:ln>
              <a:noFill/>
            </a:ln>
            <a:effectLst>
              <a:outerShdw blurRad="292100" dist="139700" dir="2700000" algn="tl" rotWithShape="0">
                <a:srgbClr val="333333">
                  <a:alpha val="65000"/>
                </a:srgbClr>
              </a:outerShdw>
            </a:effectLst>
          </p:spPr>
        </p:pic>
        <p:pic>
          <p:nvPicPr>
            <p:cNvPr id="21" name="Picture 4">
              <a:hlinkClick r:id="rId2" action="ppaction://hlinksldjump"/>
            </p:cNvPr>
            <p:cNvPicPr>
              <a:picLocks noChangeAspect="1" noChangeArrowheads="1"/>
            </p:cNvPicPr>
            <p:nvPr/>
          </p:nvPicPr>
          <p:blipFill>
            <a:blip r:embed="rId3"/>
            <a:srcRect/>
            <a:stretch>
              <a:fillRect/>
            </a:stretch>
          </p:blipFill>
          <p:spPr bwMode="auto">
            <a:xfrm>
              <a:off x="608013" y="4032251"/>
              <a:ext cx="3603625" cy="625475"/>
            </a:xfrm>
            <a:prstGeom prst="rect">
              <a:avLst/>
            </a:prstGeom>
            <a:ln>
              <a:noFill/>
            </a:ln>
            <a:effectLst>
              <a:outerShdw blurRad="292100" dist="139700" dir="2700000" algn="tl" rotWithShape="0">
                <a:srgbClr val="333333">
                  <a:alpha val="65000"/>
                </a:srgbClr>
              </a:outerShdw>
            </a:effectLst>
          </p:spPr>
        </p:pic>
        <p:pic>
          <p:nvPicPr>
            <p:cNvPr id="22" name="Picture 3">
              <a:hlinkClick r:id="rId4" action="ppaction://hlinksldjump"/>
            </p:cNvPr>
            <p:cNvPicPr>
              <a:picLocks noChangeAspect="1" noChangeArrowheads="1"/>
            </p:cNvPicPr>
            <p:nvPr/>
          </p:nvPicPr>
          <p:blipFill>
            <a:blip r:embed="rId5"/>
            <a:srcRect/>
            <a:stretch>
              <a:fillRect/>
            </a:stretch>
          </p:blipFill>
          <p:spPr bwMode="auto">
            <a:xfrm>
              <a:off x="569913" y="3357564"/>
              <a:ext cx="3644900" cy="668337"/>
            </a:xfrm>
            <a:prstGeom prst="rect">
              <a:avLst/>
            </a:prstGeom>
            <a:ln>
              <a:noFill/>
            </a:ln>
            <a:effectLst>
              <a:outerShdw blurRad="292100" dist="139700" dir="2700000" algn="tl" rotWithShape="0">
                <a:srgbClr val="333333">
                  <a:alpha val="65000"/>
                </a:srgbClr>
              </a:outerShdw>
            </a:effectLst>
          </p:spPr>
        </p:pic>
        <p:pic>
          <p:nvPicPr>
            <p:cNvPr id="23" name="Picture 2">
              <a:hlinkClick r:id="rId6" action="ppaction://hlinksldjump"/>
            </p:cNvPr>
            <p:cNvPicPr>
              <a:picLocks noChangeAspect="1" noChangeArrowheads="1"/>
            </p:cNvPicPr>
            <p:nvPr/>
          </p:nvPicPr>
          <p:blipFill>
            <a:blip r:embed="rId7"/>
            <a:srcRect/>
            <a:stretch>
              <a:fillRect/>
            </a:stretch>
          </p:blipFill>
          <p:spPr bwMode="auto">
            <a:xfrm>
              <a:off x="569913" y="2708276"/>
              <a:ext cx="3644900" cy="619125"/>
            </a:xfrm>
            <a:prstGeom prst="rect">
              <a:avLst/>
            </a:prstGeom>
            <a:ln>
              <a:noFill/>
            </a:ln>
            <a:effectLst>
              <a:outerShdw blurRad="292100" dist="139700" dir="2700000" algn="tl" rotWithShape="0">
                <a:srgbClr val="333333">
                  <a:alpha val="65000"/>
                </a:srgbClr>
              </a:outerShdw>
            </a:effectLst>
          </p:spPr>
        </p:pic>
        <p:sp>
          <p:nvSpPr>
            <p:cNvPr id="6159" name="Rectangle 6">
              <a:hlinkClick r:id="rId8" action="ppaction://hlinksldjump"/>
            </p:cNvPr>
            <p:cNvSpPr>
              <a:spLocks noChangeArrowheads="1"/>
            </p:cNvSpPr>
            <p:nvPr/>
          </p:nvSpPr>
          <p:spPr bwMode="auto">
            <a:xfrm>
              <a:off x="784797" y="2823319"/>
              <a:ext cx="3859211" cy="461665"/>
            </a:xfrm>
            <a:prstGeom prst="rect">
              <a:avLst/>
            </a:prstGeom>
            <a:noFill/>
            <a:ln w="9525">
              <a:noFill/>
              <a:miter lim="800000"/>
            </a:ln>
          </p:spPr>
          <p:txBody>
            <a:bodyPr anchor="ctr">
              <a:spAutoFit/>
            </a:bodyPr>
            <a:lstStyle/>
            <a:p>
              <a:r>
                <a:rPr lang="en-US" altLang="zh-CN" sz="2400">
                  <a:solidFill>
                    <a:srgbClr val="000000"/>
                  </a:solidFill>
                  <a:latin typeface="Helvetica" pitchFamily="34" charset="0"/>
                </a:rPr>
                <a:t>Warming-up Activities</a:t>
              </a:r>
              <a:endParaRPr lang="en-US" altLang="zh-CN" sz="2400">
                <a:solidFill>
                  <a:srgbClr val="000000"/>
                </a:solidFill>
                <a:latin typeface="Helvetica" pitchFamily="34" charset="0"/>
              </a:endParaRPr>
            </a:p>
          </p:txBody>
        </p:sp>
        <p:sp>
          <p:nvSpPr>
            <p:cNvPr id="6160" name="Rectangle 10">
              <a:hlinkClick r:id="rId9" action="ppaction://hlinksldjump"/>
            </p:cNvPr>
            <p:cNvSpPr>
              <a:spLocks noChangeArrowheads="1"/>
            </p:cNvSpPr>
            <p:nvPr/>
          </p:nvSpPr>
          <p:spPr bwMode="auto">
            <a:xfrm>
              <a:off x="490494" y="3471094"/>
              <a:ext cx="3073394" cy="461962"/>
            </a:xfrm>
            <a:prstGeom prst="rect">
              <a:avLst/>
            </a:prstGeom>
            <a:noFill/>
            <a:ln w="9525">
              <a:noFill/>
              <a:miter lim="800000"/>
            </a:ln>
          </p:spPr>
          <p:txBody>
            <a:bodyPr anchor="ctr">
              <a:spAutoFit/>
            </a:bodyPr>
            <a:lstStyle/>
            <a:p>
              <a:r>
                <a:rPr lang="en-US" altLang="zh-CN" sz="2400" b="1">
                  <a:solidFill>
                    <a:srgbClr val="000000"/>
                  </a:solidFill>
                  <a:latin typeface="Helvetica" pitchFamily="34" charset="0"/>
                </a:rPr>
                <a:t>   </a:t>
              </a:r>
              <a:r>
                <a:rPr lang="en-US" altLang="zh-CN" sz="2400">
                  <a:solidFill>
                    <a:srgbClr val="000000"/>
                  </a:solidFill>
                  <a:latin typeface="Helvetica" pitchFamily="34" charset="0"/>
                </a:rPr>
                <a:t>Text Study </a:t>
              </a:r>
              <a:endParaRPr lang="en-US" altLang="zh-CN" sz="2400">
                <a:solidFill>
                  <a:srgbClr val="000000"/>
                </a:solidFill>
                <a:latin typeface="Helvetica" pitchFamily="34" charset="0"/>
              </a:endParaRPr>
            </a:p>
          </p:txBody>
        </p:sp>
        <p:sp>
          <p:nvSpPr>
            <p:cNvPr id="6161" name="Rectangle 14">
              <a:hlinkClick r:id="rId2" action="ppaction://hlinksldjump"/>
            </p:cNvPr>
            <p:cNvSpPr>
              <a:spLocks noChangeArrowheads="1"/>
            </p:cNvSpPr>
            <p:nvPr/>
          </p:nvSpPr>
          <p:spPr bwMode="auto">
            <a:xfrm>
              <a:off x="536701" y="4110937"/>
              <a:ext cx="3891283" cy="461665"/>
            </a:xfrm>
            <a:prstGeom prst="rect">
              <a:avLst/>
            </a:prstGeom>
            <a:noFill/>
            <a:ln w="9525">
              <a:noFill/>
              <a:miter lim="800000"/>
            </a:ln>
          </p:spPr>
          <p:txBody>
            <a:bodyPr>
              <a:spAutoFit/>
            </a:bodyPr>
            <a:lstStyle/>
            <a:p>
              <a:r>
                <a:rPr lang="en-US" altLang="zh-CN" sz="2400" b="1">
                  <a:solidFill>
                    <a:srgbClr val="000000"/>
                  </a:solidFill>
                  <a:latin typeface="Helvetica" pitchFamily="34" charset="0"/>
                </a:rPr>
                <a:t>   </a:t>
              </a:r>
              <a:r>
                <a:rPr lang="en-US" altLang="zh-CN" sz="2400">
                  <a:solidFill>
                    <a:srgbClr val="000000"/>
                  </a:solidFill>
                  <a:latin typeface="Helvetica" pitchFamily="34" charset="0"/>
                </a:rPr>
                <a:t>Language Application</a:t>
              </a:r>
              <a:endParaRPr lang="en-US" altLang="zh-CN" sz="2400">
                <a:solidFill>
                  <a:srgbClr val="000000"/>
                </a:solidFill>
                <a:latin typeface="Helvetica" pitchFamily="34" charset="0"/>
              </a:endParaRPr>
            </a:p>
          </p:txBody>
        </p:sp>
        <p:sp>
          <p:nvSpPr>
            <p:cNvPr id="6162" name="TextBox 28">
              <a:hlinkClick r:id="rId10" action="ppaction://hlinksldjump"/>
            </p:cNvPr>
            <p:cNvSpPr txBox="1">
              <a:spLocks noChangeArrowheads="1"/>
            </p:cNvSpPr>
            <p:nvPr/>
          </p:nvSpPr>
          <p:spPr bwMode="auto">
            <a:xfrm>
              <a:off x="577477" y="4725144"/>
              <a:ext cx="3327401" cy="577850"/>
            </a:xfrm>
            <a:prstGeom prst="rect">
              <a:avLst/>
            </a:prstGeom>
            <a:noFill/>
            <a:ln w="9525">
              <a:noFill/>
              <a:miter lim="800000"/>
            </a:ln>
          </p:spPr>
          <p:txBody>
            <a:bodyPr>
              <a:spAutoFit/>
            </a:bodyPr>
            <a:lstStyle/>
            <a:p>
              <a:pPr>
                <a:lnSpc>
                  <a:spcPct val="150000"/>
                </a:lnSpc>
              </a:pPr>
              <a:r>
                <a:rPr lang="en-US" altLang="zh-CN" sz="2400" b="1">
                  <a:solidFill>
                    <a:srgbClr val="000000"/>
                  </a:solidFill>
                  <a:latin typeface="Helvetica" pitchFamily="34" charset="0"/>
                </a:rPr>
                <a:t>   </a:t>
              </a:r>
              <a:r>
                <a:rPr lang="en-US" altLang="zh-CN" sz="2400">
                  <a:solidFill>
                    <a:srgbClr val="000000"/>
                  </a:solidFill>
                  <a:latin typeface="Helvetica" pitchFamily="34" charset="0"/>
                </a:rPr>
                <a:t>Summary</a:t>
              </a:r>
              <a:endParaRPr lang="en-US" altLang="zh-CN" sz="2400">
                <a:solidFill>
                  <a:srgbClr val="000000"/>
                </a:solidFill>
                <a:latin typeface="Helvetica" pitchFamily="34" charset="0"/>
              </a:endParaRPr>
            </a:p>
          </p:txBody>
        </p:sp>
      </p:grpSp>
      <p:sp>
        <p:nvSpPr>
          <p:cNvPr id="26" name="TextBox 25"/>
          <p:cNvSpPr txBox="1"/>
          <p:nvPr/>
        </p:nvSpPr>
        <p:spPr>
          <a:xfrm>
            <a:off x="1643096" y="122238"/>
            <a:ext cx="7643812" cy="523875"/>
          </a:xfrm>
          <a:prstGeom prst="rect">
            <a:avLst/>
          </a:prstGeom>
          <a:noFill/>
        </p:spPr>
        <p:txBody>
          <a:bodyPr>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eaLnBrk="1" fontAlgn="auto" hangingPunct="1">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Will you be a worker or a laborer?</a:t>
            </a:r>
            <a:endParaRPr lang="en-US" altLang="zh-CN" sz="2800" dirty="0" smtClean="0">
              <a:effectLst>
                <a:glow rad="101600">
                  <a:schemeClr val="tx1">
                    <a:alpha val="60000"/>
                  </a:schemeClr>
                </a:glow>
                <a:outerShdw blurRad="38100" dist="38100" dir="2700000" algn="tl">
                  <a:srgbClr val="000000">
                    <a:alpha val="43137"/>
                  </a:srgbClr>
                </a:outerShdw>
              </a:effectLst>
            </a:endParaRPr>
          </a:p>
        </p:txBody>
      </p:sp>
      <p:pic>
        <p:nvPicPr>
          <p:cNvPr id="2" name="图片 1"/>
          <p:cNvPicPr>
            <a:picLocks noChangeAspect="1"/>
          </p:cNvPicPr>
          <p:nvPr/>
        </p:nvPicPr>
        <p:blipFill>
          <a:blip r:embed="rId11"/>
          <a:stretch>
            <a:fillRect/>
          </a:stretch>
        </p:blipFill>
        <p:spPr>
          <a:xfrm>
            <a:off x="5700393" y="4111625"/>
            <a:ext cx="2096140" cy="1727200"/>
          </a:xfrm>
          <a:prstGeom prst="rect">
            <a:avLst/>
          </a:prstGeom>
          <a:ln>
            <a:noFill/>
          </a:ln>
          <a:effectLst>
            <a:outerShdw blurRad="292100" dist="139700" dir="2700000" algn="tl" rotWithShape="0">
              <a:srgbClr val="333333">
                <a:alpha val="65000"/>
              </a:srgbClr>
            </a:outerShdw>
          </a:effectLst>
        </p:spPr>
      </p:pic>
      <p:pic>
        <p:nvPicPr>
          <p:cNvPr id="6" name="内容占位符 5"/>
          <p:cNvPicPr>
            <a:picLocks noGrp="1" noChangeAspect="1"/>
          </p:cNvPicPr>
          <p:nvPr>
            <p:ph idx="1"/>
          </p:nvPr>
        </p:nvPicPr>
        <p:blipFill>
          <a:blip r:embed="rId12"/>
          <a:stretch>
            <a:fillRect/>
          </a:stretch>
        </p:blipFill>
        <p:spPr>
          <a:xfrm>
            <a:off x="5734229" y="2011363"/>
            <a:ext cx="2062304" cy="1762046"/>
          </a:xfrm>
          <a:effectLst>
            <a:outerShdw blurRad="292100" dist="139700" dir="2700000" algn="tl" rotWithShape="0">
              <a:srgbClr val="333333">
                <a:alpha val="65000"/>
              </a:srgbClr>
            </a:outerShdw>
          </a:effectLst>
        </p:spPr>
      </p:pic>
      <p:sp>
        <p:nvSpPr>
          <p:cNvPr id="20" name="TextBox 31"/>
          <p:cNvSpPr txBox="1">
            <a:spLocks noChangeArrowheads="1"/>
          </p:cNvSpPr>
          <p:nvPr/>
        </p:nvSpPr>
        <p:spPr bwMode="auto">
          <a:xfrm>
            <a:off x="952480" y="-24"/>
            <a:ext cx="762000" cy="701676"/>
          </a:xfrm>
          <a:prstGeom prst="rect">
            <a:avLst/>
          </a:prstGeom>
          <a:noFill/>
          <a:ln w="9525">
            <a:noFill/>
            <a:miter lim="800000"/>
          </a:ln>
        </p:spPr>
        <p:txBody>
          <a:bodyPr>
            <a:spAutoFit/>
          </a:bodyPr>
          <a:lstStyle/>
          <a:p>
            <a:r>
              <a:rPr lang="en-US" altLang="zh-CN" sz="4000" b="1" i="1" dirty="0">
                <a:latin typeface="Helvetica" pitchFamily="34" charset="0"/>
                <a:ea typeface="Arial Unicode MS" panose="020B0604020202020204" pitchFamily="34" charset="-122"/>
                <a:cs typeface="Helvetica Neue"/>
              </a:rPr>
              <a:t>A</a:t>
            </a:r>
            <a:endParaRPr lang="en-US" altLang="zh-CN" sz="4000" b="1" i="1" dirty="0">
              <a:latin typeface="Helvetica" pitchFamily="34" charset="0"/>
              <a:ea typeface="Arial Unicode MS" panose="020B0604020202020204" pitchFamily="34" charset="-122"/>
              <a:cs typeface="Helvetica Neue"/>
            </a:endParaRPr>
          </a:p>
        </p:txBody>
      </p:sp>
      <p:sp>
        <p:nvSpPr>
          <p:cNvPr id="24" name="Isosceles Triangle 15"/>
          <p:cNvSpPr/>
          <p:nvPr/>
        </p:nvSpPr>
        <p:spPr bwMode="auto">
          <a:xfrm flipV="1">
            <a:off x="1450954" y="428604"/>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TextBox 35"/>
          <p:cNvSpPr txBox="1">
            <a:spLocks noChangeArrowheads="1"/>
          </p:cNvSpPr>
          <p:nvPr/>
        </p:nvSpPr>
        <p:spPr bwMode="auto">
          <a:xfrm>
            <a:off x="-32" y="285728"/>
            <a:ext cx="1095172" cy="338554"/>
          </a:xfrm>
          <a:prstGeom prst="rect">
            <a:avLst/>
          </a:prstGeom>
          <a:noFill/>
          <a:ln w="9525">
            <a:noFill/>
            <a:miter lim="800000"/>
          </a:ln>
        </p:spPr>
        <p:txBody>
          <a:bodyPr wrap="none">
            <a:spAutoFit/>
          </a:bodyPr>
          <a:lstStyle/>
          <a:p>
            <a:r>
              <a:rPr lang="en-US" altLang="zh-CN" sz="1600" b="1" i="1" dirty="0" smtClean="0">
                <a:latin typeface="Helvetica" pitchFamily="34" charset="0"/>
                <a:ea typeface="Helvetica Neue"/>
                <a:cs typeface="Helvetica Neue"/>
              </a:rPr>
              <a:t>SECTION</a:t>
            </a:r>
            <a:endParaRPr lang="en-US" altLang="zh-CN" sz="1600" b="1" i="1" dirty="0">
              <a:latin typeface="Helvetica" pitchFamily="34" charset="0"/>
              <a:ea typeface="Helvetica Neue"/>
              <a:cs typeface="Helvetica Neue"/>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p:cNvPicPr>
            <a:picLocks noChangeAspect="1" noChangeArrowheads="1"/>
          </p:cNvPicPr>
          <p:nvPr/>
        </p:nvPicPr>
        <p:blipFill>
          <a:blip r:embed="rId1"/>
          <a:srcRect/>
          <a:stretch>
            <a:fillRect/>
          </a:stretch>
        </p:blipFill>
        <p:spPr bwMode="auto">
          <a:xfrm>
            <a:off x="12700" y="1285875"/>
            <a:ext cx="8988425" cy="5553075"/>
          </a:xfrm>
          <a:prstGeom prst="rect">
            <a:avLst/>
          </a:prstGeom>
          <a:noFill/>
          <a:ln w="9525" algn="ctr">
            <a:noFill/>
            <a:miter lim="800000"/>
            <a:headEnd/>
            <a:tailEnd/>
          </a:ln>
        </p:spPr>
      </p:pic>
      <p:sp>
        <p:nvSpPr>
          <p:cNvPr id="45059" name="TextBox 19"/>
          <p:cNvSpPr txBox="1">
            <a:spLocks noChangeArrowheads="1"/>
          </p:cNvSpPr>
          <p:nvPr/>
        </p:nvSpPr>
        <p:spPr bwMode="auto">
          <a:xfrm>
            <a:off x="1862138" y="1571625"/>
            <a:ext cx="1800225" cy="461963"/>
          </a:xfrm>
          <a:prstGeom prst="rect">
            <a:avLst/>
          </a:prstGeom>
          <a:noFill/>
          <a:ln w="9525">
            <a:noFill/>
            <a:miter lim="800000"/>
          </a:ln>
        </p:spPr>
        <p:txBody>
          <a:bodyPr>
            <a:spAutoFit/>
          </a:bodyPr>
          <a:lstStyle/>
          <a:p>
            <a:pPr eaLnBrk="1" hangingPunct="1"/>
            <a:endParaRPr lang="zh-CN" altLang="en-US" sz="2400" b="1">
              <a:latin typeface="Helvetica" pitchFamily="34" charset="0"/>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zh-CN" altLang="en-US" sz="2400" dirty="0">
              <a:latin typeface="Helvetica"/>
            </a:endParaRPr>
          </a:p>
        </p:txBody>
      </p:sp>
      <p:sp>
        <p:nvSpPr>
          <p:cNvPr id="45063" name="矩形 18"/>
          <p:cNvSpPr>
            <a:spLocks noChangeArrowheads="1"/>
          </p:cNvSpPr>
          <p:nvPr/>
        </p:nvSpPr>
        <p:spPr bwMode="auto">
          <a:xfrm>
            <a:off x="1135063" y="2528888"/>
            <a:ext cx="6313487" cy="461962"/>
          </a:xfrm>
          <a:prstGeom prst="rect">
            <a:avLst/>
          </a:prstGeom>
          <a:noFill/>
          <a:ln w="9525">
            <a:noFill/>
            <a:miter lim="800000"/>
          </a:ln>
        </p:spPr>
        <p:txBody>
          <a:bodyPr>
            <a:spAutoFit/>
          </a:bodyPr>
          <a:lstStyle/>
          <a:p>
            <a:endParaRPr lang="en-US" altLang="zh-CN" sz="2400" b="1">
              <a:solidFill>
                <a:srgbClr val="0070C0"/>
              </a:solidFill>
              <a:latin typeface="Helvetica" pitchFamily="34" charset="0"/>
              <a:ea typeface="Helvetica Neue"/>
              <a:cs typeface="Helvetica Neue"/>
            </a:endParaRPr>
          </a:p>
        </p:txBody>
      </p:sp>
      <p:sp>
        <p:nvSpPr>
          <p:cNvPr id="45064" name="矩形 19"/>
          <p:cNvSpPr>
            <a:spLocks noChangeArrowheads="1"/>
          </p:cNvSpPr>
          <p:nvPr/>
        </p:nvSpPr>
        <p:spPr bwMode="auto">
          <a:xfrm>
            <a:off x="1071563" y="2155820"/>
            <a:ext cx="5913437" cy="3416320"/>
          </a:xfrm>
          <a:prstGeom prst="rect">
            <a:avLst/>
          </a:prstGeom>
          <a:noFill/>
          <a:ln w="9525">
            <a:noFill/>
            <a:miter lim="800000"/>
          </a:ln>
        </p:spPr>
        <p:txBody>
          <a:bodyPr>
            <a:spAutoFit/>
          </a:bodyPr>
          <a:lstStyle/>
          <a:p>
            <a:pPr eaLnBrk="1" hangingPunct="1"/>
            <a:r>
              <a:rPr kumimoji="1" lang="en-US" altLang="zh-CN" sz="2400" dirty="0">
                <a:latin typeface="Helvetica" pitchFamily="34" charset="0"/>
              </a:rPr>
              <a:t>While social development has created much more leisure time than ever before, modern laborers spend their leisure time in fostering </a:t>
            </a:r>
            <a:r>
              <a:rPr kumimoji="1" lang="en-US" altLang="zh-CN" sz="2400" dirty="0" smtClean="0">
                <a:latin typeface="Helvetica" pitchFamily="34" charset="0"/>
              </a:rPr>
              <a:t>__________. </a:t>
            </a:r>
            <a:r>
              <a:rPr kumimoji="1" lang="en-US" altLang="zh-CN" sz="2400" dirty="0">
                <a:latin typeface="Helvetica" pitchFamily="34" charset="0"/>
              </a:rPr>
              <a:t>Considering this phenomenon, </a:t>
            </a:r>
            <a:r>
              <a:rPr kumimoji="1" lang="en-US" altLang="zh-CN" sz="2400" dirty="0" smtClean="0">
                <a:latin typeface="Helvetica" pitchFamily="34" charset="0"/>
              </a:rPr>
              <a:t>_______________ </a:t>
            </a:r>
            <a:r>
              <a:rPr kumimoji="1" lang="en-US" altLang="zh-CN" sz="2400" dirty="0">
                <a:latin typeface="Helvetica" pitchFamily="34" charset="0"/>
              </a:rPr>
              <a:t>can make the difference between being bored,  unhappy laborers and workers who find meaning and joy in their </a:t>
            </a:r>
            <a:r>
              <a:rPr kumimoji="1" lang="en-US" altLang="zh-CN" sz="2400" dirty="0" smtClean="0">
                <a:latin typeface="Helvetica" pitchFamily="34" charset="0"/>
              </a:rPr>
              <a:t>___________ </a:t>
            </a:r>
            <a:r>
              <a:rPr kumimoji="1" lang="en-US" altLang="zh-CN" sz="2400" dirty="0">
                <a:latin typeface="Helvetica" pitchFamily="34" charset="0"/>
              </a:rPr>
              <a:t>and life. </a:t>
            </a:r>
            <a:endParaRPr kumimoji="1" lang="en-US" altLang="zh-CN" sz="2400" dirty="0">
              <a:latin typeface="Helvetica" pitchFamily="34" charset="0"/>
            </a:endParaRPr>
          </a:p>
        </p:txBody>
      </p:sp>
      <p:sp>
        <p:nvSpPr>
          <p:cNvPr id="24" name="Text Box 50"/>
          <p:cNvSpPr txBox="1">
            <a:spLocks noChangeArrowheads="1"/>
          </p:cNvSpPr>
          <p:nvPr/>
        </p:nvSpPr>
        <p:spPr bwMode="auto">
          <a:xfrm rot="10800000" flipV="1">
            <a:off x="2786050" y="3258592"/>
            <a:ext cx="2279654" cy="384721"/>
          </a:xfrm>
          <a:prstGeom prst="rect">
            <a:avLst/>
          </a:prstGeom>
          <a:noFill/>
          <a:ln w="9525" algn="ctr">
            <a:noFill/>
            <a:miter lim="800000"/>
          </a:ln>
        </p:spPr>
        <p:txBody>
          <a:bodyPr wrap="square" lIns="0" tIns="0" rIns="0" bIns="0">
            <a:spAutoFit/>
          </a:bodyPr>
          <a:lstStyle/>
          <a:p>
            <a:pPr eaLnBrk="1" hangingPunct="1">
              <a:spcBef>
                <a:spcPct val="50000"/>
              </a:spcBef>
            </a:pPr>
            <a:r>
              <a:rPr kumimoji="1" lang="en-US" altLang="zh-CN" sz="2400" b="1" dirty="0">
                <a:solidFill>
                  <a:srgbClr val="0070C0"/>
                </a:solidFill>
                <a:latin typeface="Helvetica" pitchFamily="34" charset="0"/>
              </a:rPr>
              <a:t>bad</a:t>
            </a:r>
            <a:r>
              <a:rPr kumimoji="1" lang="en-US" altLang="zh-CN" sz="2500" dirty="0">
                <a:solidFill>
                  <a:srgbClr val="0070C0"/>
                </a:solidFill>
                <a:latin typeface="Helvetica" pitchFamily="34" charset="0"/>
              </a:rPr>
              <a:t> </a:t>
            </a:r>
            <a:r>
              <a:rPr kumimoji="1" lang="en-US" altLang="zh-CN" sz="2400" b="1" dirty="0">
                <a:solidFill>
                  <a:srgbClr val="0070C0"/>
                </a:solidFill>
                <a:latin typeface="Helvetica" pitchFamily="34" charset="0"/>
              </a:rPr>
              <a:t>habits</a:t>
            </a:r>
            <a:endParaRPr kumimoji="1" lang="en-US" altLang="zh-CN" sz="2400" b="1" dirty="0">
              <a:solidFill>
                <a:srgbClr val="0070C0"/>
              </a:solidFill>
              <a:latin typeface="Helvetica" pitchFamily="34" charset="0"/>
            </a:endParaRPr>
          </a:p>
        </p:txBody>
      </p:sp>
      <p:sp>
        <p:nvSpPr>
          <p:cNvPr id="25" name="Text Box 50"/>
          <p:cNvSpPr txBox="1">
            <a:spLocks noChangeArrowheads="1"/>
          </p:cNvSpPr>
          <p:nvPr/>
        </p:nvSpPr>
        <p:spPr bwMode="auto">
          <a:xfrm rot="10800000" flipV="1">
            <a:off x="3168658" y="3643314"/>
            <a:ext cx="2546350" cy="369332"/>
          </a:xfrm>
          <a:prstGeom prst="rect">
            <a:avLst/>
          </a:prstGeom>
          <a:noFill/>
          <a:ln w="9525" algn="ctr">
            <a:noFill/>
            <a:miter lim="800000"/>
          </a:ln>
        </p:spPr>
        <p:txBody>
          <a:bodyPr lIns="0" tIns="0" rIns="0" bIns="0">
            <a:spAutoFit/>
          </a:bodyPr>
          <a:lstStyle/>
          <a:p>
            <a:pPr eaLnBrk="1" hangingPunct="1">
              <a:spcBef>
                <a:spcPct val="50000"/>
              </a:spcBef>
            </a:pPr>
            <a:r>
              <a:rPr kumimoji="1" lang="en-US" altLang="zh-CN" sz="2400" b="1" dirty="0">
                <a:solidFill>
                  <a:srgbClr val="0070C0"/>
                </a:solidFill>
                <a:latin typeface="Helvetica" pitchFamily="34" charset="0"/>
              </a:rPr>
              <a:t>lifelong</a:t>
            </a:r>
            <a:r>
              <a:rPr kumimoji="1" lang="en-US" altLang="zh-CN" sz="2400" dirty="0">
                <a:solidFill>
                  <a:srgbClr val="0070C0"/>
                </a:solidFill>
                <a:latin typeface="Helvetica" pitchFamily="34" charset="0"/>
              </a:rPr>
              <a:t> </a:t>
            </a:r>
            <a:r>
              <a:rPr kumimoji="1" lang="en-US" altLang="zh-CN" sz="2400" b="1" dirty="0" smtClean="0">
                <a:solidFill>
                  <a:srgbClr val="0070C0"/>
                </a:solidFill>
                <a:latin typeface="Helvetica" pitchFamily="34" charset="0"/>
              </a:rPr>
              <a:t>learning</a:t>
            </a:r>
            <a:endParaRPr kumimoji="1" lang="en-US" altLang="zh-CN" sz="2400" b="1" dirty="0">
              <a:solidFill>
                <a:srgbClr val="0070C0"/>
              </a:solidFill>
              <a:latin typeface="Helvetica" pitchFamily="34" charset="0"/>
            </a:endParaRPr>
          </a:p>
        </p:txBody>
      </p:sp>
      <p:sp>
        <p:nvSpPr>
          <p:cNvPr id="26" name="Text Box 50"/>
          <p:cNvSpPr txBox="1">
            <a:spLocks noChangeArrowheads="1"/>
          </p:cNvSpPr>
          <p:nvPr/>
        </p:nvSpPr>
        <p:spPr bwMode="auto">
          <a:xfrm rot="10800000" flipV="1">
            <a:off x="4460890" y="4714884"/>
            <a:ext cx="2325688" cy="369332"/>
          </a:xfrm>
          <a:prstGeom prst="rect">
            <a:avLst/>
          </a:prstGeom>
          <a:noFill/>
          <a:ln w="9525" algn="ctr">
            <a:noFill/>
            <a:miter lim="800000"/>
          </a:ln>
        </p:spPr>
        <p:txBody>
          <a:bodyPr lIns="0" tIns="0" rIns="0" bIns="0">
            <a:spAutoFit/>
          </a:bodyPr>
          <a:lstStyle/>
          <a:p>
            <a:pPr eaLnBrk="1" hangingPunct="1">
              <a:spcBef>
                <a:spcPct val="50000"/>
              </a:spcBef>
            </a:pPr>
            <a:r>
              <a:rPr kumimoji="1" lang="en-US" altLang="zh-CN" sz="2400" b="1" dirty="0">
                <a:solidFill>
                  <a:srgbClr val="0070C0"/>
                </a:solidFill>
                <a:latin typeface="Helvetica" pitchFamily="34" charset="0"/>
              </a:rPr>
              <a:t>employment</a:t>
            </a:r>
            <a:endParaRPr kumimoji="1" lang="en-US" altLang="zh-CN" sz="2400" b="1" dirty="0">
              <a:solidFill>
                <a:srgbClr val="0070C0"/>
              </a:solidFill>
              <a:latin typeface="Helvetica" pitchFamily="34" charset="0"/>
            </a:endParaRPr>
          </a:p>
        </p:txBody>
      </p:sp>
      <p:pic>
        <p:nvPicPr>
          <p:cNvPr id="45070" name="Picture 2" descr="H:\2015年修改\图片12.jpg"/>
          <p:cNvPicPr>
            <a:picLocks noChangeAspect="1" noChangeArrowheads="1"/>
          </p:cNvPicPr>
          <p:nvPr/>
        </p:nvPicPr>
        <p:blipFill>
          <a:blip r:embed="rId2"/>
          <a:srcRect/>
          <a:stretch>
            <a:fillRect/>
          </a:stretch>
        </p:blipFill>
        <p:spPr bwMode="auto">
          <a:xfrm>
            <a:off x="0" y="0"/>
            <a:ext cx="7662863" cy="1163638"/>
          </a:xfrm>
          <a:prstGeom prst="rect">
            <a:avLst/>
          </a:prstGeom>
          <a:noFill/>
          <a:ln w="9525">
            <a:noFill/>
            <a:miter lim="800000"/>
            <a:headEnd/>
            <a:tailEnd/>
          </a:ln>
        </p:spPr>
      </p:pic>
      <p:sp>
        <p:nvSpPr>
          <p:cNvPr id="13" name="右箭头 12">
            <a:hlinkClick r:id="" action="ppaction://hlinkshowjump?jump=nextslide"/>
          </p:cNvPr>
          <p:cNvSpPr/>
          <p:nvPr/>
        </p:nvSpPr>
        <p:spPr>
          <a:xfrm>
            <a:off x="5843634" y="563844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2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p:cNvPicPr>
            <a:picLocks noChangeAspect="1" noChangeArrowheads="1"/>
          </p:cNvPicPr>
          <p:nvPr/>
        </p:nvPicPr>
        <p:blipFill>
          <a:blip r:embed="rId1"/>
          <a:srcRect/>
          <a:stretch>
            <a:fillRect/>
          </a:stretch>
        </p:blipFill>
        <p:spPr bwMode="auto">
          <a:xfrm>
            <a:off x="12700" y="1285875"/>
            <a:ext cx="8988425" cy="5553075"/>
          </a:xfrm>
          <a:prstGeom prst="rect">
            <a:avLst/>
          </a:prstGeom>
          <a:noFill/>
          <a:ln w="9525" algn="ctr">
            <a:noFill/>
            <a:miter lim="800000"/>
            <a:headEnd/>
            <a:tailEnd/>
          </a:ln>
        </p:spPr>
      </p:pic>
      <p:sp>
        <p:nvSpPr>
          <p:cNvPr id="46083" name="TextBox 19"/>
          <p:cNvSpPr txBox="1">
            <a:spLocks noChangeArrowheads="1"/>
          </p:cNvSpPr>
          <p:nvPr/>
        </p:nvSpPr>
        <p:spPr bwMode="auto">
          <a:xfrm>
            <a:off x="1985963" y="1654175"/>
            <a:ext cx="1800225" cy="400050"/>
          </a:xfrm>
          <a:prstGeom prst="rect">
            <a:avLst/>
          </a:prstGeom>
          <a:noFill/>
          <a:ln w="9525">
            <a:noFill/>
            <a:miter lim="800000"/>
          </a:ln>
        </p:spPr>
        <p:txBody>
          <a:bodyPr>
            <a:spAutoFit/>
          </a:bodyPr>
          <a:lstStyle/>
          <a:p>
            <a:pPr eaLnBrk="1" hangingPunct="1"/>
            <a:endParaRPr lang="zh-CN" altLang="en-US" sz="2000" b="1">
              <a:latin typeface="Helvetica" pitchFamily="34" charset="0"/>
              <a:ea typeface="Helvetica Neue"/>
              <a:cs typeface="Helvetica Neue"/>
            </a:endParaRPr>
          </a:p>
        </p:txBody>
      </p:sp>
      <p:sp>
        <p:nvSpPr>
          <p:cNvPr id="11" name="Rectangle 10"/>
          <p:cNvSpPr/>
          <p:nvPr/>
        </p:nvSpPr>
        <p:spPr>
          <a:xfrm>
            <a:off x="910166"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sz="2400" dirty="0">
              <a:latin typeface="Helvetica"/>
            </a:endParaRPr>
          </a:p>
        </p:txBody>
      </p:sp>
      <p:sp>
        <p:nvSpPr>
          <p:cNvPr id="46087" name="矩形 18"/>
          <p:cNvSpPr>
            <a:spLocks noChangeArrowheads="1"/>
          </p:cNvSpPr>
          <p:nvPr/>
        </p:nvSpPr>
        <p:spPr bwMode="auto">
          <a:xfrm>
            <a:off x="1401763" y="2398713"/>
            <a:ext cx="6313487" cy="460375"/>
          </a:xfrm>
          <a:prstGeom prst="rect">
            <a:avLst/>
          </a:prstGeom>
          <a:noFill/>
          <a:ln w="9525">
            <a:noFill/>
            <a:miter lim="800000"/>
          </a:ln>
        </p:spPr>
        <p:txBody>
          <a:bodyPr>
            <a:spAutoFit/>
          </a:bodyPr>
          <a:lstStyle/>
          <a:p>
            <a:endParaRPr lang="en-US" altLang="zh-CN" sz="2400" b="1">
              <a:solidFill>
                <a:srgbClr val="0070C0"/>
              </a:solidFill>
              <a:latin typeface="Helvetica" pitchFamily="34" charset="0"/>
              <a:ea typeface="Helvetica Neue"/>
              <a:cs typeface="Helvetica Neue"/>
            </a:endParaRPr>
          </a:p>
        </p:txBody>
      </p:sp>
      <p:sp>
        <p:nvSpPr>
          <p:cNvPr id="46088" name="矩形 19"/>
          <p:cNvSpPr>
            <a:spLocks noChangeArrowheads="1"/>
          </p:cNvSpPr>
          <p:nvPr/>
        </p:nvSpPr>
        <p:spPr bwMode="auto">
          <a:xfrm>
            <a:off x="1050944" y="2143116"/>
            <a:ext cx="6092824" cy="3139321"/>
          </a:xfrm>
          <a:prstGeom prst="rect">
            <a:avLst/>
          </a:prstGeom>
          <a:noFill/>
          <a:ln w="9525">
            <a:noFill/>
            <a:miter lim="800000"/>
          </a:ln>
        </p:spPr>
        <p:txBody>
          <a:bodyPr wrap="square">
            <a:spAutoFit/>
          </a:bodyPr>
          <a:lstStyle/>
          <a:p>
            <a:pPr eaLnBrk="1" hangingPunct="1"/>
            <a:r>
              <a:rPr kumimoji="1" lang="en-US" altLang="zh-CN" sz="2400" dirty="0">
                <a:latin typeface="Helvetica" pitchFamily="34" charset="0"/>
              </a:rPr>
              <a:t>Moreover, workers, unlike laborers, hurl their </a:t>
            </a:r>
            <a:r>
              <a:rPr kumimoji="1" lang="en-US" altLang="zh-CN" sz="2400" dirty="0" smtClean="0">
                <a:latin typeface="Helvetica" pitchFamily="34" charset="0"/>
              </a:rPr>
              <a:t>_________ </a:t>
            </a:r>
            <a:r>
              <a:rPr kumimoji="1" lang="en-US" altLang="zh-CN" sz="2400" dirty="0">
                <a:latin typeface="Helvetica" pitchFamily="34" charset="0"/>
              </a:rPr>
              <a:t>into their work, be it physical or mental.</a:t>
            </a:r>
            <a:endParaRPr kumimoji="1" lang="en-US" altLang="zh-CN" sz="2400" dirty="0">
              <a:latin typeface="Helvetica" pitchFamily="34" charset="0"/>
            </a:endParaRPr>
          </a:p>
          <a:p>
            <a:pPr eaLnBrk="1" hangingPunct="1"/>
            <a:r>
              <a:rPr kumimoji="1" lang="en-US" altLang="zh-CN" sz="2400" dirty="0">
                <a:latin typeface="Helvetica" pitchFamily="34" charset="0"/>
              </a:rPr>
              <a:t>    Everyone has to find a job and</a:t>
            </a:r>
            <a:endParaRPr kumimoji="1" lang="en-US" altLang="zh-CN" sz="2400" dirty="0">
              <a:latin typeface="Helvetica" pitchFamily="34" charset="0"/>
            </a:endParaRPr>
          </a:p>
          <a:p>
            <a:pPr eaLnBrk="1" hangingPunct="1"/>
            <a:r>
              <a:rPr kumimoji="1" lang="en-US" altLang="zh-CN" sz="2400" dirty="0">
                <a:latin typeface="Helvetica" pitchFamily="34" charset="0"/>
              </a:rPr>
              <a:t> </a:t>
            </a:r>
            <a:r>
              <a:rPr kumimoji="1" lang="en-US" altLang="zh-CN" sz="2400" dirty="0" smtClean="0">
                <a:latin typeface="Helvetica" pitchFamily="34" charset="0"/>
              </a:rPr>
              <a:t>____________, </a:t>
            </a:r>
            <a:r>
              <a:rPr kumimoji="1" lang="en-US" altLang="zh-CN" sz="2400" dirty="0">
                <a:latin typeface="Helvetica" pitchFamily="34" charset="0"/>
              </a:rPr>
              <a:t>and that whatever</a:t>
            </a:r>
            <a:endParaRPr kumimoji="1" lang="en-US" altLang="zh-CN" sz="2400" dirty="0">
              <a:latin typeface="Helvetica" pitchFamily="34" charset="0"/>
            </a:endParaRPr>
          </a:p>
          <a:p>
            <a:pPr eaLnBrk="1" hangingPunct="1"/>
            <a:r>
              <a:rPr kumimoji="1" lang="en-US" altLang="zh-CN" sz="2400" dirty="0">
                <a:latin typeface="Helvetica" pitchFamily="34" charset="0"/>
              </a:rPr>
              <a:t> job you choose, you must </a:t>
            </a:r>
            <a:r>
              <a:rPr kumimoji="1" lang="en-US" altLang="zh-CN" sz="2400" dirty="0" smtClean="0">
                <a:latin typeface="Helvetica" pitchFamily="34" charset="0"/>
              </a:rPr>
              <a:t>____________ </a:t>
            </a:r>
            <a:r>
              <a:rPr kumimoji="1" lang="en-US" altLang="zh-CN" sz="2400" dirty="0">
                <a:latin typeface="Helvetica" pitchFamily="34" charset="0"/>
              </a:rPr>
              <a:t>this essential question: Will you be a laborer or a worker?</a:t>
            </a:r>
            <a:endParaRPr kumimoji="1" lang="zh-CN" altLang="en-US" sz="2400" dirty="0">
              <a:latin typeface="Helvetica" pitchFamily="34" charset="0"/>
            </a:endParaRPr>
          </a:p>
        </p:txBody>
      </p:sp>
      <p:sp>
        <p:nvSpPr>
          <p:cNvPr id="21" name="Text Box 50"/>
          <p:cNvSpPr txBox="1">
            <a:spLocks noChangeArrowheads="1"/>
          </p:cNvSpPr>
          <p:nvPr/>
        </p:nvSpPr>
        <p:spPr bwMode="auto">
          <a:xfrm>
            <a:off x="1357290" y="3614741"/>
            <a:ext cx="2679700" cy="385763"/>
          </a:xfrm>
          <a:prstGeom prst="rect">
            <a:avLst/>
          </a:prstGeom>
          <a:noFill/>
          <a:ln w="9525" algn="ctr">
            <a:noFill/>
            <a:miter lim="800000"/>
          </a:ln>
        </p:spPr>
        <p:txBody>
          <a:bodyPr lIns="0" tIns="0" rIns="0" bIns="0">
            <a:spAutoFit/>
          </a:bodyPr>
          <a:lstStyle/>
          <a:p>
            <a:pPr eaLnBrk="1" hangingPunct="1">
              <a:spcBef>
                <a:spcPct val="50000"/>
              </a:spcBef>
            </a:pPr>
            <a:r>
              <a:rPr kumimoji="1" lang="en-US" altLang="zh-CN" sz="2400" b="1" dirty="0">
                <a:solidFill>
                  <a:srgbClr val="0070C0"/>
                </a:solidFill>
                <a:latin typeface="Helvetica" pitchFamily="34" charset="0"/>
              </a:rPr>
              <a:t>earn</a:t>
            </a:r>
            <a:r>
              <a:rPr kumimoji="1" lang="en-US" altLang="zh-CN" sz="2500" dirty="0">
                <a:solidFill>
                  <a:srgbClr val="0070C0"/>
                </a:solidFill>
                <a:latin typeface="Helvetica" pitchFamily="34" charset="0"/>
              </a:rPr>
              <a:t> </a:t>
            </a:r>
            <a:r>
              <a:rPr kumimoji="1" lang="en-US" altLang="zh-CN" sz="2400" b="1" dirty="0">
                <a:solidFill>
                  <a:srgbClr val="0070C0"/>
                </a:solidFill>
                <a:latin typeface="Helvetica" pitchFamily="34" charset="0"/>
              </a:rPr>
              <a:t>a living</a:t>
            </a:r>
            <a:endParaRPr kumimoji="1" lang="en-US" altLang="zh-CN" sz="2400" b="1" dirty="0">
              <a:solidFill>
                <a:srgbClr val="0070C0"/>
              </a:solidFill>
              <a:latin typeface="Helvetica" pitchFamily="34" charset="0"/>
            </a:endParaRPr>
          </a:p>
        </p:txBody>
      </p:sp>
      <p:sp>
        <p:nvSpPr>
          <p:cNvPr id="22" name="Text Box 50"/>
          <p:cNvSpPr txBox="1">
            <a:spLocks noChangeArrowheads="1"/>
          </p:cNvSpPr>
          <p:nvPr/>
        </p:nvSpPr>
        <p:spPr bwMode="auto">
          <a:xfrm rot="10800000" flipV="1">
            <a:off x="4786315" y="3973519"/>
            <a:ext cx="2305050" cy="384175"/>
          </a:xfrm>
          <a:prstGeom prst="rect">
            <a:avLst/>
          </a:prstGeom>
          <a:noFill/>
          <a:ln w="9525" algn="ctr">
            <a:noFill/>
            <a:miter lim="800000"/>
          </a:ln>
        </p:spPr>
        <p:txBody>
          <a:bodyPr lIns="0" tIns="0" rIns="0" bIns="0">
            <a:spAutoFit/>
          </a:bodyPr>
          <a:lstStyle/>
          <a:p>
            <a:pPr eaLnBrk="1" hangingPunct="1">
              <a:spcBef>
                <a:spcPct val="50000"/>
              </a:spcBef>
            </a:pPr>
            <a:r>
              <a:rPr kumimoji="1" lang="en-US" altLang="zh-CN" sz="2400" b="1" dirty="0">
                <a:solidFill>
                  <a:srgbClr val="0070C0"/>
                </a:solidFill>
                <a:latin typeface="Helvetica" pitchFamily="34" charset="0"/>
              </a:rPr>
              <a:t>contend</a:t>
            </a:r>
            <a:r>
              <a:rPr kumimoji="1" lang="en-US" altLang="zh-CN" sz="2500" dirty="0">
                <a:solidFill>
                  <a:srgbClr val="0070C0"/>
                </a:solidFill>
                <a:latin typeface="Helvetica" pitchFamily="34" charset="0"/>
              </a:rPr>
              <a:t> </a:t>
            </a:r>
            <a:r>
              <a:rPr kumimoji="1" lang="en-US" altLang="zh-CN" sz="2400" b="1" dirty="0">
                <a:solidFill>
                  <a:srgbClr val="0070C0"/>
                </a:solidFill>
                <a:latin typeface="Helvetica" pitchFamily="34" charset="0"/>
              </a:rPr>
              <a:t>with</a:t>
            </a:r>
            <a:endParaRPr kumimoji="1" lang="en-US" altLang="zh-CN" sz="2400" b="1" dirty="0">
              <a:solidFill>
                <a:srgbClr val="0070C0"/>
              </a:solidFill>
              <a:latin typeface="Helvetica" pitchFamily="34" charset="0"/>
            </a:endParaRPr>
          </a:p>
        </p:txBody>
      </p:sp>
      <p:pic>
        <p:nvPicPr>
          <p:cNvPr id="46091"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46092" name="Picture 2" descr="H:\2015年修改\图片12.jpg"/>
          <p:cNvPicPr>
            <a:picLocks noChangeAspect="1" noChangeArrowheads="1"/>
          </p:cNvPicPr>
          <p:nvPr/>
        </p:nvPicPr>
        <p:blipFill>
          <a:blip r:embed="rId4"/>
          <a:srcRect/>
          <a:stretch>
            <a:fillRect/>
          </a:stretch>
        </p:blipFill>
        <p:spPr bwMode="auto">
          <a:xfrm>
            <a:off x="0" y="0"/>
            <a:ext cx="7662863" cy="1163638"/>
          </a:xfrm>
          <a:prstGeom prst="rect">
            <a:avLst/>
          </a:prstGeom>
          <a:noFill/>
          <a:ln w="9525">
            <a:noFill/>
            <a:miter lim="800000"/>
            <a:headEnd/>
            <a:tailEnd/>
          </a:ln>
        </p:spPr>
      </p:pic>
      <p:sp>
        <p:nvSpPr>
          <p:cNvPr id="15" name="Text Box 50"/>
          <p:cNvSpPr txBox="1">
            <a:spLocks noChangeArrowheads="1"/>
          </p:cNvSpPr>
          <p:nvPr/>
        </p:nvSpPr>
        <p:spPr bwMode="auto">
          <a:xfrm>
            <a:off x="2000244" y="2500306"/>
            <a:ext cx="1785938" cy="369332"/>
          </a:xfrm>
          <a:prstGeom prst="rect">
            <a:avLst/>
          </a:prstGeom>
          <a:noFill/>
          <a:ln w="9525" algn="ctr">
            <a:noFill/>
            <a:miter lim="800000"/>
          </a:ln>
        </p:spPr>
        <p:txBody>
          <a:bodyPr lIns="0" tIns="0" rIns="0" bIns="0">
            <a:spAutoFit/>
          </a:bodyPr>
          <a:lstStyle/>
          <a:p>
            <a:pPr eaLnBrk="1" hangingPunct="1">
              <a:spcBef>
                <a:spcPct val="50000"/>
              </a:spcBef>
            </a:pPr>
            <a:r>
              <a:rPr kumimoji="1" lang="en-US" altLang="zh-CN" sz="2400" b="1" dirty="0">
                <a:solidFill>
                  <a:srgbClr val="0070C0"/>
                </a:solidFill>
                <a:latin typeface="Helvetica" pitchFamily="34" charset="0"/>
              </a:rPr>
              <a:t>passion</a:t>
            </a:r>
            <a:endParaRPr kumimoji="1" lang="en-US" altLang="zh-CN" sz="2400" b="1" dirty="0">
              <a:solidFill>
                <a:srgbClr val="0070C0"/>
              </a:solidFill>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utoUpdateAnimBg="0"/>
      <p:bldP spid="15"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428625" y="1773238"/>
          <a:ext cx="8286750" cy="3461880"/>
        </p:xfrm>
        <a:graphic>
          <a:graphicData uri="http://schemas.openxmlformats.org/drawingml/2006/table">
            <a:tbl>
              <a:tblPr firstRow="1" bandRow="1">
                <a:tableStyleId>{93296810-A885-4BE3-A3E7-6D5BEEA58F35}</a:tableStyleId>
              </a:tblPr>
              <a:tblGrid>
                <a:gridCol w="4643437"/>
                <a:gridCol w="3643313"/>
              </a:tblGrid>
              <a:tr h="487554">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marL="91439" marR="91439" marT="45698" marB="45698"/>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marL="91439" marR="91439" marT="45698" marB="45698"/>
                </a:tc>
              </a:tr>
              <a:tr h="48755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Helvetica"/>
                        </a:rPr>
                        <a:t>1.</a:t>
                      </a:r>
                      <a:r>
                        <a:rPr lang="en-US" altLang="zh-CN" sz="2400" baseline="0" dirty="0" smtClean="0">
                          <a:latin typeface="Helvetica"/>
                        </a:rPr>
                        <a:t> </a:t>
                      </a:r>
                      <a:r>
                        <a:rPr lang="en-US" altLang="zh-CN" sz="2400" dirty="0" smtClean="0">
                          <a:latin typeface="Helvetica"/>
                        </a:rPr>
                        <a:t>name only / but a few</a:t>
                      </a:r>
                      <a:endParaRPr lang="zh-CN" altLang="en-US" sz="2400" b="1" dirty="0">
                        <a:solidFill>
                          <a:srgbClr val="25491F"/>
                        </a:solidFill>
                        <a:latin typeface="Helvetica"/>
                      </a:endParaRPr>
                    </a:p>
                  </a:txBody>
                  <a:tcPr marL="91439" marR="91439"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1" dirty="0" smtClean="0">
                          <a:latin typeface="华文楷体" panose="02010600040101010101" pitchFamily="2" charset="-122"/>
                          <a:ea typeface="华文楷体" panose="02010600040101010101" pitchFamily="2" charset="-122"/>
                        </a:rPr>
                        <a:t>略举几例</a:t>
                      </a:r>
                      <a:endParaRPr lang="zh-CN" altLang="en-US" sz="2400" b="1" dirty="0">
                        <a:solidFill>
                          <a:srgbClr val="000000"/>
                        </a:solidFill>
                        <a:latin typeface="华文楷体" panose="02010600040101010101" pitchFamily="2" charset="-122"/>
                        <a:ea typeface="华文楷体" panose="02010600040101010101" pitchFamily="2" charset="-122"/>
                      </a:endParaRPr>
                    </a:p>
                  </a:txBody>
                  <a:tcPr marL="91439" marR="91439" marT="45698" marB="45698"/>
                </a:tc>
              </a:tr>
              <a:tr h="536474">
                <a:tc>
                  <a:txBody>
                    <a:bodyPr/>
                    <a:lstStyle/>
                    <a:p>
                      <a:pPr algn="l"/>
                      <a:r>
                        <a:rPr lang="en-US" altLang="zh-CN" sz="2400" dirty="0" smtClean="0">
                          <a:latin typeface="Helvetica"/>
                        </a:rPr>
                        <a:t>2. sink one’s teeth into sth.</a:t>
                      </a:r>
                      <a:endParaRPr lang="zh-CN" altLang="en-US" sz="2400" b="1" dirty="0">
                        <a:solidFill>
                          <a:srgbClr val="25491F"/>
                        </a:solidFill>
                        <a:latin typeface="Helvetica"/>
                      </a:endParaRPr>
                    </a:p>
                  </a:txBody>
                  <a:tcPr marL="91439" marR="91439" marT="45698" marB="45698"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1" dirty="0" smtClean="0">
                          <a:latin typeface="华文楷体" panose="02010600040101010101" pitchFamily="2" charset="-122"/>
                          <a:ea typeface="华文楷体" panose="02010600040101010101" pitchFamily="2" charset="-122"/>
                        </a:rPr>
                        <a:t>专注于做某事</a:t>
                      </a:r>
                      <a:endParaRPr lang="zh-CN" altLang="en-US" sz="2400" b="1" dirty="0">
                        <a:solidFill>
                          <a:srgbClr val="000000"/>
                        </a:solidFill>
                        <a:latin typeface="华文楷体" panose="02010600040101010101" pitchFamily="2" charset="-122"/>
                        <a:ea typeface="华文楷体" panose="02010600040101010101" pitchFamily="2" charset="-122"/>
                      </a:endParaRPr>
                    </a:p>
                  </a:txBody>
                  <a:tcPr marL="91439" marR="91439" marT="45698" marB="45698"/>
                </a:tc>
              </a:tr>
              <a:tr h="487554">
                <a:tc>
                  <a:txBody>
                    <a:bodyPr/>
                    <a:lstStyle/>
                    <a:p>
                      <a:pPr algn="l"/>
                      <a:r>
                        <a:rPr lang="en-US" altLang="zh-CN" sz="2400" dirty="0" smtClean="0">
                          <a:latin typeface="Helvetica"/>
                        </a:rPr>
                        <a:t>3. slave away </a:t>
                      </a:r>
                      <a:endParaRPr lang="zh-CN" altLang="en-US" sz="2400" b="1" dirty="0">
                        <a:solidFill>
                          <a:srgbClr val="25491F"/>
                        </a:solidFill>
                        <a:latin typeface="Helvetica"/>
                      </a:endParaRPr>
                    </a:p>
                  </a:txBody>
                  <a:tcPr marL="91439" marR="91439"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1" dirty="0" smtClean="0">
                          <a:latin typeface="华文楷体" panose="02010600040101010101" pitchFamily="2" charset="-122"/>
                          <a:ea typeface="华文楷体" panose="02010600040101010101" pitchFamily="2" charset="-122"/>
                        </a:rPr>
                        <a:t>拼命干；苦干</a:t>
                      </a:r>
                      <a:endParaRPr lang="zh-CN" altLang="en-US" sz="2400" b="1" dirty="0">
                        <a:solidFill>
                          <a:srgbClr val="000000"/>
                        </a:solidFill>
                        <a:latin typeface="华文楷体" panose="02010600040101010101" pitchFamily="2" charset="-122"/>
                        <a:ea typeface="华文楷体" panose="02010600040101010101" pitchFamily="2" charset="-122"/>
                      </a:endParaRPr>
                    </a:p>
                  </a:txBody>
                  <a:tcPr marL="91439" marR="91439" marT="45698" marB="45698"/>
                </a:tc>
              </a:tr>
              <a:tr h="48755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Helvetica"/>
                        </a:rPr>
                        <a:t>4. count down</a:t>
                      </a:r>
                      <a:endParaRPr lang="zh-CN" altLang="en-US" sz="2400" b="1" dirty="0">
                        <a:solidFill>
                          <a:srgbClr val="25491F"/>
                        </a:solidFill>
                        <a:latin typeface="Helvetica"/>
                      </a:endParaRPr>
                    </a:p>
                  </a:txBody>
                  <a:tcPr marL="91439" marR="91439"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1" dirty="0" smtClean="0">
                          <a:latin typeface="华文楷体" panose="02010600040101010101" pitchFamily="2" charset="-122"/>
                          <a:ea typeface="华文楷体" panose="02010600040101010101" pitchFamily="2" charset="-122"/>
                        </a:rPr>
                        <a:t>倒数；倒计时</a:t>
                      </a:r>
                      <a:endParaRPr lang="zh-CN" altLang="en-US" sz="2400" b="1" dirty="0">
                        <a:solidFill>
                          <a:srgbClr val="000000"/>
                        </a:solidFill>
                        <a:latin typeface="华文楷体" panose="02010600040101010101" pitchFamily="2" charset="-122"/>
                        <a:ea typeface="华文楷体" panose="02010600040101010101" pitchFamily="2" charset="-122"/>
                      </a:endParaRPr>
                    </a:p>
                  </a:txBody>
                  <a:tcPr marL="91439" marR="91439" marT="45698" marB="45698"/>
                </a:tc>
              </a:tr>
              <a:tr h="48755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Helvetica"/>
                        </a:rPr>
                        <a:t>5. at hand</a:t>
                      </a:r>
                      <a:endParaRPr lang="zh-CN" altLang="en-US" sz="2400" b="1" dirty="0">
                        <a:solidFill>
                          <a:srgbClr val="25491F"/>
                        </a:solidFill>
                        <a:latin typeface="Helvetica"/>
                      </a:endParaRPr>
                    </a:p>
                  </a:txBody>
                  <a:tcPr marL="91439" marR="91439" marT="45698" marB="45698"/>
                </a:tc>
                <a:tc>
                  <a:txBody>
                    <a:bodyPr/>
                    <a:lstStyle/>
                    <a:p>
                      <a:pPr algn="l"/>
                      <a:r>
                        <a:rPr lang="zh-CN" altLang="en-US" sz="2400" b="1" dirty="0" smtClean="0">
                          <a:solidFill>
                            <a:srgbClr val="000000"/>
                          </a:solidFill>
                          <a:latin typeface="华文楷体" panose="02010600040101010101" pitchFamily="2" charset="-122"/>
                          <a:ea typeface="华文楷体" panose="02010600040101010101" pitchFamily="2" charset="-122"/>
                        </a:rPr>
                        <a:t>手头的；需要马上处理的</a:t>
                      </a:r>
                      <a:endParaRPr lang="zh-CN" altLang="en-US" sz="2400" b="1" dirty="0">
                        <a:solidFill>
                          <a:srgbClr val="000000"/>
                        </a:solidFill>
                        <a:latin typeface="华文楷体" panose="02010600040101010101" pitchFamily="2" charset="-122"/>
                        <a:ea typeface="华文楷体" panose="02010600040101010101" pitchFamily="2" charset="-122"/>
                      </a:endParaRPr>
                    </a:p>
                  </a:txBody>
                  <a:tcPr marL="91439" marR="91439" marT="45698" marB="45698"/>
                </a:tc>
              </a:tr>
              <a:tr h="487554">
                <a:tc>
                  <a:txBody>
                    <a:bodyPr/>
                    <a:lstStyle/>
                    <a:p>
                      <a:pPr algn="l"/>
                      <a:r>
                        <a:rPr lang="en-US" altLang="zh-CN" sz="2400" dirty="0" smtClean="0">
                          <a:latin typeface="Helvetica"/>
                        </a:rPr>
                        <a:t>6. contend with sth.</a:t>
                      </a:r>
                      <a:endParaRPr lang="zh-CN" altLang="en-US" sz="2400" b="1" dirty="0">
                        <a:solidFill>
                          <a:srgbClr val="25491F"/>
                        </a:solidFill>
                        <a:latin typeface="Helvetica"/>
                      </a:endParaRPr>
                    </a:p>
                  </a:txBody>
                  <a:tcPr marL="91439" marR="91439" marT="45698" marB="45698"/>
                </a:tc>
                <a:tc>
                  <a:txBody>
                    <a:bodyPr/>
                    <a:lstStyle/>
                    <a:p>
                      <a:pPr algn="l"/>
                      <a:r>
                        <a:rPr lang="zh-CN" altLang="en-US" sz="2400" b="1" dirty="0" smtClean="0">
                          <a:latin typeface="华文楷体" panose="02010600040101010101" pitchFamily="2" charset="-122"/>
                          <a:ea typeface="华文楷体" panose="02010600040101010101" pitchFamily="2" charset="-122"/>
                        </a:rPr>
                        <a:t>必须处理；不得不应付</a:t>
                      </a:r>
                      <a:endParaRPr lang="zh-CN" altLang="en-US" sz="2400" b="1" dirty="0">
                        <a:solidFill>
                          <a:srgbClr val="000000"/>
                        </a:solidFill>
                        <a:latin typeface="华文楷体" panose="02010600040101010101" pitchFamily="2" charset="-122"/>
                        <a:ea typeface="华文楷体" panose="02010600040101010101" pitchFamily="2" charset="-122"/>
                      </a:endParaRPr>
                    </a:p>
                  </a:txBody>
                  <a:tcPr marL="91439" marR="91439" marT="45698" marB="45698"/>
                </a:tc>
              </a:tr>
            </a:tbl>
          </a:graphicData>
        </a:graphic>
      </p:graphicFrame>
      <p:pic>
        <p:nvPicPr>
          <p:cNvPr id="47133" name="Picture 3" descr="H:\2015年修改\图片13.jpg"/>
          <p:cNvPicPr>
            <a:picLocks noChangeAspect="1" noChangeArrowheads="1"/>
          </p:cNvPicPr>
          <p:nvPr/>
        </p:nvPicPr>
        <p:blipFill>
          <a:blip r:embed="rId1"/>
          <a:srcRect/>
          <a:stretch>
            <a:fillRect/>
          </a:stretch>
        </p:blipFill>
        <p:spPr bwMode="auto">
          <a:xfrm>
            <a:off x="0" y="0"/>
            <a:ext cx="7070725"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1"/>
          <a:srcRect l="7698" t="13989"/>
          <a:stretch>
            <a:fillRect/>
          </a:stretch>
        </p:blipFill>
        <p:spPr bwMode="auto">
          <a:xfrm>
            <a:off x="428596"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1387470" y="1428736"/>
            <a:ext cx="2541588" cy="461962"/>
          </a:xfrm>
          <a:prstGeom prst="rect">
            <a:avLst/>
          </a:prstGeom>
          <a:noFill/>
          <a:ln w="9525">
            <a:noFill/>
            <a:miter lim="800000"/>
          </a:ln>
        </p:spPr>
        <p:txBody>
          <a:bodyPr>
            <a:spAutoFit/>
          </a:bodyPr>
          <a:lstStyle/>
          <a:p>
            <a:pPr eaLnBrk="1" hangingPunct="1"/>
            <a:r>
              <a:rPr lang="zh-CN" altLang="en-US" sz="2400" b="1" dirty="0">
                <a:solidFill>
                  <a:srgbClr val="000000"/>
                </a:solidFill>
                <a:latin typeface="华文楷体" panose="02010600040101010101" pitchFamily="2" charset="-122"/>
                <a:ea typeface="华文楷体" panose="02010600040101010101" pitchFamily="2" charset="-122"/>
              </a:rPr>
              <a:t>略举几例</a:t>
            </a:r>
            <a:endParaRPr lang="zh-CN" altLang="en-US" sz="2400" b="1" dirty="0">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952453" y="4396095"/>
            <a:ext cx="3589386" cy="461665"/>
          </a:xfrm>
          <a:prstGeom prst="rect">
            <a:avLst/>
          </a:prstGeom>
          <a:solidFill>
            <a:srgbClr val="FFC000"/>
          </a:solidFill>
          <a:effectLst>
            <a:softEdge rad="127000"/>
          </a:effectLst>
        </p:spPr>
        <p:txBody>
          <a:bodyPr>
            <a:spAutoFit/>
          </a:bodyPr>
          <a:lstStyle/>
          <a:p>
            <a:pPr algn="ctr" eaLnBrk="1" fontAlgn="auto" hangingPunct="1">
              <a:spcBef>
                <a:spcPts val="0"/>
              </a:spcBef>
              <a:spcAft>
                <a:spcPts val="0"/>
              </a:spcAft>
              <a:defRPr/>
            </a:pPr>
            <a:r>
              <a:rPr kumimoji="1" lang="en-US" altLang="zh-CN" sz="2400" dirty="0">
                <a:solidFill>
                  <a:schemeClr val="accent4">
                    <a:lumMod val="10000"/>
                  </a:schemeClr>
                </a:solidFill>
                <a:latin typeface="+mn-lt"/>
                <a:ea typeface="+mn-ea"/>
              </a:rPr>
              <a:t>(to name only / but a few) </a:t>
            </a:r>
            <a:endParaRPr kumimoji="1" lang="en-US" altLang="zh-CN" sz="2400" dirty="0">
              <a:solidFill>
                <a:schemeClr val="accent4">
                  <a:lumMod val="10000"/>
                </a:schemeClr>
              </a:solidFill>
              <a:latin typeface="+mn-lt"/>
              <a:ea typeface="+mn-ea"/>
            </a:endParaRPr>
          </a:p>
        </p:txBody>
      </p:sp>
      <p:sp>
        <p:nvSpPr>
          <p:cNvPr id="14" name="TextBox 8"/>
          <p:cNvSpPr txBox="1">
            <a:spLocks noChangeArrowheads="1"/>
          </p:cNvSpPr>
          <p:nvPr/>
        </p:nvSpPr>
        <p:spPr bwMode="auto">
          <a:xfrm>
            <a:off x="1071585" y="4868863"/>
            <a:ext cx="6715125" cy="1200150"/>
          </a:xfrm>
          <a:prstGeom prst="rect">
            <a:avLst/>
          </a:prstGeom>
          <a:noFill/>
          <a:ln w="9525">
            <a:noFill/>
            <a:miter lim="800000"/>
          </a:ln>
        </p:spPr>
        <p:txBody>
          <a:bodyPr>
            <a:spAutoFit/>
          </a:bodyPr>
          <a:lstStyle/>
          <a:p>
            <a:pPr eaLnBrk="1" hangingPunct="1"/>
            <a:r>
              <a:rPr kumimoji="1" lang="en-US" altLang="zh-CN" sz="2400" dirty="0">
                <a:latin typeface="Helvetica" pitchFamily="34" charset="0"/>
              </a:rPr>
              <a:t>The international community is also offering</a:t>
            </a:r>
            <a:endParaRPr kumimoji="1" lang="en-US" altLang="zh-CN" sz="2400" dirty="0">
              <a:latin typeface="Helvetica" pitchFamily="34" charset="0"/>
            </a:endParaRPr>
          </a:p>
          <a:p>
            <a:pPr eaLnBrk="1" hangingPunct="1"/>
            <a:r>
              <a:rPr kumimoji="1" lang="en-US" altLang="zh-CN" sz="2400" dirty="0">
                <a:latin typeface="Helvetica" pitchFamily="34" charset="0"/>
              </a:rPr>
              <a:t>assistance, including the United States, France</a:t>
            </a:r>
            <a:endParaRPr kumimoji="1" lang="en-US" altLang="zh-CN" sz="2400" dirty="0">
              <a:latin typeface="Helvetica" pitchFamily="34" charset="0"/>
            </a:endParaRPr>
          </a:p>
          <a:p>
            <a:pPr eaLnBrk="1" hangingPunct="1"/>
            <a:r>
              <a:rPr kumimoji="1" lang="en-US" altLang="zh-CN" sz="2400" dirty="0">
                <a:latin typeface="Helvetica" pitchFamily="34" charset="0"/>
              </a:rPr>
              <a:t>and China, </a:t>
            </a:r>
            <a:r>
              <a:rPr kumimoji="1" lang="en-US" altLang="zh-CN" sz="2400" b="1" i="1" dirty="0">
                <a:solidFill>
                  <a:srgbClr val="FF6600"/>
                </a:solidFill>
                <a:latin typeface="Helvetica" pitchFamily="34" charset="0"/>
              </a:rPr>
              <a:t>to name only a few</a:t>
            </a:r>
            <a:r>
              <a:rPr kumimoji="1" lang="en-US" altLang="zh-CN" sz="2400" dirty="0">
                <a:latin typeface="Helvetica" pitchFamily="34" charset="0"/>
              </a:rPr>
              <a:t>.</a:t>
            </a:r>
            <a:endParaRPr kumimoji="1" lang="en-US" altLang="zh-CN" sz="2400" dirty="0">
              <a:latin typeface="Helvetica" pitchFamily="34" charset="0"/>
            </a:endParaRPr>
          </a:p>
        </p:txBody>
      </p:sp>
      <p:sp>
        <p:nvSpPr>
          <p:cNvPr id="16" name="TextBox 15"/>
          <p:cNvSpPr txBox="1">
            <a:spLocks noChangeArrowheads="1"/>
          </p:cNvSpPr>
          <p:nvPr/>
        </p:nvSpPr>
        <p:spPr bwMode="auto">
          <a:xfrm>
            <a:off x="5037138" y="1428736"/>
            <a:ext cx="4071937" cy="461962"/>
          </a:xfrm>
          <a:prstGeom prst="rect">
            <a:avLst/>
          </a:prstGeom>
          <a:noFill/>
          <a:ln w="9525">
            <a:noFill/>
            <a:miter lim="800000"/>
          </a:ln>
        </p:spPr>
        <p:txBody>
          <a:bodyPr>
            <a:spAutoFit/>
          </a:bodyPr>
          <a:lstStyle/>
          <a:p>
            <a:pPr eaLnBrk="1" hangingPunct="1">
              <a:spcBef>
                <a:spcPct val="50000"/>
              </a:spcBef>
            </a:pPr>
            <a:r>
              <a:rPr lang="en-US" altLang="zh-CN" sz="2400" b="1" dirty="0">
                <a:latin typeface="Helvetica" pitchFamily="34" charset="0"/>
              </a:rPr>
              <a:t>name only / but a few</a:t>
            </a:r>
            <a:endParaRPr lang="en-US" altLang="zh-CN" sz="2400" b="1" dirty="0">
              <a:latin typeface="Helvetica" pitchFamily="34" charset="0"/>
            </a:endParaRPr>
          </a:p>
        </p:txBody>
      </p:sp>
      <p:sp>
        <p:nvSpPr>
          <p:cNvPr id="2" name="TextBox 1"/>
          <p:cNvSpPr txBox="1"/>
          <p:nvPr/>
        </p:nvSpPr>
        <p:spPr>
          <a:xfrm>
            <a:off x="3563938" y="1428736"/>
            <a:ext cx="1651000" cy="461962"/>
          </a:xfrm>
          <a:prstGeom prst="rect">
            <a:avLst/>
          </a:prstGeom>
          <a:noFill/>
        </p:spPr>
        <p:txBody>
          <a:bodyPr>
            <a:spAutoFit/>
          </a:bodyPr>
          <a:lstStyle/>
          <a:p>
            <a:pPr eaLnBrk="1" fontAlgn="auto" hangingPunct="1">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016025" y="3170242"/>
            <a:ext cx="7056437" cy="830262"/>
          </a:xfrm>
          <a:prstGeom prst="rect">
            <a:avLst/>
          </a:prstGeom>
          <a:noFill/>
          <a:ln w="9525">
            <a:noFill/>
            <a:miter lim="800000"/>
          </a:ln>
        </p:spPr>
        <p:txBody>
          <a:bodyPr>
            <a:spAutoFit/>
          </a:bodyPr>
          <a:lstStyle/>
          <a:p>
            <a:pPr eaLnBrk="1" hangingPunct="1"/>
            <a:r>
              <a:rPr lang="zh-CN" altLang="en-US" sz="2400" dirty="0">
                <a:latin typeface="华文行楷" panose="02010800040101010101" pitchFamily="2" charset="-122"/>
                <a:ea typeface="华文行楷" panose="02010800040101010101" pitchFamily="2" charset="-122"/>
              </a:rPr>
              <a:t>国际社会也在提供援助，略举几例，如美国、法国和中国。</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993762" y="4000504"/>
            <a:ext cx="1649412"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48142"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
        <p:nvSpPr>
          <p:cNvPr id="15" name="TextBox 14"/>
          <p:cNvSpPr txBox="1"/>
          <p:nvPr/>
        </p:nvSpPr>
        <p:spPr>
          <a:xfrm>
            <a:off x="1000125" y="2708275"/>
            <a:ext cx="1649413"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3" grpId="0"/>
      <p:bldP spid="25"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952500" y="1455738"/>
            <a:ext cx="3619500" cy="461665"/>
          </a:xfrm>
          <a:prstGeom prst="rect">
            <a:avLst/>
          </a:prstGeom>
          <a:noFill/>
          <a:ln w="9525">
            <a:noFill/>
            <a:miter lim="800000"/>
          </a:ln>
        </p:spPr>
        <p:txBody>
          <a:bodyPr>
            <a:spAutoFit/>
          </a:bodyPr>
          <a:lstStyle/>
          <a:p>
            <a:pPr eaLnBrk="1" hangingPunct="1"/>
            <a:r>
              <a:rPr lang="zh-CN" altLang="en-US" sz="2400" b="1" dirty="0">
                <a:latin typeface="华文楷体" panose="02010600040101010101" pitchFamily="2" charset="-122"/>
                <a:ea typeface="华文楷体" panose="02010600040101010101" pitchFamily="2" charset="-122"/>
              </a:rPr>
              <a:t>专注于做某事</a:t>
            </a:r>
            <a:endParaRPr lang="zh-CN" altLang="en-US" sz="2400" b="1" dirty="0">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1000100" y="4437112"/>
            <a:ext cx="3355876" cy="461665"/>
          </a:xfrm>
          <a:prstGeom prst="rect">
            <a:avLst/>
          </a:prstGeom>
          <a:solidFill>
            <a:srgbClr val="FFC000"/>
          </a:solidFill>
          <a:effectLst>
            <a:softEdge rad="127000"/>
          </a:effectLst>
        </p:spPr>
        <p:txBody>
          <a:bodyPr>
            <a:spAutoFit/>
          </a:bodyPr>
          <a:lstStyle/>
          <a:p>
            <a:pPr algn="ctr" eaLnBrk="1" fontAlgn="auto" hangingPunct="1">
              <a:spcBef>
                <a:spcPts val="0"/>
              </a:spcBef>
              <a:spcAft>
                <a:spcPts val="0"/>
              </a:spcAft>
              <a:defRPr/>
            </a:pPr>
            <a:r>
              <a:rPr kumimoji="1" lang="en-US" altLang="zh-CN" sz="2400" dirty="0">
                <a:solidFill>
                  <a:schemeClr val="accent4">
                    <a:lumMod val="10000"/>
                  </a:schemeClr>
                </a:solidFill>
                <a:latin typeface="+mn-lt"/>
                <a:ea typeface="+mn-ea"/>
              </a:rPr>
              <a:t>(sink one’s teeth into sth)</a:t>
            </a:r>
            <a:endParaRPr kumimoji="1" lang="en-US" altLang="zh-CN" sz="2400" dirty="0">
              <a:solidFill>
                <a:schemeClr val="accent4">
                  <a:lumMod val="10000"/>
                </a:schemeClr>
              </a:solidFill>
              <a:latin typeface="+mn-lt"/>
              <a:ea typeface="+mn-ea"/>
            </a:endParaRPr>
          </a:p>
        </p:txBody>
      </p:sp>
      <p:sp>
        <p:nvSpPr>
          <p:cNvPr id="14" name="TextBox 8"/>
          <p:cNvSpPr txBox="1">
            <a:spLocks noChangeArrowheads="1"/>
          </p:cNvSpPr>
          <p:nvPr/>
        </p:nvSpPr>
        <p:spPr bwMode="auto">
          <a:xfrm>
            <a:off x="1098550" y="4868863"/>
            <a:ext cx="6929438" cy="1200150"/>
          </a:xfrm>
          <a:prstGeom prst="rect">
            <a:avLst/>
          </a:prstGeom>
          <a:noFill/>
          <a:ln w="9525">
            <a:noFill/>
            <a:miter lim="800000"/>
          </a:ln>
        </p:spPr>
        <p:txBody>
          <a:bodyPr>
            <a:spAutoFit/>
          </a:bodyPr>
          <a:lstStyle/>
          <a:p>
            <a:pPr eaLnBrk="1" hangingPunct="1"/>
            <a:r>
              <a:rPr kumimoji="1" lang="en-US" altLang="zh-CN" sz="2400">
                <a:latin typeface="Helvetica" pitchFamily="34" charset="0"/>
              </a:rPr>
              <a:t>Playing the part of Queen Victoria is the kind of</a:t>
            </a:r>
            <a:endParaRPr kumimoji="1" lang="en-US" altLang="zh-CN" sz="2400">
              <a:latin typeface="Helvetica" pitchFamily="34" charset="0"/>
            </a:endParaRPr>
          </a:p>
          <a:p>
            <a:pPr eaLnBrk="1" hangingPunct="1"/>
            <a:r>
              <a:rPr kumimoji="1" lang="en-US" altLang="zh-CN" sz="2400">
                <a:latin typeface="Helvetica" pitchFamily="34" charset="0"/>
              </a:rPr>
              <a:t>role that is made for you, the kind of role you</a:t>
            </a:r>
            <a:endParaRPr kumimoji="1" lang="en-US" altLang="zh-CN" sz="2400">
              <a:latin typeface="Helvetica" pitchFamily="34" charset="0"/>
            </a:endParaRPr>
          </a:p>
          <a:p>
            <a:pPr eaLnBrk="1" hangingPunct="1"/>
            <a:r>
              <a:rPr kumimoji="1" lang="en-US" altLang="zh-CN" sz="2400">
                <a:latin typeface="Helvetica" pitchFamily="34" charset="0"/>
              </a:rPr>
              <a:t>can </a:t>
            </a:r>
            <a:r>
              <a:rPr kumimoji="1" lang="en-US" altLang="zh-CN" sz="2400" b="1" i="1">
                <a:solidFill>
                  <a:srgbClr val="FF6600"/>
                </a:solidFill>
                <a:latin typeface="Helvetica" pitchFamily="34" charset="0"/>
              </a:rPr>
              <a:t>sink your teeth into</a:t>
            </a:r>
            <a:r>
              <a:rPr kumimoji="1" lang="en-US" altLang="zh-CN" sz="2400">
                <a:latin typeface="Helvetica" pitchFamily="34" charset="0"/>
              </a:rPr>
              <a:t>.</a:t>
            </a:r>
            <a:endParaRPr kumimoji="1" lang="en-US" altLang="zh-CN" sz="2400">
              <a:latin typeface="Helvetica" pitchFamily="34" charset="0"/>
            </a:endParaRPr>
          </a:p>
        </p:txBody>
      </p:sp>
      <p:sp>
        <p:nvSpPr>
          <p:cNvPr id="16" name="TextBox 15"/>
          <p:cNvSpPr txBox="1">
            <a:spLocks noChangeArrowheads="1"/>
          </p:cNvSpPr>
          <p:nvPr/>
        </p:nvSpPr>
        <p:spPr bwMode="auto">
          <a:xfrm>
            <a:off x="5122863" y="1455738"/>
            <a:ext cx="3986212" cy="460375"/>
          </a:xfrm>
          <a:prstGeom prst="rect">
            <a:avLst/>
          </a:prstGeom>
          <a:noFill/>
          <a:ln w="9525" algn="ctr">
            <a:noFill/>
            <a:miter lim="800000"/>
          </a:ln>
        </p:spPr>
        <p:txBody>
          <a:bodyPr>
            <a:spAutoFit/>
          </a:bodyPr>
          <a:lstStyle/>
          <a:p>
            <a:pPr eaLnBrk="1" hangingPunct="1"/>
            <a:r>
              <a:rPr lang="en-US" altLang="zh-CN" sz="2400" b="1" dirty="0">
                <a:latin typeface="Helvetica" pitchFamily="34" charset="0"/>
              </a:rPr>
              <a:t>sink one’s teeth into sth.</a:t>
            </a:r>
            <a:endParaRPr lang="en-US" altLang="zh-CN" sz="2400" b="1" dirty="0">
              <a:latin typeface="Helvetica" pitchFamily="34" charset="0"/>
            </a:endParaRPr>
          </a:p>
        </p:txBody>
      </p:sp>
      <p:sp>
        <p:nvSpPr>
          <p:cNvPr id="23" name="TextBox 22"/>
          <p:cNvSpPr txBox="1"/>
          <p:nvPr/>
        </p:nvSpPr>
        <p:spPr>
          <a:xfrm>
            <a:off x="1000125" y="2708275"/>
            <a:ext cx="1649413"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000125" y="3141663"/>
            <a:ext cx="7000875" cy="830262"/>
          </a:xfrm>
          <a:prstGeom prst="rect">
            <a:avLst/>
          </a:prstGeom>
          <a:noFill/>
          <a:ln w="9525">
            <a:noFill/>
            <a:miter lim="800000"/>
          </a:ln>
        </p:spPr>
        <p:txBody>
          <a:bodyPr>
            <a:spAutoFit/>
          </a:bodyPr>
          <a:lstStyle/>
          <a:p>
            <a:pPr eaLnBrk="1" hangingPunct="1"/>
            <a:r>
              <a:rPr lang="zh-CN" altLang="en-US" sz="2400" dirty="0">
                <a:latin typeface="华文行楷" panose="02010800040101010101" pitchFamily="2" charset="-122"/>
                <a:ea typeface="华文行楷" panose="02010800040101010101" pitchFamily="2" charset="-122"/>
              </a:rPr>
              <a:t> 维多利亚女王这个角色，就是为你而设，是一个你能倾情投入的角色。</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996950" y="4016375"/>
            <a:ext cx="1649413"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49166"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
        <p:nvSpPr>
          <p:cNvPr id="15" name="TextBox 14"/>
          <p:cNvSpPr txBox="1"/>
          <p:nvPr/>
        </p:nvSpPr>
        <p:spPr>
          <a:xfrm>
            <a:off x="3563938" y="1455738"/>
            <a:ext cx="1651000" cy="461962"/>
          </a:xfrm>
          <a:prstGeom prst="rect">
            <a:avLst/>
          </a:prstGeom>
          <a:noFill/>
        </p:spPr>
        <p:txBody>
          <a:bodyPr>
            <a:spAutoFit/>
          </a:bodyPr>
          <a:lstStyle/>
          <a:p>
            <a:pPr eaLnBrk="1" fontAlgn="auto" hangingPunct="1">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1000125" y="1428736"/>
            <a:ext cx="2468563" cy="461962"/>
          </a:xfrm>
          <a:prstGeom prst="rect">
            <a:avLst/>
          </a:prstGeom>
          <a:noFill/>
          <a:ln w="9525">
            <a:noFill/>
            <a:miter lim="800000"/>
          </a:ln>
        </p:spPr>
        <p:txBody>
          <a:bodyPr>
            <a:spAutoFit/>
          </a:bodyPr>
          <a:lstStyle/>
          <a:p>
            <a:pPr eaLnBrk="1" hangingPunct="1"/>
            <a:r>
              <a:rPr lang="zh-CN" altLang="en-US" sz="2400" b="1" dirty="0">
                <a:solidFill>
                  <a:srgbClr val="000000"/>
                </a:solidFill>
                <a:latin typeface="华文楷体" panose="02010600040101010101" pitchFamily="2" charset="-122"/>
                <a:ea typeface="华文楷体" panose="02010600040101010101" pitchFamily="2" charset="-122"/>
              </a:rPr>
              <a:t>拼命干；苦干</a:t>
            </a:r>
            <a:endParaRPr lang="zh-CN" altLang="en-US" sz="2400" b="1" dirty="0">
              <a:solidFill>
                <a:srgbClr val="00000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1105089" y="4396095"/>
            <a:ext cx="5411127" cy="461665"/>
          </a:xfrm>
          <a:prstGeom prst="rect">
            <a:avLst/>
          </a:prstGeom>
          <a:solidFill>
            <a:srgbClr val="FFC000"/>
          </a:solidFill>
          <a:effectLst>
            <a:softEdge rad="127000"/>
          </a:effectLst>
        </p:spPr>
        <p:txBody>
          <a:bodyPr>
            <a:spAutoFit/>
          </a:bodyPr>
          <a:lstStyle/>
          <a:p>
            <a:pPr algn="ctr" eaLnBrk="1" fontAlgn="auto" hangingPunct="1">
              <a:spcBef>
                <a:spcPts val="0"/>
              </a:spcBef>
              <a:spcAft>
                <a:spcPts val="0"/>
              </a:spcAft>
              <a:defRPr/>
            </a:pPr>
            <a:r>
              <a:rPr kumimoji="1" lang="en-US" altLang="zh-CN" sz="2400" dirty="0">
                <a:solidFill>
                  <a:schemeClr val="accent4">
                    <a:lumMod val="10000"/>
                  </a:schemeClr>
                </a:solidFill>
                <a:latin typeface="+mn-lt"/>
                <a:ea typeface="+mn-ea"/>
              </a:rPr>
              <a:t>(slave away/notation signs/old-fashioned)</a:t>
            </a:r>
            <a:endParaRPr kumimoji="1" lang="en-US" altLang="zh-CN" sz="2400" dirty="0">
              <a:solidFill>
                <a:schemeClr val="accent4">
                  <a:lumMod val="10000"/>
                </a:schemeClr>
              </a:solidFill>
              <a:latin typeface="+mn-lt"/>
              <a:ea typeface="+mn-ea"/>
            </a:endParaRPr>
          </a:p>
        </p:txBody>
      </p:sp>
      <p:sp>
        <p:nvSpPr>
          <p:cNvPr id="14" name="TextBox 8"/>
          <p:cNvSpPr txBox="1">
            <a:spLocks noChangeArrowheads="1"/>
          </p:cNvSpPr>
          <p:nvPr/>
        </p:nvSpPr>
        <p:spPr bwMode="auto">
          <a:xfrm>
            <a:off x="1144588" y="4856163"/>
            <a:ext cx="7243762" cy="1200150"/>
          </a:xfrm>
          <a:prstGeom prst="rect">
            <a:avLst/>
          </a:prstGeom>
          <a:noFill/>
          <a:ln w="9525">
            <a:noFill/>
            <a:miter lim="800000"/>
          </a:ln>
        </p:spPr>
        <p:txBody>
          <a:bodyPr>
            <a:spAutoFit/>
          </a:bodyPr>
          <a:lstStyle/>
          <a:p>
            <a:pPr eaLnBrk="1" hangingPunct="1"/>
            <a:r>
              <a:rPr kumimoji="1" lang="en-US" altLang="zh-CN" sz="2400">
                <a:latin typeface="Helvetica" pitchFamily="34" charset="0"/>
              </a:rPr>
              <a:t>After </a:t>
            </a:r>
            <a:r>
              <a:rPr kumimoji="1" lang="en-US" altLang="zh-CN" sz="2400" b="1" i="1">
                <a:solidFill>
                  <a:srgbClr val="FF6600"/>
                </a:solidFill>
                <a:latin typeface="Helvetica" pitchFamily="34" charset="0"/>
              </a:rPr>
              <a:t>slaving away </a:t>
            </a:r>
            <a:r>
              <a:rPr kumimoji="1" lang="en-US" altLang="zh-CN" sz="2400">
                <a:latin typeface="Helvetica" pitchFamily="34" charset="0"/>
              </a:rPr>
              <a:t>at the computer keyboard,</a:t>
            </a:r>
            <a:endParaRPr kumimoji="1" lang="en-US" altLang="zh-CN" sz="2400">
              <a:latin typeface="Helvetica" pitchFamily="34" charset="0"/>
            </a:endParaRPr>
          </a:p>
          <a:p>
            <a:pPr eaLnBrk="1" hangingPunct="1"/>
            <a:r>
              <a:rPr kumimoji="1" lang="en-US" altLang="zh-CN" sz="2400">
                <a:latin typeface="Helvetica" pitchFamily="34" charset="0"/>
              </a:rPr>
              <a:t>you then still have to write notation signs by</a:t>
            </a:r>
            <a:endParaRPr kumimoji="1" lang="en-US" altLang="zh-CN" sz="2400">
              <a:latin typeface="Helvetica" pitchFamily="34" charset="0"/>
            </a:endParaRPr>
          </a:p>
          <a:p>
            <a:pPr eaLnBrk="1" hangingPunct="1"/>
            <a:r>
              <a:rPr kumimoji="1" lang="en-US" altLang="zh-CN" sz="2400">
                <a:latin typeface="Helvetica" pitchFamily="34" charset="0"/>
              </a:rPr>
              <a:t>hand, the old-fashioned way. </a:t>
            </a:r>
            <a:endParaRPr kumimoji="1" lang="en-US" altLang="zh-CN" sz="2400">
              <a:latin typeface="Helvetica" pitchFamily="34" charset="0"/>
            </a:endParaRPr>
          </a:p>
        </p:txBody>
      </p:sp>
      <p:sp>
        <p:nvSpPr>
          <p:cNvPr id="16" name="TextBox 15"/>
          <p:cNvSpPr txBox="1">
            <a:spLocks noChangeArrowheads="1"/>
          </p:cNvSpPr>
          <p:nvPr/>
        </p:nvSpPr>
        <p:spPr bwMode="auto">
          <a:xfrm>
            <a:off x="5357813" y="1428736"/>
            <a:ext cx="2643187" cy="492125"/>
          </a:xfrm>
          <a:prstGeom prst="rect">
            <a:avLst/>
          </a:prstGeom>
          <a:noFill/>
          <a:ln w="9525" algn="ctr">
            <a:noFill/>
            <a:miter lim="800000"/>
          </a:ln>
        </p:spPr>
        <p:txBody>
          <a:bodyPr>
            <a:spAutoFit/>
          </a:bodyPr>
          <a:lstStyle/>
          <a:p>
            <a:pPr algn="ctr" eaLnBrk="1" hangingPunct="1"/>
            <a:r>
              <a:rPr lang="en-US" altLang="zh-CN" sz="2400" b="1" dirty="0">
                <a:latin typeface="Helvetica" pitchFamily="34" charset="0"/>
              </a:rPr>
              <a:t>slave</a:t>
            </a:r>
            <a:r>
              <a:rPr lang="en-US" altLang="zh-CN" sz="2600" b="1" dirty="0">
                <a:latin typeface="Helvetica" pitchFamily="34" charset="0"/>
              </a:rPr>
              <a:t> </a:t>
            </a:r>
            <a:r>
              <a:rPr lang="en-US" altLang="zh-CN" sz="2400" b="1" dirty="0">
                <a:latin typeface="Helvetica" pitchFamily="34" charset="0"/>
              </a:rPr>
              <a:t>away</a:t>
            </a:r>
            <a:r>
              <a:rPr lang="en-US" altLang="zh-CN" sz="2600" b="1" dirty="0">
                <a:latin typeface="Helvetica" pitchFamily="34" charset="0"/>
              </a:rPr>
              <a:t> </a:t>
            </a:r>
            <a:endParaRPr lang="en-US" altLang="zh-CN" sz="2600" b="1" dirty="0">
              <a:latin typeface="Helvetica" pitchFamily="34" charset="0"/>
            </a:endParaRPr>
          </a:p>
        </p:txBody>
      </p:sp>
      <p:sp>
        <p:nvSpPr>
          <p:cNvPr id="3" name="TextBox 2"/>
          <p:cNvSpPr txBox="1">
            <a:spLocks noChangeArrowheads="1"/>
          </p:cNvSpPr>
          <p:nvPr/>
        </p:nvSpPr>
        <p:spPr bwMode="auto">
          <a:xfrm>
            <a:off x="1071563" y="3168654"/>
            <a:ext cx="7000875" cy="831850"/>
          </a:xfrm>
          <a:prstGeom prst="rect">
            <a:avLst/>
          </a:prstGeom>
          <a:noFill/>
          <a:ln w="9525">
            <a:noFill/>
            <a:miter lim="800000"/>
          </a:ln>
        </p:spPr>
        <p:txBody>
          <a:bodyPr>
            <a:spAutoFit/>
          </a:bodyPr>
          <a:lstStyle/>
          <a:p>
            <a:pPr eaLnBrk="1" hangingPunct="1"/>
            <a:r>
              <a:rPr lang="zh-CN" altLang="en-US" sz="2400" dirty="0">
                <a:latin typeface="华文行楷" panose="02010800040101010101" pitchFamily="2" charset="-122"/>
                <a:ea typeface="华文行楷" panose="02010800040101010101" pitchFamily="2" charset="-122"/>
              </a:rPr>
              <a:t>辛辛苦苦用电脑键盘输入后，你还得按老办法手工写上注释符号。</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000100" y="4008445"/>
            <a:ext cx="1649412"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50190"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
        <p:nvSpPr>
          <p:cNvPr id="15" name="TextBox 14"/>
          <p:cNvSpPr txBox="1"/>
          <p:nvPr/>
        </p:nvSpPr>
        <p:spPr>
          <a:xfrm>
            <a:off x="3563938" y="1428736"/>
            <a:ext cx="1651000" cy="461962"/>
          </a:xfrm>
          <a:prstGeom prst="rect">
            <a:avLst/>
          </a:prstGeom>
          <a:noFill/>
        </p:spPr>
        <p:txBody>
          <a:bodyPr>
            <a:spAutoFit/>
          </a:bodyPr>
          <a:lstStyle/>
          <a:p>
            <a:pPr eaLnBrk="1" fontAlgn="auto" hangingPunct="1">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7" name="TextBox 16"/>
          <p:cNvSpPr txBox="1"/>
          <p:nvPr/>
        </p:nvSpPr>
        <p:spPr>
          <a:xfrm>
            <a:off x="1000125" y="2708275"/>
            <a:ext cx="1649413"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3" grpId="0"/>
      <p:bldP spid="25"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941380" y="1428750"/>
            <a:ext cx="2630488" cy="461962"/>
          </a:xfrm>
          <a:prstGeom prst="rect">
            <a:avLst/>
          </a:prstGeom>
          <a:noFill/>
          <a:ln w="9525">
            <a:noFill/>
            <a:miter lim="800000"/>
          </a:ln>
        </p:spPr>
        <p:txBody>
          <a:bodyPr>
            <a:spAutoFit/>
          </a:bodyPr>
          <a:lstStyle/>
          <a:p>
            <a:pPr eaLnBrk="1" hangingPunct="1"/>
            <a:r>
              <a:rPr lang="zh-CN" altLang="en-US" sz="2400" b="1" dirty="0">
                <a:solidFill>
                  <a:srgbClr val="000000"/>
                </a:solidFill>
                <a:latin typeface="华文楷体" panose="02010600040101010101" pitchFamily="2" charset="-122"/>
                <a:ea typeface="华文楷体" panose="02010600040101010101" pitchFamily="2" charset="-122"/>
              </a:rPr>
              <a:t>倒数；倒计时</a:t>
            </a:r>
            <a:endParaRPr lang="zh-CN" altLang="en-US" sz="2400" b="1" dirty="0">
              <a:solidFill>
                <a:srgbClr val="000000"/>
              </a:solidFill>
              <a:latin typeface="华文楷体" panose="02010600040101010101" pitchFamily="2" charset="-122"/>
              <a:ea typeface="华文楷体" panose="02010600040101010101" pitchFamily="2" charset="-122"/>
            </a:endParaRPr>
          </a:p>
        </p:txBody>
      </p:sp>
      <p:sp>
        <p:nvSpPr>
          <p:cNvPr id="14" name="TextBox 8"/>
          <p:cNvSpPr txBox="1">
            <a:spLocks noChangeArrowheads="1"/>
          </p:cNvSpPr>
          <p:nvPr/>
        </p:nvSpPr>
        <p:spPr bwMode="auto">
          <a:xfrm>
            <a:off x="1116013" y="4821238"/>
            <a:ext cx="6176962" cy="1200150"/>
          </a:xfrm>
          <a:prstGeom prst="rect">
            <a:avLst/>
          </a:prstGeom>
          <a:noFill/>
          <a:ln w="9525">
            <a:noFill/>
            <a:miter lim="800000"/>
          </a:ln>
        </p:spPr>
        <p:txBody>
          <a:bodyPr>
            <a:spAutoFit/>
          </a:bodyPr>
          <a:lstStyle/>
          <a:p>
            <a:pPr eaLnBrk="1" hangingPunct="1"/>
            <a:r>
              <a:rPr kumimoji="1" lang="en-US" altLang="zh-CN" sz="2400">
                <a:latin typeface="Helvetica" pitchFamily="34" charset="0"/>
              </a:rPr>
              <a:t>A giant electronic display is </a:t>
            </a:r>
            <a:r>
              <a:rPr kumimoji="1" lang="en-US" altLang="zh-CN" sz="2400" b="1" i="1">
                <a:solidFill>
                  <a:srgbClr val="FF6600"/>
                </a:solidFill>
                <a:latin typeface="Helvetica" pitchFamily="34" charset="0"/>
              </a:rPr>
              <a:t>counting</a:t>
            </a:r>
            <a:r>
              <a:rPr kumimoji="1" lang="en-US" altLang="zh-CN" sz="2400">
                <a:latin typeface="Helvetica" pitchFamily="34" charset="0"/>
              </a:rPr>
              <a:t> </a:t>
            </a:r>
            <a:r>
              <a:rPr kumimoji="1" lang="en-US" altLang="zh-CN" sz="2400" b="1" i="1">
                <a:solidFill>
                  <a:srgbClr val="FF6600"/>
                </a:solidFill>
                <a:latin typeface="Helvetica" pitchFamily="34" charset="0"/>
              </a:rPr>
              <a:t>down</a:t>
            </a:r>
            <a:r>
              <a:rPr kumimoji="1" lang="en-US" altLang="zh-CN" sz="2400">
                <a:latin typeface="Helvetica" pitchFamily="34" charset="0"/>
              </a:rPr>
              <a:t> the days to the start of the Pan-American Games here. </a:t>
            </a:r>
            <a:endParaRPr kumimoji="1" lang="en-US" altLang="zh-CN" sz="2400">
              <a:latin typeface="Helvetica" pitchFamily="34" charset="0"/>
            </a:endParaRPr>
          </a:p>
        </p:txBody>
      </p:sp>
      <p:sp>
        <p:nvSpPr>
          <p:cNvPr id="16" name="TextBox 15"/>
          <p:cNvSpPr txBox="1">
            <a:spLocks noChangeArrowheads="1"/>
          </p:cNvSpPr>
          <p:nvPr/>
        </p:nvSpPr>
        <p:spPr bwMode="auto">
          <a:xfrm>
            <a:off x="5170513" y="1428750"/>
            <a:ext cx="2973387" cy="461665"/>
          </a:xfrm>
          <a:prstGeom prst="rect">
            <a:avLst/>
          </a:prstGeom>
          <a:noFill/>
          <a:ln w="9525" algn="ctr">
            <a:noFill/>
            <a:miter lim="800000"/>
          </a:ln>
        </p:spPr>
        <p:txBody>
          <a:bodyPr>
            <a:spAutoFit/>
          </a:bodyPr>
          <a:lstStyle/>
          <a:p>
            <a:pPr algn="ctr" eaLnBrk="1" hangingPunct="1"/>
            <a:r>
              <a:rPr lang="en-US" altLang="zh-CN" sz="2400" b="1" dirty="0">
                <a:latin typeface="Helvetica" pitchFamily="34" charset="0"/>
              </a:rPr>
              <a:t>count down</a:t>
            </a:r>
            <a:endParaRPr lang="en-US" altLang="zh-CN" sz="2400" b="1" dirty="0">
              <a:latin typeface="Helvetica" pitchFamily="34" charset="0"/>
            </a:endParaRPr>
          </a:p>
        </p:txBody>
      </p:sp>
      <p:sp>
        <p:nvSpPr>
          <p:cNvPr id="3" name="TextBox 2"/>
          <p:cNvSpPr txBox="1">
            <a:spLocks noChangeArrowheads="1"/>
          </p:cNvSpPr>
          <p:nvPr/>
        </p:nvSpPr>
        <p:spPr bwMode="auto">
          <a:xfrm>
            <a:off x="1071563" y="3170242"/>
            <a:ext cx="7064375" cy="830262"/>
          </a:xfrm>
          <a:prstGeom prst="rect">
            <a:avLst/>
          </a:prstGeom>
          <a:noFill/>
          <a:ln w="9525">
            <a:noFill/>
            <a:miter lim="800000"/>
          </a:ln>
        </p:spPr>
        <p:txBody>
          <a:bodyPr>
            <a:spAutoFit/>
          </a:bodyPr>
          <a:lstStyle/>
          <a:p>
            <a:pPr eaLnBrk="1" hangingPunct="1"/>
            <a:r>
              <a:rPr lang="zh-CN" altLang="en-US" sz="2400" dirty="0">
                <a:latin typeface="华文行楷" panose="02010800040101010101" pitchFamily="2" charset="-122"/>
                <a:ea typeface="华文行楷" panose="02010800040101010101" pitchFamily="2" charset="-122"/>
              </a:rPr>
              <a:t> 一块巨大的电子显示屏对即将在此举行的泛美</a:t>
            </a:r>
            <a:endParaRPr lang="zh-CN" altLang="en-US" sz="2400" dirty="0">
              <a:latin typeface="华文行楷" panose="02010800040101010101" pitchFamily="2" charset="-122"/>
              <a:ea typeface="华文行楷" panose="02010800040101010101" pitchFamily="2" charset="-122"/>
            </a:endParaRPr>
          </a:p>
          <a:p>
            <a:pPr eaLnBrk="1" hangingPunct="1"/>
            <a:r>
              <a:rPr lang="zh-CN" altLang="en-US" sz="2400" dirty="0">
                <a:latin typeface="华文行楷" panose="02010800040101010101" pitchFamily="2" charset="-122"/>
                <a:ea typeface="华文行楷" panose="02010800040101010101" pitchFamily="2" charset="-122"/>
              </a:rPr>
              <a:t>运动会进行倒计时。</a:t>
            </a:r>
            <a:endParaRPr lang="en-US" altLang="zh-CN"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000100" y="4008445"/>
            <a:ext cx="1649412"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51211"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
        <p:nvSpPr>
          <p:cNvPr id="17" name="文本框 5"/>
          <p:cNvSpPr txBox="1"/>
          <p:nvPr/>
        </p:nvSpPr>
        <p:spPr>
          <a:xfrm>
            <a:off x="1036610" y="4396095"/>
            <a:ext cx="4975550" cy="461665"/>
          </a:xfrm>
          <a:prstGeom prst="rect">
            <a:avLst/>
          </a:prstGeom>
          <a:solidFill>
            <a:srgbClr val="FFC000"/>
          </a:solidFill>
          <a:effectLst>
            <a:softEdge rad="127000"/>
          </a:effectLst>
        </p:spPr>
        <p:txBody>
          <a:bodyPr>
            <a:spAutoFit/>
          </a:bodyPr>
          <a:lstStyle/>
          <a:p>
            <a:pPr algn="ctr" eaLnBrk="1" fontAlgn="auto" hangingPunct="1">
              <a:spcBef>
                <a:spcPts val="0"/>
              </a:spcBef>
              <a:spcAft>
                <a:spcPts val="0"/>
              </a:spcAft>
              <a:defRPr/>
            </a:pPr>
            <a:r>
              <a:rPr kumimoji="1" lang="en-US" altLang="zh-CN" sz="2400" dirty="0">
                <a:solidFill>
                  <a:schemeClr val="accent4">
                    <a:lumMod val="10000"/>
                  </a:schemeClr>
                </a:solidFill>
                <a:latin typeface="+mn-lt"/>
                <a:ea typeface="+mn-ea"/>
              </a:rPr>
              <a:t>(count down / Pan-American Games) </a:t>
            </a:r>
            <a:endParaRPr kumimoji="1" lang="en-US" altLang="zh-CN" sz="2400" dirty="0">
              <a:solidFill>
                <a:schemeClr val="accent4">
                  <a:lumMod val="10000"/>
                </a:schemeClr>
              </a:solidFill>
              <a:latin typeface="+mn-lt"/>
              <a:ea typeface="+mn-ea"/>
            </a:endParaRPr>
          </a:p>
        </p:txBody>
      </p:sp>
      <p:sp>
        <p:nvSpPr>
          <p:cNvPr id="13" name="TextBox 12"/>
          <p:cNvSpPr txBox="1"/>
          <p:nvPr/>
        </p:nvSpPr>
        <p:spPr>
          <a:xfrm>
            <a:off x="3563938" y="1428750"/>
            <a:ext cx="1651000" cy="461962"/>
          </a:xfrm>
          <a:prstGeom prst="rect">
            <a:avLst/>
          </a:prstGeom>
          <a:noFill/>
        </p:spPr>
        <p:txBody>
          <a:bodyPr>
            <a:spAutoFit/>
          </a:bodyPr>
          <a:lstStyle/>
          <a:p>
            <a:pPr eaLnBrk="1" fontAlgn="auto" hangingPunct="1">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5" name="TextBox 14"/>
          <p:cNvSpPr txBox="1"/>
          <p:nvPr/>
        </p:nvSpPr>
        <p:spPr>
          <a:xfrm>
            <a:off x="1000125" y="2708275"/>
            <a:ext cx="1649413"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3" grpId="0"/>
      <p:bldP spid="25"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942964" y="1384292"/>
            <a:ext cx="2057400" cy="830262"/>
          </a:xfrm>
          <a:prstGeom prst="rect">
            <a:avLst/>
          </a:prstGeom>
          <a:noFill/>
          <a:ln w="9525">
            <a:noFill/>
            <a:miter lim="800000"/>
          </a:ln>
        </p:spPr>
        <p:txBody>
          <a:bodyPr>
            <a:spAutoFit/>
          </a:bodyPr>
          <a:lstStyle/>
          <a:p>
            <a:pPr eaLnBrk="1" hangingPunct="1"/>
            <a:r>
              <a:rPr kumimoji="1" lang="zh-CN" altLang="en-US" sz="2400" b="1" dirty="0">
                <a:solidFill>
                  <a:srgbClr val="0D0A10"/>
                </a:solidFill>
                <a:latin typeface="华文楷体" panose="02010600040101010101" pitchFamily="2" charset="-122"/>
                <a:ea typeface="华文楷体" panose="02010600040101010101" pitchFamily="2" charset="-122"/>
              </a:rPr>
              <a:t>手头的；需要马上处理的</a:t>
            </a:r>
            <a:endParaRPr kumimoji="1" lang="zh-CN" altLang="en-US" sz="2400" b="1" dirty="0">
              <a:solidFill>
                <a:srgbClr val="0D0A10"/>
              </a:solidFill>
              <a:latin typeface="华文楷体" panose="02010600040101010101" pitchFamily="2" charset="-122"/>
              <a:ea typeface="华文楷体" panose="02010600040101010101" pitchFamily="2" charset="-122"/>
            </a:endParaRPr>
          </a:p>
        </p:txBody>
      </p:sp>
      <p:sp>
        <p:nvSpPr>
          <p:cNvPr id="13" name="文本框 5"/>
          <p:cNvSpPr txBox="1"/>
          <p:nvPr/>
        </p:nvSpPr>
        <p:spPr>
          <a:xfrm>
            <a:off x="1000101" y="4396095"/>
            <a:ext cx="2923827" cy="461665"/>
          </a:xfrm>
          <a:prstGeom prst="rect">
            <a:avLst/>
          </a:prstGeom>
          <a:solidFill>
            <a:srgbClr val="FFC000"/>
          </a:solidFill>
          <a:effectLst>
            <a:softEdge rad="127000"/>
          </a:effectLst>
        </p:spPr>
        <p:txBody>
          <a:bodyPr>
            <a:spAutoFit/>
          </a:bodyPr>
          <a:lstStyle/>
          <a:p>
            <a:pPr algn="ctr" eaLnBrk="1" fontAlgn="auto" hangingPunct="1">
              <a:spcBef>
                <a:spcPts val="0"/>
              </a:spcBef>
              <a:spcAft>
                <a:spcPts val="0"/>
              </a:spcAft>
              <a:defRPr/>
            </a:pPr>
            <a:r>
              <a:rPr kumimoji="1" lang="en-US" altLang="zh-CN" sz="2400" dirty="0">
                <a:solidFill>
                  <a:schemeClr val="accent4">
                    <a:lumMod val="10000"/>
                  </a:schemeClr>
                </a:solidFill>
                <a:latin typeface="+mn-lt"/>
                <a:ea typeface="+mn-ea"/>
              </a:rPr>
              <a:t>(at hand/ most likely ) </a:t>
            </a:r>
            <a:endParaRPr kumimoji="1" lang="en-US" altLang="zh-CN" sz="2400" dirty="0">
              <a:solidFill>
                <a:schemeClr val="accent4">
                  <a:lumMod val="10000"/>
                </a:schemeClr>
              </a:solidFill>
              <a:latin typeface="+mn-lt"/>
              <a:ea typeface="+mn-ea"/>
            </a:endParaRPr>
          </a:p>
        </p:txBody>
      </p:sp>
      <p:sp>
        <p:nvSpPr>
          <p:cNvPr id="14" name="TextBox 8"/>
          <p:cNvSpPr txBox="1">
            <a:spLocks noChangeArrowheads="1"/>
          </p:cNvSpPr>
          <p:nvPr/>
        </p:nvSpPr>
        <p:spPr bwMode="auto">
          <a:xfrm>
            <a:off x="1042988" y="4799031"/>
            <a:ext cx="7072312" cy="1201737"/>
          </a:xfrm>
          <a:prstGeom prst="rect">
            <a:avLst/>
          </a:prstGeom>
          <a:noFill/>
          <a:ln w="9525">
            <a:noFill/>
            <a:miter lim="800000"/>
          </a:ln>
        </p:spPr>
        <p:txBody>
          <a:bodyPr>
            <a:spAutoFit/>
          </a:bodyPr>
          <a:lstStyle/>
          <a:p>
            <a:pPr eaLnBrk="1" hangingPunct="1"/>
            <a:r>
              <a:rPr kumimoji="1" lang="en-US" altLang="zh-CN" sz="2400" dirty="0">
                <a:latin typeface="Helvetica" pitchFamily="34" charset="0"/>
              </a:rPr>
              <a:t>If</a:t>
            </a:r>
            <a:r>
              <a:rPr lang="en-US" altLang="zh-CN" sz="2400" i="1" dirty="0"/>
              <a:t> </a:t>
            </a:r>
            <a:r>
              <a:rPr kumimoji="1" lang="en-US" altLang="zh-CN" sz="2400" dirty="0">
                <a:latin typeface="Helvetica" pitchFamily="34" charset="0"/>
              </a:rPr>
              <a:t>they would take a few seconds to understand</a:t>
            </a:r>
            <a:endParaRPr kumimoji="1" lang="en-US" altLang="zh-CN" sz="2400" dirty="0">
              <a:latin typeface="Helvetica" pitchFamily="34" charset="0"/>
            </a:endParaRPr>
          </a:p>
          <a:p>
            <a:pPr eaLnBrk="1" hangingPunct="1"/>
            <a:r>
              <a:rPr kumimoji="1" lang="en-US" altLang="zh-CN" sz="2400" dirty="0">
                <a:latin typeface="Helvetica" pitchFamily="34" charset="0"/>
              </a:rPr>
              <a:t>the problem </a:t>
            </a:r>
            <a:r>
              <a:rPr kumimoji="1" lang="en-US" altLang="zh-CN" sz="2400" b="1" i="1" dirty="0">
                <a:solidFill>
                  <a:srgbClr val="FF6600"/>
                </a:solidFill>
                <a:latin typeface="Helvetica" pitchFamily="34" charset="0"/>
              </a:rPr>
              <a:t>at</a:t>
            </a:r>
            <a:r>
              <a:rPr kumimoji="1" lang="en-US" altLang="zh-CN" sz="2400" dirty="0">
                <a:latin typeface="Helvetica" pitchFamily="34" charset="0"/>
              </a:rPr>
              <a:t> </a:t>
            </a:r>
            <a:r>
              <a:rPr kumimoji="1" lang="en-US" altLang="zh-CN" sz="2400" b="1" i="1" dirty="0">
                <a:solidFill>
                  <a:srgbClr val="FF6600"/>
                </a:solidFill>
                <a:latin typeface="Helvetica" pitchFamily="34" charset="0"/>
              </a:rPr>
              <a:t>hand</a:t>
            </a:r>
            <a:r>
              <a:rPr kumimoji="1" lang="en-US" altLang="zh-CN" sz="2400" dirty="0">
                <a:latin typeface="Helvetica" pitchFamily="34" charset="0"/>
              </a:rPr>
              <a:t>, they would most likely find</a:t>
            </a:r>
            <a:endParaRPr kumimoji="1" lang="en-US" altLang="zh-CN" sz="2400" dirty="0">
              <a:latin typeface="Helvetica" pitchFamily="34" charset="0"/>
            </a:endParaRPr>
          </a:p>
          <a:p>
            <a:pPr eaLnBrk="1" hangingPunct="1"/>
            <a:r>
              <a:rPr kumimoji="1" lang="en-US" altLang="zh-CN" sz="2400" dirty="0">
                <a:latin typeface="Helvetica" pitchFamily="34" charset="0"/>
              </a:rPr>
              <a:t>an easy answer and without needing a calculator.</a:t>
            </a:r>
            <a:endParaRPr kumimoji="1" lang="en-US" altLang="zh-CN" sz="2400" dirty="0">
              <a:latin typeface="Helvetica" pitchFamily="34" charset="0"/>
            </a:endParaRPr>
          </a:p>
        </p:txBody>
      </p:sp>
      <p:sp>
        <p:nvSpPr>
          <p:cNvPr id="16" name="TextBox 15"/>
          <p:cNvSpPr txBox="1">
            <a:spLocks noChangeArrowheads="1"/>
          </p:cNvSpPr>
          <p:nvPr/>
        </p:nvSpPr>
        <p:spPr bwMode="auto">
          <a:xfrm>
            <a:off x="5954713" y="1384292"/>
            <a:ext cx="1570037" cy="461665"/>
          </a:xfrm>
          <a:prstGeom prst="rect">
            <a:avLst/>
          </a:prstGeom>
          <a:noFill/>
          <a:ln w="9525" algn="ctr">
            <a:noFill/>
            <a:miter lim="800000"/>
          </a:ln>
        </p:spPr>
        <p:txBody>
          <a:bodyPr>
            <a:spAutoFit/>
          </a:bodyPr>
          <a:lstStyle/>
          <a:p>
            <a:pPr eaLnBrk="1" hangingPunct="1"/>
            <a:r>
              <a:rPr lang="en-US" altLang="zh-CN" sz="2400" b="1" dirty="0"/>
              <a:t> </a:t>
            </a:r>
            <a:r>
              <a:rPr lang="en-US" altLang="zh-CN" sz="2400" b="1" dirty="0">
                <a:latin typeface="Helvetica" pitchFamily="34" charset="0"/>
              </a:rPr>
              <a:t>at hand</a:t>
            </a:r>
            <a:endParaRPr lang="en-US" altLang="zh-CN" sz="2400" b="1" dirty="0">
              <a:latin typeface="Helvetica" pitchFamily="34" charset="0"/>
            </a:endParaRPr>
          </a:p>
        </p:txBody>
      </p:sp>
      <p:sp>
        <p:nvSpPr>
          <p:cNvPr id="3" name="TextBox 2"/>
          <p:cNvSpPr txBox="1">
            <a:spLocks noChangeArrowheads="1"/>
          </p:cNvSpPr>
          <p:nvPr/>
        </p:nvSpPr>
        <p:spPr bwMode="auto">
          <a:xfrm>
            <a:off x="1000150" y="3168654"/>
            <a:ext cx="7143750" cy="831850"/>
          </a:xfrm>
          <a:prstGeom prst="rect">
            <a:avLst/>
          </a:prstGeom>
          <a:noFill/>
          <a:ln w="9525">
            <a:noFill/>
            <a:miter lim="800000"/>
          </a:ln>
        </p:spPr>
        <p:txBody>
          <a:bodyPr>
            <a:spAutoFit/>
          </a:bodyPr>
          <a:lstStyle/>
          <a:p>
            <a:pPr eaLnBrk="1" hangingPunct="1"/>
            <a:r>
              <a:rPr lang="zh-CN" altLang="en-US" sz="2400" dirty="0">
                <a:latin typeface="华文行楷" panose="02010800040101010101" pitchFamily="2" charset="-122"/>
                <a:ea typeface="华文行楷" panose="02010800040101010101" pitchFamily="2" charset="-122"/>
              </a:rPr>
              <a:t> 如果他们花上一点时间去弄懂手头的题目，则极有可能不需要计算器就能找到一个简单的答案。</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000100" y="4008445"/>
            <a:ext cx="1649413"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pic>
        <p:nvPicPr>
          <p:cNvPr id="52238"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
        <p:nvSpPr>
          <p:cNvPr id="15" name="TextBox 14"/>
          <p:cNvSpPr txBox="1"/>
          <p:nvPr/>
        </p:nvSpPr>
        <p:spPr>
          <a:xfrm>
            <a:off x="3563938" y="1384292"/>
            <a:ext cx="1651000" cy="461962"/>
          </a:xfrm>
          <a:prstGeom prst="rect">
            <a:avLst/>
          </a:prstGeom>
          <a:noFill/>
        </p:spPr>
        <p:txBody>
          <a:bodyPr>
            <a:spAutoFit/>
          </a:bodyPr>
          <a:lstStyle/>
          <a:p>
            <a:pPr eaLnBrk="1" fontAlgn="auto" hangingPunct="1">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7" name="TextBox 16"/>
          <p:cNvSpPr txBox="1"/>
          <p:nvPr/>
        </p:nvSpPr>
        <p:spPr>
          <a:xfrm>
            <a:off x="1000125" y="2708275"/>
            <a:ext cx="1649413"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3" grpId="0"/>
      <p:bldP spid="25"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1"/>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1015988" y="1357298"/>
            <a:ext cx="1912938" cy="831850"/>
          </a:xfrm>
          <a:prstGeom prst="rect">
            <a:avLst/>
          </a:prstGeom>
          <a:noFill/>
          <a:ln w="9525">
            <a:noFill/>
            <a:miter lim="800000"/>
          </a:ln>
        </p:spPr>
        <p:txBody>
          <a:bodyPr>
            <a:spAutoFit/>
          </a:bodyPr>
          <a:lstStyle/>
          <a:p>
            <a:pPr eaLnBrk="1" hangingPunct="1"/>
            <a:r>
              <a:rPr lang="zh-CN" altLang="en-US" sz="2400" b="1" dirty="0">
                <a:latin typeface="华文楷体" panose="02010600040101010101" pitchFamily="2" charset="-122"/>
                <a:ea typeface="华文楷体" panose="02010600040101010101" pitchFamily="2" charset="-122"/>
              </a:rPr>
              <a:t>必须处理；不得不应付</a:t>
            </a:r>
            <a:endParaRPr lang="zh-CN" altLang="en-US" sz="2400" b="1" dirty="0">
              <a:latin typeface="华文楷体" panose="02010600040101010101" pitchFamily="2" charset="-122"/>
              <a:ea typeface="华文楷体" panose="02010600040101010101" pitchFamily="2" charset="-122"/>
            </a:endParaRPr>
          </a:p>
        </p:txBody>
      </p:sp>
      <p:sp>
        <p:nvSpPr>
          <p:cNvPr id="13" name="文本框 5"/>
          <p:cNvSpPr txBox="1"/>
          <p:nvPr/>
        </p:nvSpPr>
        <p:spPr>
          <a:xfrm>
            <a:off x="1142977" y="4396095"/>
            <a:ext cx="4005087" cy="461665"/>
          </a:xfrm>
          <a:prstGeom prst="rect">
            <a:avLst/>
          </a:prstGeom>
          <a:solidFill>
            <a:srgbClr val="FFC000"/>
          </a:solidFill>
          <a:effectLst>
            <a:softEdge rad="127000"/>
          </a:effectLst>
        </p:spPr>
        <p:txBody>
          <a:bodyPr>
            <a:spAutoFit/>
          </a:bodyPr>
          <a:lstStyle/>
          <a:p>
            <a:pPr algn="ctr" eaLnBrk="1" fontAlgn="auto" hangingPunct="1">
              <a:spcBef>
                <a:spcPts val="0"/>
              </a:spcBef>
              <a:spcAft>
                <a:spcPts val="0"/>
              </a:spcAft>
              <a:defRPr/>
            </a:pPr>
            <a:r>
              <a:rPr lang="en-US" altLang="zh-CN" sz="2400" dirty="0">
                <a:latin typeface="+mn-lt"/>
                <a:ea typeface="+mn-ea"/>
              </a:rPr>
              <a:t>(contend with/ financial year ) </a:t>
            </a:r>
            <a:endParaRPr lang="en-US" altLang="zh-CN" sz="2400" dirty="0">
              <a:latin typeface="+mn-lt"/>
              <a:ea typeface="+mn-ea"/>
            </a:endParaRPr>
          </a:p>
        </p:txBody>
      </p:sp>
      <p:sp>
        <p:nvSpPr>
          <p:cNvPr id="14" name="TextBox 8"/>
          <p:cNvSpPr txBox="1">
            <a:spLocks noChangeArrowheads="1"/>
          </p:cNvSpPr>
          <p:nvPr/>
        </p:nvSpPr>
        <p:spPr bwMode="auto">
          <a:xfrm>
            <a:off x="1071538" y="4821238"/>
            <a:ext cx="7143800" cy="830997"/>
          </a:xfrm>
          <a:prstGeom prst="rect">
            <a:avLst/>
          </a:prstGeom>
          <a:noFill/>
          <a:ln w="9525">
            <a:noFill/>
            <a:miter lim="800000"/>
          </a:ln>
        </p:spPr>
        <p:txBody>
          <a:bodyPr wrap="square">
            <a:spAutoFit/>
          </a:bodyPr>
          <a:lstStyle/>
          <a:p>
            <a:pPr eaLnBrk="1" hangingPunct="1"/>
            <a:r>
              <a:rPr kumimoji="1" lang="en-US" altLang="zh-CN" sz="2400" dirty="0">
                <a:latin typeface="Helvetica" pitchFamily="34" charset="0"/>
              </a:rPr>
              <a:t>Euro Disney had to </a:t>
            </a:r>
            <a:r>
              <a:rPr kumimoji="1" lang="en-US" altLang="zh-CN" sz="2400" b="1" i="1" dirty="0">
                <a:solidFill>
                  <a:srgbClr val="FF6600"/>
                </a:solidFill>
                <a:latin typeface="Helvetica" pitchFamily="34" charset="0"/>
              </a:rPr>
              <a:t>contend</a:t>
            </a:r>
            <a:r>
              <a:rPr kumimoji="1" lang="en-US" altLang="zh-CN" sz="2400" dirty="0">
                <a:latin typeface="Helvetica" pitchFamily="34" charset="0"/>
              </a:rPr>
              <a:t> </a:t>
            </a:r>
            <a:r>
              <a:rPr kumimoji="1" lang="en-US" altLang="zh-CN" sz="2400" b="1" i="1" dirty="0">
                <a:solidFill>
                  <a:srgbClr val="FF6600"/>
                </a:solidFill>
                <a:latin typeface="Helvetica" pitchFamily="34" charset="0"/>
              </a:rPr>
              <a:t>with</a:t>
            </a:r>
            <a:r>
              <a:rPr kumimoji="1" lang="en-US" altLang="zh-CN" sz="2400" dirty="0">
                <a:latin typeface="Helvetica" pitchFamily="34" charset="0"/>
              </a:rPr>
              <a:t> many difficulties when its first financial year came </a:t>
            </a:r>
            <a:r>
              <a:rPr kumimoji="1" lang="en-US" altLang="zh-CN" sz="2400" dirty="0" smtClean="0">
                <a:latin typeface="Helvetica" pitchFamily="34" charset="0"/>
              </a:rPr>
              <a:t>to </a:t>
            </a:r>
            <a:r>
              <a:rPr kumimoji="1" lang="en-US" altLang="zh-CN" sz="2400" dirty="0">
                <a:latin typeface="Helvetica" pitchFamily="34" charset="0"/>
              </a:rPr>
              <a:t>an end.</a:t>
            </a:r>
            <a:endParaRPr kumimoji="1" lang="en-US" altLang="zh-CN" sz="2400" dirty="0">
              <a:latin typeface="Helvetica" pitchFamily="34" charset="0"/>
            </a:endParaRPr>
          </a:p>
        </p:txBody>
      </p:sp>
      <p:sp>
        <p:nvSpPr>
          <p:cNvPr id="3" name="TextBox 2"/>
          <p:cNvSpPr txBox="1">
            <a:spLocks noChangeArrowheads="1"/>
          </p:cNvSpPr>
          <p:nvPr/>
        </p:nvSpPr>
        <p:spPr bwMode="auto">
          <a:xfrm>
            <a:off x="1000100" y="3170242"/>
            <a:ext cx="6516687" cy="830262"/>
          </a:xfrm>
          <a:prstGeom prst="rect">
            <a:avLst/>
          </a:prstGeom>
          <a:noFill/>
          <a:ln w="9525">
            <a:noFill/>
            <a:miter lim="800000"/>
          </a:ln>
        </p:spPr>
        <p:txBody>
          <a:bodyPr>
            <a:spAutoFit/>
          </a:bodyPr>
          <a:lstStyle/>
          <a:p>
            <a:pPr eaLnBrk="1" hangingPunct="1"/>
            <a:r>
              <a:rPr lang="zh-CN" altLang="en-US" sz="2400" dirty="0">
                <a:latin typeface="华文行楷" panose="02010800040101010101" pitchFamily="2" charset="-122"/>
                <a:ea typeface="华文行楷" panose="02010800040101010101" pitchFamily="2" charset="-122"/>
              </a:rPr>
              <a:t> 当第一个财年结束时，欧洲迪斯尼乐园不得不去应对很多的困难。</a:t>
            </a:r>
            <a:endParaRPr lang="en-US" altLang="zh-CN"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000100" y="4008445"/>
            <a:ext cx="1649413"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4" name="TextBox 7"/>
          <p:cNvSpPr txBox="1">
            <a:spLocks noChangeArrowheads="1"/>
          </p:cNvSpPr>
          <p:nvPr/>
        </p:nvSpPr>
        <p:spPr bwMode="auto">
          <a:xfrm>
            <a:off x="5435600" y="1357298"/>
            <a:ext cx="3024188" cy="461665"/>
          </a:xfrm>
          <a:prstGeom prst="rect">
            <a:avLst/>
          </a:prstGeom>
          <a:noFill/>
          <a:ln w="9525">
            <a:noFill/>
            <a:miter lim="800000"/>
          </a:ln>
        </p:spPr>
        <p:txBody>
          <a:bodyPr>
            <a:spAutoFit/>
          </a:bodyPr>
          <a:lstStyle/>
          <a:p>
            <a:pPr eaLnBrk="1" hangingPunct="1"/>
            <a:r>
              <a:rPr lang="en-US" altLang="zh-CN" sz="2400" b="1" dirty="0">
                <a:latin typeface="Helvetica" pitchFamily="34" charset="0"/>
              </a:rPr>
              <a:t>contend with sth.</a:t>
            </a:r>
            <a:endParaRPr lang="en-US" altLang="zh-CN" sz="2400" b="1" dirty="0">
              <a:latin typeface="Helvetica" pitchFamily="34" charset="0"/>
            </a:endParaRPr>
          </a:p>
        </p:txBody>
      </p:sp>
      <p:pic>
        <p:nvPicPr>
          <p:cNvPr id="53262" name="Picture 3" descr="H:\2015年修改\图片13.jpg"/>
          <p:cNvPicPr>
            <a:picLocks noChangeAspect="1" noChangeArrowheads="1"/>
          </p:cNvPicPr>
          <p:nvPr/>
        </p:nvPicPr>
        <p:blipFill>
          <a:blip r:embed="rId2"/>
          <a:srcRect/>
          <a:stretch>
            <a:fillRect/>
          </a:stretch>
        </p:blipFill>
        <p:spPr bwMode="auto">
          <a:xfrm>
            <a:off x="0" y="0"/>
            <a:ext cx="7070725" cy="1163638"/>
          </a:xfrm>
          <a:prstGeom prst="rect">
            <a:avLst/>
          </a:prstGeom>
          <a:noFill/>
          <a:ln w="9525">
            <a:noFill/>
            <a:miter lim="800000"/>
            <a:headEnd/>
            <a:tailEnd/>
          </a:ln>
        </p:spPr>
      </p:pic>
      <p:sp>
        <p:nvSpPr>
          <p:cNvPr id="15" name="TextBox 14"/>
          <p:cNvSpPr txBox="1"/>
          <p:nvPr/>
        </p:nvSpPr>
        <p:spPr>
          <a:xfrm>
            <a:off x="3563938" y="1357298"/>
            <a:ext cx="1651000" cy="461962"/>
          </a:xfrm>
          <a:prstGeom prst="rect">
            <a:avLst/>
          </a:prstGeom>
          <a:noFill/>
        </p:spPr>
        <p:txBody>
          <a:bodyPr>
            <a:spAutoFit/>
          </a:bodyPr>
          <a:lstStyle/>
          <a:p>
            <a:pPr eaLnBrk="1" fontAlgn="auto" hangingPunct="1">
              <a:spcBef>
                <a:spcPts val="0"/>
              </a:spcBef>
              <a:spcAft>
                <a:spcPts val="0"/>
              </a:spcAft>
              <a:defRPr/>
            </a:pPr>
            <a:r>
              <a:rPr lang="zh-CN" altLang="en-US" sz="2400" dirty="0">
                <a:solidFill>
                  <a:schemeClr val="accent6">
                    <a:lumMod val="50000"/>
                  </a:schemeClr>
                </a:solidFill>
                <a:latin typeface="华文行楷" panose="02010800040101010101" pitchFamily="2" charset="-122"/>
                <a:ea typeface="华文行楷" panose="02010800040101010101" pitchFamily="2" charset="-122"/>
              </a:rPr>
              <a:t>短语逆译</a:t>
            </a:r>
            <a:endParaRPr lang="zh-CN" altLang="en-US" sz="24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6" name="TextBox 15"/>
          <p:cNvSpPr txBox="1"/>
          <p:nvPr/>
        </p:nvSpPr>
        <p:spPr>
          <a:xfrm>
            <a:off x="1000125" y="2708275"/>
            <a:ext cx="1649413"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短语应用</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323850" y="1762125"/>
          <a:ext cx="8501063" cy="4011292"/>
        </p:xfrm>
        <a:graphic>
          <a:graphicData uri="http://schemas.openxmlformats.org/drawingml/2006/table">
            <a:tbl>
              <a:tblPr firstRow="1" bandRow="1">
                <a:tableStyleId>{93296810-A885-4BE3-A3E7-6D5BEEA58F35}</a:tableStyleId>
              </a:tblPr>
              <a:tblGrid>
                <a:gridCol w="4676778"/>
                <a:gridCol w="3824285"/>
              </a:tblGrid>
              <a:tr h="531637">
                <a:tc>
                  <a:txBody>
                    <a:bodyPr/>
                    <a:lstStyle/>
                    <a:p>
                      <a:pPr>
                        <a:lnSpc>
                          <a:spcPct val="100000"/>
                        </a:lnSpc>
                      </a:pPr>
                      <a:r>
                        <a:rPr lang="en-US" altLang="zh-CN" sz="2600" b="1" dirty="0" smtClean="0">
                          <a:effectLst>
                            <a:outerShdw blurRad="38100" dist="38100" dir="2700000" algn="tl">
                              <a:srgbClr val="000000">
                                <a:alpha val="43137"/>
                              </a:srgbClr>
                            </a:outerShdw>
                          </a:effectLst>
                          <a:latin typeface="Helvetica"/>
                        </a:rPr>
                        <a:t>     Functional</a:t>
                      </a:r>
                      <a:r>
                        <a:rPr lang="en-US" altLang="zh-CN" sz="2600" b="1" baseline="0" dirty="0" smtClean="0">
                          <a:effectLst>
                            <a:outerShdw blurRad="38100" dist="38100" dir="2700000" algn="tl">
                              <a:srgbClr val="000000">
                                <a:alpha val="43137"/>
                              </a:srgbClr>
                            </a:outerShdw>
                          </a:effectLst>
                          <a:latin typeface="Helvetica"/>
                        </a:rPr>
                        <a:t> Patterns</a:t>
                      </a:r>
                      <a:endParaRPr lang="zh-CN" altLang="en-US" sz="2600" b="1" dirty="0">
                        <a:solidFill>
                          <a:srgbClr val="FFFF00"/>
                        </a:solidFill>
                        <a:effectLst>
                          <a:outerShdw blurRad="38100" dist="38100" dir="2700000" algn="tl">
                            <a:srgbClr val="000000">
                              <a:alpha val="43137"/>
                            </a:srgbClr>
                          </a:outerShdw>
                        </a:effectLst>
                        <a:latin typeface="Helvetica"/>
                      </a:endParaRPr>
                    </a:p>
                  </a:txBody>
                  <a:tcPr marL="91439" marR="91439" marT="45721" marB="45721"/>
                </a:tc>
                <a:tc>
                  <a:txBody>
                    <a:bodyPr/>
                    <a:lstStyle/>
                    <a:p>
                      <a:pPr>
                        <a:lnSpc>
                          <a:spcPct val="100000"/>
                        </a:lnSpc>
                      </a:pPr>
                      <a:r>
                        <a:rPr lang="en-US" altLang="zh-CN" sz="2600" b="1" dirty="0" smtClean="0">
                          <a:effectLst>
                            <a:outerShdw blurRad="38100" dist="38100" dir="2700000" algn="tl">
                              <a:srgbClr val="000000">
                                <a:alpha val="43137"/>
                              </a:srgbClr>
                            </a:outerShdw>
                          </a:effectLst>
                          <a:latin typeface="Helvetica"/>
                        </a:rPr>
                        <a:t> Functions &amp; Usages</a:t>
                      </a:r>
                      <a:endParaRPr lang="zh-CN" altLang="en-US" sz="2600" b="1" dirty="0">
                        <a:solidFill>
                          <a:srgbClr val="FFFF00"/>
                        </a:solidFill>
                        <a:effectLst>
                          <a:outerShdw blurRad="38100" dist="38100" dir="2700000" algn="tl">
                            <a:srgbClr val="000000">
                              <a:alpha val="43137"/>
                            </a:srgbClr>
                          </a:outerShdw>
                        </a:effectLst>
                        <a:latin typeface="Helvetica"/>
                      </a:endParaRPr>
                    </a:p>
                  </a:txBody>
                  <a:tcPr marL="91439" marR="91439" marT="45721" marB="45721"/>
                </a:tc>
              </a:tr>
              <a:tr h="1188748">
                <a:tc>
                  <a:txBody>
                    <a:bodyPr/>
                    <a:lstStyle/>
                    <a:p>
                      <a:pPr marL="360045" indent="-360045">
                        <a:buFont typeface="Arial" panose="020B0604020202020204" pitchFamily="34" charset="0"/>
                        <a:buChar char="•"/>
                      </a:pPr>
                      <a:r>
                        <a:rPr kumimoji="1" lang="en-US" altLang="zh-CN" sz="2400" b="0" kern="1200" dirty="0" smtClean="0">
                          <a:solidFill>
                            <a:schemeClr val="dk1"/>
                          </a:solidFill>
                          <a:latin typeface="Helvetica"/>
                          <a:ea typeface="+mn-ea"/>
                          <a:cs typeface="+mn-cs"/>
                        </a:rPr>
                        <a:t>What is sth. from the point of view of A is sth. else from the point of view of B.</a:t>
                      </a:r>
                      <a:endParaRPr kumimoji="1" lang="en-US" altLang="zh-CN" sz="2400" b="0" kern="1200" dirty="0">
                        <a:solidFill>
                          <a:schemeClr val="dk1"/>
                        </a:solidFill>
                        <a:latin typeface="Helvetica"/>
                        <a:ea typeface="+mn-ea"/>
                        <a:cs typeface="+mn-cs"/>
                      </a:endParaRPr>
                    </a:p>
                  </a:txBody>
                  <a:tcPr marL="91439" marR="91439" marT="45721" marB="45721" anchor="ctr"/>
                </a:tc>
                <a:tc>
                  <a:txBody>
                    <a:bodyPr/>
                    <a:lstStyle/>
                    <a:p>
                      <a:pPr>
                        <a:lnSpc>
                          <a:spcPts val="2800"/>
                        </a:lnSpc>
                        <a:spcBef>
                          <a:spcPct val="50000"/>
                        </a:spcBef>
                      </a:pPr>
                      <a:r>
                        <a:rPr kumimoji="1" lang="zh-CN" altLang="en-US" sz="2400" b="1" kern="1200" dirty="0" smtClean="0">
                          <a:solidFill>
                            <a:schemeClr val="dk1"/>
                          </a:solidFill>
                          <a:latin typeface="华文楷体" panose="02010600040101010101" pitchFamily="2" charset="-122"/>
                          <a:ea typeface="华文楷体" panose="02010600040101010101" pitchFamily="2" charset="-122"/>
                          <a:cs typeface="+mn-cs"/>
                        </a:rPr>
                        <a:t>用于表达“不同的人对待同一件事有不同的看法”。</a:t>
                      </a:r>
                      <a:endParaRPr kumimoji="1" lang="en-US" altLang="zh-CN" sz="2400" b="1" kern="1200" dirty="0" smtClean="0">
                        <a:solidFill>
                          <a:schemeClr val="dk1"/>
                        </a:solidFill>
                        <a:latin typeface="华文楷体" panose="02010600040101010101" pitchFamily="2" charset="-122"/>
                        <a:ea typeface="华文楷体" panose="02010600040101010101" pitchFamily="2" charset="-122"/>
                        <a:cs typeface="+mn-cs"/>
                      </a:endParaRPr>
                    </a:p>
                  </a:txBody>
                  <a:tcPr marL="91439" marR="91439" marT="45721" marB="45721" anchor="ctr"/>
                </a:tc>
              </a:tr>
              <a:tr h="974413">
                <a:tc>
                  <a:txBody>
                    <a:bodyPr/>
                    <a:lstStyle/>
                    <a:p>
                      <a:pPr marL="360045" indent="-360045" algn="l" defTabSz="914400" rtl="0" eaLnBrk="1" latinLnBrk="0" hangingPunct="1">
                        <a:lnSpc>
                          <a:spcPts val="2800"/>
                        </a:lnSpc>
                        <a:buFont typeface="Arial" panose="020B0604020202020204" pitchFamily="34" charset="0"/>
                        <a:buChar char="•"/>
                      </a:pPr>
                      <a:r>
                        <a:rPr kumimoji="1" lang="en-US" altLang="zh-CN" sz="2400" b="0" kern="1200" dirty="0" smtClean="0">
                          <a:solidFill>
                            <a:schemeClr val="dk1"/>
                          </a:solidFill>
                          <a:latin typeface="Helvetica"/>
                          <a:ea typeface="+mn-ea"/>
                          <a:cs typeface="+mn-cs"/>
                        </a:rPr>
                        <a:t>Sb.  hurl the passion into sth. Or doing sth., be it… like/such as…, or…like/such as …</a:t>
                      </a:r>
                      <a:endParaRPr kumimoji="1" lang="zh-CN" altLang="en-US" sz="2400" b="0" kern="1200" dirty="0">
                        <a:solidFill>
                          <a:schemeClr val="dk1"/>
                        </a:solidFill>
                        <a:latin typeface="Helvetica"/>
                        <a:ea typeface="+mn-ea"/>
                        <a:cs typeface="+mn-cs"/>
                      </a:endParaRPr>
                    </a:p>
                  </a:txBody>
                  <a:tcPr marL="91439" marR="91439" marT="45721" marB="45721" anchor="ctr"/>
                </a:tc>
                <a:tc>
                  <a:txBody>
                    <a:bodyPr/>
                    <a:lstStyle/>
                    <a:p>
                      <a:pPr algn="just">
                        <a:lnSpc>
                          <a:spcPts val="2800"/>
                        </a:lnSpc>
                        <a:spcBef>
                          <a:spcPct val="50000"/>
                        </a:spcBef>
                      </a:pPr>
                      <a:r>
                        <a:rPr kumimoji="1" lang="zh-CN" altLang="en-US" sz="2400" b="1" kern="1200" dirty="0" smtClean="0">
                          <a:solidFill>
                            <a:schemeClr val="dk1"/>
                          </a:solidFill>
                          <a:latin typeface="华文楷体" panose="02010600040101010101" pitchFamily="2" charset="-122"/>
                          <a:ea typeface="华文楷体" panose="02010600040101010101" pitchFamily="2" charset="-122"/>
                          <a:cs typeface="+mn-cs"/>
                        </a:rPr>
                        <a:t>用于举例说明“某人执着地做某事</a:t>
                      </a:r>
                      <a:r>
                        <a:rPr kumimoji="1" lang="en-US" altLang="zh-CN" sz="2400" b="1" kern="1200" dirty="0" smtClean="0">
                          <a:solidFill>
                            <a:schemeClr val="dk1"/>
                          </a:solidFill>
                          <a:latin typeface="华文楷体" panose="02010600040101010101" pitchFamily="2" charset="-122"/>
                          <a:ea typeface="华文楷体" panose="02010600040101010101" pitchFamily="2" charset="-122"/>
                          <a:cs typeface="+mn-cs"/>
                        </a:rPr>
                        <a:t>”</a:t>
                      </a:r>
                      <a:r>
                        <a:rPr lang="zh-CN" altLang="en-US" sz="2400" b="1" dirty="0" smtClean="0"/>
                        <a:t>。</a:t>
                      </a:r>
                      <a:endParaRPr lang="zh-CN" altLang="en-US" sz="1800" b="1" dirty="0">
                        <a:solidFill>
                          <a:srgbClr val="000000"/>
                        </a:solidFill>
                        <a:latin typeface="华文楷体" panose="02010600040101010101" pitchFamily="2" charset="-122"/>
                        <a:ea typeface="华文楷体" panose="02010600040101010101" pitchFamily="2" charset="-122"/>
                      </a:endParaRPr>
                    </a:p>
                  </a:txBody>
                  <a:tcPr marL="91439" marR="91439" marT="45721" marB="45721" anchor="ctr"/>
                </a:tc>
              </a:tr>
              <a:tr h="1132665">
                <a:tc>
                  <a:txBody>
                    <a:bodyPr/>
                    <a:lstStyle/>
                    <a:p>
                      <a:pPr marL="360045" indent="-360045" algn="l" defTabSz="914400" rtl="0" eaLnBrk="1" latinLnBrk="0" hangingPunct="1">
                        <a:lnSpc>
                          <a:spcPts val="2800"/>
                        </a:lnSpc>
                        <a:buFont typeface="Arial" panose="020B0604020202020204" pitchFamily="34" charset="0"/>
                        <a:buChar char="•"/>
                      </a:pPr>
                      <a:r>
                        <a:rPr kumimoji="1" lang="en-US" altLang="zh-CN" sz="2400" b="0" kern="1200" dirty="0" smtClean="0">
                          <a:solidFill>
                            <a:schemeClr val="dk1"/>
                          </a:solidFill>
                          <a:latin typeface="Helvetica"/>
                          <a:ea typeface="+mn-ea"/>
                          <a:cs typeface="+mn-cs"/>
                        </a:rPr>
                        <a:t>But while A  is doing sth., B is doing sth. else.</a:t>
                      </a:r>
                      <a:endParaRPr kumimoji="1" lang="en-US" altLang="zh-CN" sz="2400" b="0" kern="1200" dirty="0" smtClean="0">
                        <a:solidFill>
                          <a:schemeClr val="dk1"/>
                        </a:solidFill>
                        <a:latin typeface="Helvetica"/>
                        <a:ea typeface="+mn-ea"/>
                        <a:cs typeface="+mn-cs"/>
                      </a:endParaRPr>
                    </a:p>
                  </a:txBody>
                  <a:tcPr marL="91439" marR="91439" marT="45721" marB="45721" anchor="ctr"/>
                </a:tc>
                <a:tc>
                  <a:txBody>
                    <a:bodyPr/>
                    <a:lstStyle/>
                    <a:p>
                      <a:pPr>
                        <a:lnSpc>
                          <a:spcPts val="2800"/>
                        </a:lnSpc>
                        <a:spcBef>
                          <a:spcPct val="50000"/>
                        </a:spcBef>
                      </a:pPr>
                      <a:r>
                        <a:rPr kumimoji="1" lang="zh-CN" altLang="en-US" sz="2400" b="1" kern="1200" dirty="0" smtClean="0">
                          <a:solidFill>
                            <a:schemeClr val="dk1"/>
                          </a:solidFill>
                          <a:latin typeface="华文楷体" panose="02010600040101010101" pitchFamily="2" charset="-122"/>
                          <a:ea typeface="华文楷体" panose="02010600040101010101" pitchFamily="2" charset="-122"/>
                          <a:cs typeface="+mn-cs"/>
                        </a:rPr>
                        <a:t>用于对比“不同人不同的做事风格”。</a:t>
                      </a:r>
                      <a:endParaRPr kumimoji="1" lang="zh-CN" altLang="en-US" sz="2400" b="1" kern="1200" dirty="0">
                        <a:solidFill>
                          <a:schemeClr val="dk1"/>
                        </a:solidFill>
                        <a:latin typeface="华文楷体" panose="02010600040101010101" pitchFamily="2" charset="-122"/>
                        <a:ea typeface="华文楷体" panose="02010600040101010101" pitchFamily="2" charset="-122"/>
                        <a:cs typeface="+mn-cs"/>
                      </a:endParaRPr>
                    </a:p>
                  </a:txBody>
                  <a:tcPr marL="91439" marR="91439" marT="45721" marB="45721" anchor="ctr"/>
                </a:tc>
              </a:tr>
            </a:tbl>
          </a:graphicData>
        </a:graphic>
      </p:graphicFrame>
      <p:pic>
        <p:nvPicPr>
          <p:cNvPr id="54292" name="Picture 2" descr="H:\2015年修改\图片14.jpg"/>
          <p:cNvPicPr>
            <a:picLocks noChangeAspect="1" noChangeArrowheads="1"/>
          </p:cNvPicPr>
          <p:nvPr/>
        </p:nvPicPr>
        <p:blipFill>
          <a:blip r:embed="rId1"/>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20"/>
          <p:cNvGrpSpPr/>
          <p:nvPr/>
        </p:nvGrpSpPr>
        <p:grpSpPr bwMode="auto">
          <a:xfrm>
            <a:off x="-71470" y="-24"/>
            <a:ext cx="9286940" cy="6640513"/>
            <a:chOff x="0" y="0"/>
            <a:chExt cx="9185325" cy="6640513"/>
          </a:xfrm>
        </p:grpSpPr>
        <p:sp>
          <p:nvSpPr>
            <p:cNvPr id="11" name="Rectangle 10"/>
            <p:cNvSpPr/>
            <p:nvPr/>
          </p:nvSpPr>
          <p:spPr>
            <a:xfrm>
              <a:off x="0" y="0"/>
              <a:ext cx="914405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2">
                    <a:lumMod val="50000"/>
                  </a:schemeClr>
                </a:solidFill>
              </a:endParaRPr>
            </a:p>
          </p:txBody>
        </p:sp>
        <p:pic>
          <p:nvPicPr>
            <p:cNvPr id="10" name="Picture 2"/>
            <p:cNvPicPr>
              <a:picLocks noChangeAspect="1" noChangeArrowheads="1"/>
            </p:cNvPicPr>
            <p:nvPr/>
          </p:nvPicPr>
          <p:blipFill>
            <a:blip r:embed="rId1"/>
            <a:srcRect/>
            <a:stretch>
              <a:fillRect/>
            </a:stretch>
          </p:blipFill>
          <p:spPr bwMode="auto">
            <a:xfrm>
              <a:off x="5515005" y="981075"/>
              <a:ext cx="3629044" cy="619125"/>
            </a:xfrm>
            <a:prstGeom prst="rect">
              <a:avLst/>
            </a:prstGeom>
            <a:ln>
              <a:noFill/>
            </a:ln>
            <a:effectLst>
              <a:outerShdw blurRad="292100" dist="139700" dir="2700000" algn="tl" rotWithShape="0">
                <a:srgbClr val="333333">
                  <a:alpha val="65000"/>
                </a:srgbClr>
              </a:outerShdw>
            </a:effectLst>
          </p:spPr>
        </p:pic>
        <p:sp>
          <p:nvSpPr>
            <p:cNvPr id="7177" name="Rectangle 6"/>
            <p:cNvSpPr>
              <a:spLocks noChangeArrowheads="1"/>
            </p:cNvSpPr>
            <p:nvPr/>
          </p:nvSpPr>
          <p:spPr bwMode="auto">
            <a:xfrm>
              <a:off x="5580112" y="1071546"/>
              <a:ext cx="3605213" cy="830997"/>
            </a:xfrm>
            <a:prstGeom prst="rect">
              <a:avLst/>
            </a:prstGeom>
            <a:noFill/>
            <a:ln w="9525">
              <a:noFill/>
              <a:miter lim="800000"/>
            </a:ln>
          </p:spPr>
          <p:txBody>
            <a:bodyPr>
              <a:spAutoFit/>
            </a:bodyPr>
            <a:lstStyle/>
            <a:p>
              <a:pPr algn="ctr"/>
              <a:r>
                <a:rPr lang="en-US" altLang="zh-CN" sz="2400">
                  <a:solidFill>
                    <a:srgbClr val="000000"/>
                  </a:solidFill>
                  <a:latin typeface="Helvetica" pitchFamily="34" charset="0"/>
                </a:rPr>
                <a:t>Warming-up Activities</a:t>
              </a:r>
              <a:endParaRPr lang="en-US" altLang="zh-CN" sz="2400">
                <a:solidFill>
                  <a:srgbClr val="000000"/>
                </a:solidFill>
                <a:latin typeface="Helvetica" pitchFamily="34" charset="0"/>
              </a:endParaRPr>
            </a:p>
            <a:p>
              <a:pPr algn="ctr"/>
              <a:endParaRPr lang="en-US" altLang="zh-CN" sz="2400" b="1">
                <a:solidFill>
                  <a:srgbClr val="000000"/>
                </a:solidFill>
                <a:latin typeface="Helvetica" pitchFamily="34" charset="0"/>
              </a:endParaRPr>
            </a:p>
          </p:txBody>
        </p:sp>
        <p:pic>
          <p:nvPicPr>
            <p:cNvPr id="7178" name="Picture 9"/>
            <p:cNvPicPr>
              <a:picLocks noChangeAspect="1" noChangeArrowheads="1"/>
            </p:cNvPicPr>
            <p:nvPr/>
          </p:nvPicPr>
          <p:blipFill>
            <a:blip r:embed="rId2"/>
            <a:srcRect/>
            <a:stretch>
              <a:fillRect/>
            </a:stretch>
          </p:blipFill>
          <p:spPr bwMode="auto">
            <a:xfrm>
              <a:off x="5581650" y="2428867"/>
              <a:ext cx="3346450" cy="1035057"/>
            </a:xfrm>
            <a:prstGeom prst="rect">
              <a:avLst/>
            </a:prstGeom>
            <a:noFill/>
            <a:ln w="9525">
              <a:noFill/>
              <a:miter lim="800000"/>
              <a:headEnd/>
              <a:tailEnd/>
            </a:ln>
          </p:spPr>
        </p:pic>
        <p:sp>
          <p:nvSpPr>
            <p:cNvPr id="18" name="TextBox 17">
              <a:hlinkClick r:id="rId3" action="ppaction://hlinksldjump"/>
            </p:cNvPr>
            <p:cNvSpPr txBox="1"/>
            <p:nvPr/>
          </p:nvSpPr>
          <p:spPr>
            <a:xfrm>
              <a:off x="6559586" y="2743200"/>
              <a:ext cx="1584333" cy="430213"/>
            </a:xfrm>
            <a:prstGeom prst="rect">
              <a:avLst/>
            </a:prstGeom>
            <a:noFill/>
          </p:spPr>
          <p:txBody>
            <a:bodyPr>
              <a:spAutoFit/>
            </a:bodyPr>
            <a:lstStyle/>
            <a:p>
              <a:pP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7180" name="Picture 9">
              <a:hlinkClick r:id="rId4" action="ppaction://hlinksldjump"/>
            </p:cNvPr>
            <p:cNvPicPr>
              <a:picLocks noChangeAspect="1" noChangeArrowheads="1"/>
            </p:cNvPicPr>
            <p:nvPr/>
          </p:nvPicPr>
          <p:blipFill>
            <a:blip r:embed="rId2"/>
            <a:srcRect r="5479"/>
            <a:stretch>
              <a:fillRect/>
            </a:stretch>
          </p:blipFill>
          <p:spPr bwMode="auto">
            <a:xfrm>
              <a:off x="4214810" y="3948124"/>
              <a:ext cx="4929190" cy="1052512"/>
            </a:xfrm>
            <a:prstGeom prst="rect">
              <a:avLst/>
            </a:prstGeom>
            <a:noFill/>
            <a:ln w="9525">
              <a:noFill/>
              <a:miter lim="800000"/>
              <a:headEnd/>
              <a:tailEnd/>
            </a:ln>
          </p:spPr>
        </p:pic>
        <p:sp>
          <p:nvSpPr>
            <p:cNvPr id="22" name="TextBox 21">
              <a:hlinkClick r:id="rId4" action="ppaction://hlinksldjump"/>
            </p:cNvPr>
            <p:cNvSpPr txBox="1"/>
            <p:nvPr/>
          </p:nvSpPr>
          <p:spPr>
            <a:xfrm>
              <a:off x="5229254" y="4275138"/>
              <a:ext cx="3170254" cy="430212"/>
            </a:xfrm>
            <a:prstGeom prst="rect">
              <a:avLst/>
            </a:prstGeom>
            <a:noFill/>
          </p:spPr>
          <p:txBody>
            <a:bodyPr>
              <a:spAutoFit/>
            </a:bodyPr>
            <a:lstStyle/>
            <a:p>
              <a:pP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7182" name="Picture 9"/>
            <p:cNvPicPr>
              <a:picLocks noChangeAspect="1" noChangeArrowheads="1"/>
            </p:cNvPicPr>
            <p:nvPr/>
          </p:nvPicPr>
          <p:blipFill>
            <a:blip r:embed="rId2"/>
            <a:srcRect/>
            <a:stretch>
              <a:fillRect/>
            </a:stretch>
          </p:blipFill>
          <p:spPr bwMode="auto">
            <a:xfrm>
              <a:off x="3714744" y="5588000"/>
              <a:ext cx="5119694" cy="1052513"/>
            </a:xfrm>
            <a:prstGeom prst="rect">
              <a:avLst/>
            </a:prstGeom>
            <a:noFill/>
            <a:ln w="9525">
              <a:noFill/>
              <a:miter lim="800000"/>
              <a:headEnd/>
              <a:tailEnd/>
            </a:ln>
          </p:spPr>
        </p:pic>
        <p:sp>
          <p:nvSpPr>
            <p:cNvPr id="2" name="TextBox 21">
              <a:hlinkClick r:id="rId5" action="ppaction://hlinksldjump"/>
            </p:cNvPr>
            <p:cNvSpPr txBox="1"/>
            <p:nvPr/>
          </p:nvSpPr>
          <p:spPr>
            <a:xfrm>
              <a:off x="4759351" y="5915025"/>
              <a:ext cx="3170254" cy="431800"/>
            </a:xfrm>
            <a:prstGeom prst="rect">
              <a:avLst/>
            </a:prstGeom>
            <a:noFill/>
          </p:spPr>
          <p:txBody>
            <a:bodyPr>
              <a:spAutoFit/>
            </a:bodyPr>
            <a:lstStyle/>
            <a:p>
              <a:pP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Cultural Background</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7184" name="Picture 4">
              <a:hlinkClick r:id="rId6" action="ppaction://hlinksldjump"/>
            </p:cNvPr>
            <p:cNvPicPr>
              <a:picLocks noChangeAspect="1" noChangeArrowheads="1"/>
            </p:cNvPicPr>
            <p:nvPr/>
          </p:nvPicPr>
          <p:blipFill>
            <a:blip r:embed="rId7"/>
            <a:srcRect/>
            <a:stretch>
              <a:fillRect/>
            </a:stretch>
          </p:blipFill>
          <p:spPr bwMode="auto">
            <a:xfrm>
              <a:off x="8399463" y="6181725"/>
              <a:ext cx="434975" cy="458788"/>
            </a:xfrm>
            <a:prstGeom prst="rect">
              <a:avLst/>
            </a:prstGeom>
            <a:noFill/>
            <a:ln w="9525">
              <a:noFill/>
              <a:miter lim="800000"/>
              <a:headEnd/>
              <a:tailEnd/>
            </a:ln>
          </p:spPr>
        </p:pic>
        <p:sp>
          <p:nvSpPr>
            <p:cNvPr id="19" name="TextBox 18"/>
            <p:cNvSpPr txBox="1"/>
            <p:nvPr/>
          </p:nvSpPr>
          <p:spPr>
            <a:xfrm>
              <a:off x="1625096" y="96838"/>
              <a:ext cx="7297777" cy="52387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eaLnBrk="1" fontAlgn="auto" hangingPunct="1">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Will you be a worker or a laborer?</a:t>
              </a:r>
              <a:endParaRPr lang="en-US" altLang="zh-CN" sz="2800" dirty="0" smtClean="0">
                <a:effectLst>
                  <a:glow rad="101600">
                    <a:schemeClr val="tx1">
                      <a:alpha val="60000"/>
                    </a:schemeClr>
                  </a:glow>
                  <a:outerShdw blurRad="38100" dist="38100" dir="2700000" algn="tl">
                    <a:srgbClr val="000000">
                      <a:alpha val="43137"/>
                    </a:srgbClr>
                  </a:outerShdw>
                </a:effectLst>
              </a:endParaRPr>
            </a:p>
          </p:txBody>
        </p:sp>
      </p:grpSp>
      <p:sp>
        <p:nvSpPr>
          <p:cNvPr id="20" name="TextBox 31"/>
          <p:cNvSpPr txBox="1">
            <a:spLocks noChangeArrowheads="1"/>
          </p:cNvSpPr>
          <p:nvPr/>
        </p:nvSpPr>
        <p:spPr bwMode="auto">
          <a:xfrm>
            <a:off x="881042" y="-24"/>
            <a:ext cx="762000" cy="701676"/>
          </a:xfrm>
          <a:prstGeom prst="rect">
            <a:avLst/>
          </a:prstGeom>
          <a:noFill/>
          <a:ln w="9525">
            <a:noFill/>
            <a:miter lim="800000"/>
          </a:ln>
        </p:spPr>
        <p:txBody>
          <a:bodyPr>
            <a:spAutoFit/>
          </a:bodyPr>
          <a:lstStyle/>
          <a:p>
            <a:r>
              <a:rPr lang="en-US" altLang="zh-CN" sz="4000" b="1" i="1" dirty="0">
                <a:latin typeface="Helvetica" pitchFamily="34" charset="0"/>
                <a:ea typeface="Arial Unicode MS" panose="020B0604020202020204" pitchFamily="34" charset="-122"/>
                <a:cs typeface="Helvetica Neue"/>
              </a:rPr>
              <a:t>A</a:t>
            </a:r>
            <a:endParaRPr lang="en-US" altLang="zh-CN" sz="4000" b="1" i="1" dirty="0">
              <a:latin typeface="Helvetica" pitchFamily="34" charset="0"/>
              <a:ea typeface="Arial Unicode MS" panose="020B0604020202020204" pitchFamily="34" charset="-122"/>
              <a:cs typeface="Helvetica Neue"/>
            </a:endParaRPr>
          </a:p>
        </p:txBody>
      </p:sp>
      <p:sp>
        <p:nvSpPr>
          <p:cNvPr id="21" name="Isosceles Triangle 15"/>
          <p:cNvSpPr/>
          <p:nvPr/>
        </p:nvSpPr>
        <p:spPr bwMode="auto">
          <a:xfrm flipV="1">
            <a:off x="1379516" y="428604"/>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TextBox 35"/>
          <p:cNvSpPr txBox="1">
            <a:spLocks noChangeArrowheads="1"/>
          </p:cNvSpPr>
          <p:nvPr/>
        </p:nvSpPr>
        <p:spPr bwMode="auto">
          <a:xfrm>
            <a:off x="-71470" y="285728"/>
            <a:ext cx="1095172" cy="338554"/>
          </a:xfrm>
          <a:prstGeom prst="rect">
            <a:avLst/>
          </a:prstGeom>
          <a:noFill/>
          <a:ln w="9525">
            <a:noFill/>
            <a:miter lim="800000"/>
          </a:ln>
        </p:spPr>
        <p:txBody>
          <a:bodyPr wrap="none">
            <a:spAutoFit/>
          </a:bodyPr>
          <a:lstStyle/>
          <a:p>
            <a:r>
              <a:rPr lang="en-US" altLang="zh-CN" sz="1600" b="1" i="1" dirty="0" smtClean="0">
                <a:latin typeface="Helvetica" pitchFamily="34" charset="0"/>
                <a:ea typeface="Helvetica Neue"/>
                <a:cs typeface="Helvetica Neue"/>
              </a:rPr>
              <a:t>SECTION</a:t>
            </a:r>
            <a:endParaRPr lang="en-US" altLang="zh-CN" sz="1600" b="1" i="1" dirty="0">
              <a:latin typeface="Helvetica" pitchFamily="34" charset="0"/>
              <a:ea typeface="Helvetica Neue"/>
              <a:cs typeface="Helvetica Neue"/>
            </a:endParaRPr>
          </a:p>
        </p:txBody>
      </p:sp>
      <p:pic>
        <p:nvPicPr>
          <p:cNvPr id="1026" name="Picture 2" descr="D:\图片\新视野读写3\新视野读写3册 大图原图\新视野读写 3 课首图_全\NHCE_dx_3_Unit5.jpg"/>
          <p:cNvPicPr>
            <a:picLocks noChangeAspect="1" noChangeArrowheads="1"/>
          </p:cNvPicPr>
          <p:nvPr/>
        </p:nvPicPr>
        <p:blipFill>
          <a:blip r:embed="rId8" cstate="print"/>
          <a:srcRect/>
          <a:stretch>
            <a:fillRect/>
          </a:stretch>
        </p:blipFill>
        <p:spPr bwMode="auto">
          <a:xfrm>
            <a:off x="0" y="2428843"/>
            <a:ext cx="4166283" cy="277854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1"/>
          <p:cNvSpPr>
            <a:spLocks noChangeArrowheads="1"/>
          </p:cNvSpPr>
          <p:nvPr/>
        </p:nvSpPr>
        <p:spPr bwMode="auto">
          <a:xfrm>
            <a:off x="1600200" y="2169375"/>
            <a:ext cx="5976938" cy="830997"/>
          </a:xfrm>
          <a:prstGeom prst="rect">
            <a:avLst/>
          </a:prstGeom>
          <a:noFill/>
          <a:ln w="9525">
            <a:noFill/>
            <a:miter lim="800000"/>
          </a:ln>
        </p:spPr>
        <p:txBody>
          <a:bodyPr>
            <a:spAutoFit/>
          </a:bodyPr>
          <a:lstStyle/>
          <a:p>
            <a:pPr eaLnBrk="1" hangingPunct="1"/>
            <a:r>
              <a:rPr lang="zh-CN" altLang="en-US" sz="2400" dirty="0">
                <a:latin typeface="华文行楷" panose="02010800040101010101" pitchFamily="2" charset="-122"/>
                <a:ea typeface="华文行楷" panose="02010800040101010101" pitchFamily="2" charset="-122"/>
              </a:rPr>
              <a:t>社会上看来一定是苦工的事情对个人来说却是自在的玩乐活动。</a:t>
            </a:r>
            <a:endParaRPr lang="zh-CN" altLang="en-US" sz="2400" dirty="0">
              <a:latin typeface="华文行楷" panose="02010800040101010101" pitchFamily="2" charset="-122"/>
              <a:ea typeface="华文行楷" panose="02010800040101010101" pitchFamily="2" charset="-122"/>
            </a:endParaRPr>
          </a:p>
        </p:txBody>
      </p:sp>
      <p:sp>
        <p:nvSpPr>
          <p:cNvPr id="55299" name="TextBox 4"/>
          <p:cNvSpPr txBox="1">
            <a:spLocks noChangeArrowheads="1"/>
          </p:cNvSpPr>
          <p:nvPr/>
        </p:nvSpPr>
        <p:spPr bwMode="auto">
          <a:xfrm>
            <a:off x="1538288" y="1412875"/>
            <a:ext cx="1952625" cy="523875"/>
          </a:xfrm>
          <a:prstGeom prst="rect">
            <a:avLst/>
          </a:prstGeom>
          <a:noFill/>
          <a:ln w="9525">
            <a:noFill/>
            <a:miter lim="800000"/>
          </a:ln>
        </p:spPr>
        <p:txBody>
          <a:bodyPr>
            <a:spAutoFit/>
          </a:bodyPr>
          <a:lstStyle/>
          <a:p>
            <a:pPr eaLnBrk="1" hangingPunct="1"/>
            <a:r>
              <a:rPr lang="zh-CN" altLang="en-US" sz="2800" b="1">
                <a:solidFill>
                  <a:srgbClr val="C00000"/>
                </a:solidFill>
                <a:latin typeface="华文行楷" panose="02010800040101010101" pitchFamily="2" charset="-122"/>
                <a:ea typeface="华文行楷" panose="02010800040101010101" pitchFamily="2" charset="-122"/>
              </a:rPr>
              <a:t>原句译文</a:t>
            </a:r>
            <a:endParaRPr lang="zh-CN" altLang="en-US" sz="2800" b="1">
              <a:solidFill>
                <a:srgbClr val="C00000"/>
              </a:solidFill>
              <a:latin typeface="华文行楷" panose="02010800040101010101" pitchFamily="2" charset="-122"/>
              <a:ea typeface="华文行楷" panose="02010800040101010101" pitchFamily="2" charset="-122"/>
            </a:endParaRPr>
          </a:p>
        </p:txBody>
      </p:sp>
      <p:sp>
        <p:nvSpPr>
          <p:cNvPr id="55300" name="TextBox 25"/>
          <p:cNvSpPr txBox="1">
            <a:spLocks noChangeArrowheads="1"/>
          </p:cNvSpPr>
          <p:nvPr/>
        </p:nvSpPr>
        <p:spPr bwMode="auto">
          <a:xfrm>
            <a:off x="1500188" y="3500438"/>
            <a:ext cx="1871662" cy="522287"/>
          </a:xfrm>
          <a:prstGeom prst="rect">
            <a:avLst/>
          </a:prstGeom>
          <a:noFill/>
          <a:ln w="9525">
            <a:noFill/>
            <a:miter lim="800000"/>
          </a:ln>
        </p:spPr>
        <p:txBody>
          <a:bodyPr>
            <a:spAutoFit/>
          </a:bodyPr>
          <a:lstStyle/>
          <a:p>
            <a:pPr eaLnBrk="1" hangingPunct="1"/>
            <a:r>
              <a:rPr lang="zh-CN" altLang="en-US" sz="2800" b="1" dirty="0">
                <a:solidFill>
                  <a:srgbClr val="FF6600"/>
                </a:solidFill>
                <a:latin typeface="华文行楷" panose="02010800040101010101" pitchFamily="2" charset="-122"/>
                <a:ea typeface="华文行楷" panose="02010800040101010101" pitchFamily="2" charset="-122"/>
              </a:rPr>
              <a:t>逆译练习</a:t>
            </a:r>
            <a:endParaRPr lang="zh-CN" altLang="en-US" sz="2800" b="1" dirty="0">
              <a:solidFill>
                <a:srgbClr val="FF6600"/>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652588" y="4157497"/>
            <a:ext cx="6088062" cy="1200329"/>
          </a:xfrm>
          <a:prstGeom prst="rect">
            <a:avLst/>
          </a:prstGeom>
          <a:noFill/>
          <a:ln w="9525">
            <a:noFill/>
            <a:miter lim="800000"/>
          </a:ln>
        </p:spPr>
        <p:txBody>
          <a:bodyPr>
            <a:spAutoFit/>
          </a:bodyPr>
          <a:lstStyle/>
          <a:p>
            <a:pPr eaLnBrk="1" hangingPunct="1"/>
            <a:r>
              <a:rPr lang="en-US" altLang="zh-CN" sz="2400" b="1" dirty="0">
                <a:solidFill>
                  <a:srgbClr val="FF6600"/>
                </a:solidFill>
                <a:latin typeface="Helvetica" pitchFamily="34" charset="0"/>
              </a:rPr>
              <a:t>What is necessary</a:t>
            </a:r>
            <a:r>
              <a:rPr lang="en-US" altLang="zh-CN" sz="2400" dirty="0">
                <a:latin typeface="Helvetica" pitchFamily="34" charset="0"/>
              </a:rPr>
              <a:t> </a:t>
            </a:r>
            <a:r>
              <a:rPr lang="en-US" altLang="zh-CN" sz="2400" b="1" dirty="0">
                <a:solidFill>
                  <a:srgbClr val="FF6600"/>
                </a:solidFill>
                <a:latin typeface="Helvetica" pitchFamily="34" charset="0"/>
              </a:rPr>
              <a:t>labor</a:t>
            </a:r>
            <a:r>
              <a:rPr lang="en-US" altLang="zh-CN" sz="2400" dirty="0">
                <a:latin typeface="Helvetica" pitchFamily="34" charset="0"/>
              </a:rPr>
              <a:t> from the point of view of society </a:t>
            </a:r>
            <a:r>
              <a:rPr lang="en-US" altLang="zh-CN" sz="2400" b="1" dirty="0">
                <a:solidFill>
                  <a:srgbClr val="FF6600"/>
                </a:solidFill>
                <a:latin typeface="Helvetica" pitchFamily="34" charset="0"/>
              </a:rPr>
              <a:t>is</a:t>
            </a:r>
            <a:r>
              <a:rPr lang="en-US" altLang="zh-CN" sz="2400" dirty="0">
                <a:latin typeface="Helvetica" pitchFamily="34" charset="0"/>
              </a:rPr>
              <a:t> </a:t>
            </a:r>
            <a:r>
              <a:rPr lang="en-US" altLang="zh-CN" sz="2400" b="1" dirty="0">
                <a:solidFill>
                  <a:srgbClr val="FF6600"/>
                </a:solidFill>
                <a:latin typeface="Helvetica" pitchFamily="34" charset="0"/>
              </a:rPr>
              <a:t>voluntary</a:t>
            </a:r>
            <a:r>
              <a:rPr lang="en-US" altLang="zh-CN" sz="2400" dirty="0">
                <a:latin typeface="Helvetica" pitchFamily="34" charset="0"/>
              </a:rPr>
              <a:t> </a:t>
            </a:r>
            <a:r>
              <a:rPr lang="en-US" altLang="zh-CN" sz="2400" b="1" dirty="0">
                <a:solidFill>
                  <a:srgbClr val="FF6600"/>
                </a:solidFill>
                <a:latin typeface="Helvetica" pitchFamily="34" charset="0"/>
              </a:rPr>
              <a:t>play</a:t>
            </a:r>
            <a:r>
              <a:rPr lang="en-US" altLang="zh-CN" sz="2400" dirty="0">
                <a:latin typeface="Helvetica" pitchFamily="34" charset="0"/>
              </a:rPr>
              <a:t> from the individual’s personal point of view. (Para. 3)</a:t>
            </a:r>
            <a:endParaRPr lang="en-US" altLang="zh-CN" sz="2400" dirty="0">
              <a:latin typeface="Helvetica" pitchFamily="34" charset="0"/>
            </a:endParaRPr>
          </a:p>
        </p:txBody>
      </p:sp>
      <p:cxnSp>
        <p:nvCxnSpPr>
          <p:cNvPr id="4" name="直接连接符 3"/>
          <p:cNvCxnSpPr/>
          <p:nvPr/>
        </p:nvCxnSpPr>
        <p:spPr>
          <a:xfrm>
            <a:off x="1653872" y="185736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91680" y="392906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13" y="5767388"/>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eaLnBrk="1" fontAlgn="auto" hangingPunct="1">
              <a:spcBef>
                <a:spcPts val="0"/>
              </a:spcBef>
              <a:spcAft>
                <a:spcPts val="0"/>
              </a:spcAft>
              <a:defRPr/>
            </a:pPr>
            <a:r>
              <a:rPr lang="zh-CN" altLang="en-US" b="1" dirty="0"/>
              <a:t>句型提炼</a:t>
            </a:r>
            <a:endParaRPr lang="zh-CN" altLang="en-US" b="1" dirty="0"/>
          </a:p>
        </p:txBody>
      </p:sp>
      <p:pic>
        <p:nvPicPr>
          <p:cNvPr id="55306" name="Picture 2" descr="H:\2015年修改\图片14.jpg"/>
          <p:cNvPicPr>
            <a:picLocks noChangeAspect="1" noChangeArrowheads="1"/>
          </p:cNvPicPr>
          <p:nvPr/>
        </p:nvPicPr>
        <p:blipFill>
          <a:blip r:embed="rId1"/>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1"/>
          <p:cNvSpPr>
            <a:spLocks noChangeArrowheads="1"/>
          </p:cNvSpPr>
          <p:nvPr/>
        </p:nvSpPr>
        <p:spPr bwMode="auto">
          <a:xfrm>
            <a:off x="1538288" y="2103438"/>
            <a:ext cx="6273800" cy="830997"/>
          </a:xfrm>
          <a:prstGeom prst="rect">
            <a:avLst/>
          </a:prstGeom>
          <a:noFill/>
          <a:ln w="9525">
            <a:noFill/>
            <a:miter lim="800000"/>
          </a:ln>
        </p:spPr>
        <p:txBody>
          <a:bodyPr>
            <a:spAutoFit/>
          </a:bodyPr>
          <a:lstStyle/>
          <a:p>
            <a:pPr eaLnBrk="1" hangingPunct="1"/>
            <a:r>
              <a:rPr lang="en-US" altLang="zh-CN" sz="2400" dirty="0">
                <a:latin typeface="Helvetica" pitchFamily="34" charset="0"/>
                <a:ea typeface="华文行楷" panose="02010800040101010101" pitchFamily="2" charset="-122"/>
              </a:rPr>
              <a:t>What is sth. from the point of view of A is sth. else from the B’s point of view.</a:t>
            </a:r>
            <a:endParaRPr lang="en-US" altLang="zh-CN" sz="2400" dirty="0">
              <a:latin typeface="Helvetica" pitchFamily="34" charset="0"/>
              <a:ea typeface="华文行楷" panose="02010800040101010101"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dirty="0">
              <a:solidFill>
                <a:schemeClr val="accent6">
                  <a:lumMod val="75000"/>
                </a:schemeClr>
              </a:solidFill>
              <a:latin typeface="华文行楷" panose="02010800040101010101" pitchFamily="2" charset="-122"/>
              <a:ea typeface="华文行楷" panose="02010800040101010101" pitchFamily="2" charset="-122"/>
            </a:endParaRPr>
          </a:p>
        </p:txBody>
      </p:sp>
      <p:sp>
        <p:nvSpPr>
          <p:cNvPr id="56324" name="TextBox 25"/>
          <p:cNvSpPr txBox="1">
            <a:spLocks noChangeArrowheads="1"/>
          </p:cNvSpPr>
          <p:nvPr/>
        </p:nvSpPr>
        <p:spPr bwMode="auto">
          <a:xfrm>
            <a:off x="1538288" y="3214688"/>
            <a:ext cx="1871662" cy="523875"/>
          </a:xfrm>
          <a:prstGeom prst="rect">
            <a:avLst/>
          </a:prstGeom>
          <a:noFill/>
          <a:ln w="9525">
            <a:noFill/>
            <a:miter lim="800000"/>
          </a:ln>
        </p:spPr>
        <p:txBody>
          <a:bodyPr>
            <a:spAutoFit/>
          </a:bodyPr>
          <a:lstStyle/>
          <a:p>
            <a:pPr eaLnBrk="1" hangingPunct="1"/>
            <a:r>
              <a:rPr lang="zh-CN" altLang="en-US" sz="2800" b="1">
                <a:solidFill>
                  <a:srgbClr val="71AE0E"/>
                </a:solidFill>
                <a:latin typeface="华文行楷" panose="02010800040101010101" pitchFamily="2" charset="-122"/>
                <a:ea typeface="华文行楷" panose="02010800040101010101" pitchFamily="2" charset="-122"/>
              </a:rPr>
              <a:t>应用提示</a:t>
            </a:r>
            <a:endParaRPr lang="zh-CN" altLang="en-US" sz="2800" b="1">
              <a:solidFill>
                <a:srgbClr val="71AE0E"/>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47813" y="4000504"/>
            <a:ext cx="6088062" cy="820738"/>
          </a:xfrm>
          <a:prstGeom prst="rect">
            <a:avLst/>
          </a:prstGeom>
          <a:noFill/>
          <a:ln w="9525">
            <a:noFill/>
            <a:miter lim="800000"/>
          </a:ln>
        </p:spPr>
        <p:txBody>
          <a:bodyPr>
            <a:spAutoFit/>
          </a:bodyPr>
          <a:lstStyle/>
          <a:p>
            <a:pPr eaLnBrk="1" hangingPunct="1">
              <a:lnSpc>
                <a:spcPts val="2800"/>
              </a:lnSpc>
              <a:spcBef>
                <a:spcPct val="50000"/>
              </a:spcBef>
            </a:pPr>
            <a:r>
              <a:rPr lang="zh-CN" altLang="en-US" sz="2400" dirty="0">
                <a:latin typeface="华文行楷" panose="02010800040101010101" pitchFamily="2" charset="-122"/>
                <a:ea typeface="华文行楷" panose="02010800040101010101" pitchFamily="2" charset="-122"/>
              </a:rPr>
              <a:t>用于表达</a:t>
            </a:r>
            <a:r>
              <a:rPr lang="zh-CN" altLang="en-US" sz="2400" dirty="0">
                <a:solidFill>
                  <a:srgbClr val="71AE0E"/>
                </a:solidFill>
                <a:latin typeface="华文行楷" panose="02010800040101010101" pitchFamily="2" charset="-122"/>
                <a:ea typeface="华文行楷" panose="02010800040101010101" pitchFamily="2" charset="-122"/>
              </a:rPr>
              <a:t>“不同的人对待同一件事有不同的看法”</a:t>
            </a:r>
            <a:r>
              <a:rPr lang="zh-CN" altLang="en-US" sz="2400" dirty="0">
                <a:latin typeface="华文行楷" panose="02010800040101010101" pitchFamily="2" charset="-122"/>
                <a:ea typeface="华文行楷" panose="02010800040101010101" pitchFamily="2" charset="-122"/>
              </a:rPr>
              <a:t>。</a:t>
            </a:r>
            <a:endParaRPr lang="en-US" altLang="zh-CN" sz="2400" dirty="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621299" y="3643314"/>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85736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6328" name="Picture 2"/>
          <p:cNvPicPr>
            <a:picLocks noChangeAspect="1" noChangeArrowheads="1"/>
          </p:cNvPicPr>
          <p:nvPr/>
        </p:nvPicPr>
        <p:blipFill>
          <a:blip r:embed="rId1"/>
          <a:srcRect/>
          <a:stretch>
            <a:fillRect/>
          </a:stretch>
        </p:blipFill>
        <p:spPr bwMode="auto">
          <a:xfrm>
            <a:off x="0" y="5876925"/>
            <a:ext cx="4208463" cy="957263"/>
          </a:xfrm>
          <a:prstGeom prst="rect">
            <a:avLst/>
          </a:prstGeom>
          <a:noFill/>
          <a:ln w="9525">
            <a:noFill/>
            <a:miter lim="800000"/>
            <a:headEnd/>
            <a:tailEnd/>
          </a:ln>
        </p:spPr>
      </p:pic>
      <p:pic>
        <p:nvPicPr>
          <p:cNvPr id="56331"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
        <p:nvSpPr>
          <p:cNvPr id="12" name="TextBox 11">
            <a:hlinkClick r:id="" action="ppaction://hlinkshowjump?jump=nextslide"/>
          </p:cNvPr>
          <p:cNvSpPr txBox="1"/>
          <p:nvPr/>
        </p:nvSpPr>
        <p:spPr>
          <a:xfrm>
            <a:off x="5929313" y="5767388"/>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eaLnBrk="1" fontAlgn="auto" hangingPunct="1">
              <a:spcBef>
                <a:spcPts val="0"/>
              </a:spcBef>
              <a:spcAft>
                <a:spcPts val="0"/>
              </a:spcAft>
              <a:defRPr/>
            </a:pPr>
            <a:r>
              <a:rPr lang="zh-CN" altLang="en-US" b="1" dirty="0" smtClean="0"/>
              <a:t>句型应用</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1"/>
          <a:srcRect l="7280" t="15610"/>
          <a:stretch>
            <a:fillRect/>
          </a:stretch>
        </p:blipFill>
        <p:spPr bwMode="auto">
          <a:xfrm>
            <a:off x="857250" y="1484313"/>
            <a:ext cx="7745413" cy="5159375"/>
          </a:xfrm>
          <a:prstGeom prst="rect">
            <a:avLst/>
          </a:prstGeom>
          <a:noFill/>
          <a:ln w="9525">
            <a:noFill/>
            <a:miter lim="800000"/>
            <a:headEnd/>
            <a:tailEnd/>
          </a:ln>
        </p:spPr>
      </p:pic>
      <p:sp>
        <p:nvSpPr>
          <p:cNvPr id="13" name="文本框 5"/>
          <p:cNvSpPr txBox="1"/>
          <p:nvPr/>
        </p:nvSpPr>
        <p:spPr>
          <a:xfrm>
            <a:off x="1475656" y="3824591"/>
            <a:ext cx="4297680" cy="461665"/>
          </a:xfrm>
          <a:prstGeom prst="rect">
            <a:avLst/>
          </a:prstGeom>
          <a:solidFill>
            <a:srgbClr val="FFC000"/>
          </a:solidFill>
          <a:effectLst>
            <a:softEdge rad="127000"/>
          </a:effectLst>
        </p:spPr>
        <p:txBody>
          <a:bodyPr>
            <a:spAutoFit/>
          </a:bodyPr>
          <a:lstStyle/>
          <a:p>
            <a:pPr eaLnBrk="1" fontAlgn="auto" hangingPunct="1">
              <a:spcBef>
                <a:spcPts val="0"/>
              </a:spcBef>
              <a:spcAft>
                <a:spcPts val="0"/>
              </a:spcAft>
              <a:defRPr/>
            </a:pPr>
            <a:r>
              <a:rPr lang="en-US" altLang="zh-CN" sz="2400" dirty="0">
                <a:latin typeface="+mn-lt"/>
                <a:ea typeface="+mn-ea"/>
              </a:rPr>
              <a:t>(elderly people/weird dressing)</a:t>
            </a:r>
            <a:endParaRPr kumimoji="1" lang="en-US" altLang="zh-CN" sz="2400" dirty="0">
              <a:solidFill>
                <a:schemeClr val="accent4">
                  <a:lumMod val="10000"/>
                </a:schemeClr>
              </a:solidFill>
              <a:latin typeface="Helvetica" pitchFamily="34" charset="0"/>
              <a:ea typeface="+mn-ea"/>
            </a:endParaRPr>
          </a:p>
        </p:txBody>
      </p:sp>
      <p:sp>
        <p:nvSpPr>
          <p:cNvPr id="23" name="TextBox 22"/>
          <p:cNvSpPr txBox="1"/>
          <p:nvPr/>
        </p:nvSpPr>
        <p:spPr>
          <a:xfrm>
            <a:off x="1403350" y="2078032"/>
            <a:ext cx="1651000" cy="493712"/>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403350" y="2525712"/>
            <a:ext cx="5826125" cy="831850"/>
          </a:xfrm>
          <a:prstGeom prst="rect">
            <a:avLst/>
          </a:prstGeom>
          <a:noFill/>
          <a:ln w="9525">
            <a:noFill/>
            <a:miter lim="800000"/>
          </a:ln>
        </p:spPr>
        <p:txBody>
          <a:bodyPr>
            <a:spAutoFit/>
          </a:bodyPr>
          <a:lstStyle/>
          <a:p>
            <a:pPr eaLnBrk="1" hangingPunct="1">
              <a:spcBef>
                <a:spcPct val="50000"/>
              </a:spcBef>
            </a:pPr>
            <a:r>
              <a:rPr lang="zh-CN" altLang="en-US" sz="2400" dirty="0">
                <a:latin typeface="华文行楷" panose="02010800040101010101" pitchFamily="2" charset="-122"/>
                <a:ea typeface="华文行楷" panose="02010800040101010101" pitchFamily="2" charset="-122"/>
              </a:rPr>
              <a:t> 在老年人看来是怪异的打扮对年轻人来说却是时尚。</a:t>
            </a:r>
            <a:endParaRPr lang="en-US" altLang="zh-CN"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403350" y="3436941"/>
            <a:ext cx="1651000"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6" name="矩形 15"/>
          <p:cNvSpPr>
            <a:spLocks noChangeArrowheads="1"/>
          </p:cNvSpPr>
          <p:nvPr/>
        </p:nvSpPr>
        <p:spPr bwMode="auto">
          <a:xfrm>
            <a:off x="1579563" y="4402153"/>
            <a:ext cx="6448425" cy="1169987"/>
          </a:xfrm>
          <a:prstGeom prst="rect">
            <a:avLst/>
          </a:prstGeom>
          <a:noFill/>
          <a:ln w="9525">
            <a:noFill/>
            <a:miter lim="800000"/>
          </a:ln>
        </p:spPr>
        <p:txBody>
          <a:bodyPr>
            <a:spAutoFit/>
          </a:bodyPr>
          <a:lstStyle/>
          <a:p>
            <a:pPr eaLnBrk="1" hangingPunct="1">
              <a:lnSpc>
                <a:spcPts val="2800"/>
              </a:lnSpc>
              <a:spcBef>
                <a:spcPct val="50000"/>
              </a:spcBef>
            </a:pPr>
            <a:r>
              <a:rPr kumimoji="1" lang="en-US" altLang="zh-CN" sz="2400" i="1" dirty="0">
                <a:solidFill>
                  <a:srgbClr val="FF0000"/>
                </a:solidFill>
                <a:latin typeface="Helvetica" pitchFamily="34" charset="0"/>
              </a:rPr>
              <a:t>What is </a:t>
            </a:r>
            <a:r>
              <a:rPr lang="en-US" altLang="zh-CN" sz="2400" dirty="0">
                <a:latin typeface="Helvetica" pitchFamily="34" charset="0"/>
                <a:ea typeface="华文行楷" panose="02010800040101010101" pitchFamily="2" charset="-122"/>
              </a:rPr>
              <a:t>weird dressing </a:t>
            </a:r>
            <a:r>
              <a:rPr kumimoji="1" lang="en-US" altLang="zh-CN" sz="2400" i="1" dirty="0">
                <a:solidFill>
                  <a:srgbClr val="FF0000"/>
                </a:solidFill>
                <a:latin typeface="Helvetica" pitchFamily="34" charset="0"/>
              </a:rPr>
              <a:t>from the point of view of</a:t>
            </a:r>
            <a:r>
              <a:rPr lang="en-US" altLang="zh-CN" sz="2400" dirty="0">
                <a:latin typeface="Helvetica" pitchFamily="34" charset="0"/>
                <a:ea typeface="华文行楷" panose="02010800040101010101" pitchFamily="2" charset="-122"/>
              </a:rPr>
              <a:t> elderly people </a:t>
            </a:r>
            <a:r>
              <a:rPr kumimoji="1" lang="en-US" altLang="zh-CN" sz="2400" i="1" dirty="0">
                <a:solidFill>
                  <a:srgbClr val="FF0000"/>
                </a:solidFill>
                <a:latin typeface="Helvetica" pitchFamily="34" charset="0"/>
              </a:rPr>
              <a:t>is </a:t>
            </a:r>
            <a:r>
              <a:rPr lang="en-US" altLang="zh-CN" sz="2400" dirty="0">
                <a:latin typeface="Helvetica" pitchFamily="34" charset="0"/>
                <a:ea typeface="华文行楷" panose="02010800040101010101" pitchFamily="2" charset="-122"/>
              </a:rPr>
              <a:t>fashion </a:t>
            </a:r>
            <a:r>
              <a:rPr kumimoji="1" lang="en-US" altLang="zh-CN" sz="2400" i="1" dirty="0">
                <a:solidFill>
                  <a:srgbClr val="FF0000"/>
                </a:solidFill>
                <a:latin typeface="Helvetica" pitchFamily="34" charset="0"/>
              </a:rPr>
              <a:t>from the point of view of </a:t>
            </a:r>
            <a:r>
              <a:rPr lang="en-US" altLang="zh-CN" sz="2400" dirty="0">
                <a:latin typeface="Helvetica" pitchFamily="34" charset="0"/>
                <a:ea typeface="华文行楷" panose="02010800040101010101" pitchFamily="2" charset="-122"/>
              </a:rPr>
              <a:t>young people.</a:t>
            </a:r>
            <a:endParaRPr kumimoji="1" lang="en-US" altLang="zh-CN" sz="2400" dirty="0">
              <a:latin typeface="Helvetica" pitchFamily="34" charset="0"/>
            </a:endParaRPr>
          </a:p>
        </p:txBody>
      </p:sp>
      <p:pic>
        <p:nvPicPr>
          <p:cNvPr id="57355"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1"/>
          <p:cNvSpPr>
            <a:spLocks noChangeArrowheads="1"/>
          </p:cNvSpPr>
          <p:nvPr/>
        </p:nvSpPr>
        <p:spPr bwMode="auto">
          <a:xfrm>
            <a:off x="1504950" y="2065337"/>
            <a:ext cx="6019800" cy="1200329"/>
          </a:xfrm>
          <a:prstGeom prst="rect">
            <a:avLst/>
          </a:prstGeom>
          <a:noFill/>
          <a:ln w="9525">
            <a:noFill/>
            <a:miter lim="800000"/>
          </a:ln>
        </p:spPr>
        <p:txBody>
          <a:bodyPr>
            <a:spAutoFit/>
          </a:bodyPr>
          <a:lstStyle/>
          <a:p>
            <a:pPr eaLnBrk="1" hangingPunct="1"/>
            <a:r>
              <a:rPr lang="zh-CN" altLang="en-US" sz="2400" dirty="0">
                <a:solidFill>
                  <a:srgbClr val="C00000"/>
                </a:solidFill>
                <a:latin typeface="华文行楷" panose="02010800040101010101" pitchFamily="2" charset="-122"/>
                <a:ea typeface="华文行楷" panose="02010800040101010101" pitchFamily="2" charset="-122"/>
              </a:rPr>
              <a:t>无论</a:t>
            </a:r>
            <a:r>
              <a:rPr lang="zh-CN" altLang="en-US" sz="2400" dirty="0">
                <a:latin typeface="华文行楷" panose="02010800040101010101" pitchFamily="2" charset="-122"/>
                <a:ea typeface="华文行楷" panose="02010800040101010101" pitchFamily="2" charset="-122"/>
              </a:rPr>
              <a:t>是铁匠的体力活，</a:t>
            </a:r>
            <a:r>
              <a:rPr lang="zh-CN" altLang="en-US" sz="2400" dirty="0">
                <a:solidFill>
                  <a:srgbClr val="C00000"/>
                </a:solidFill>
                <a:latin typeface="华文行楷" panose="02010800040101010101" pitchFamily="2" charset="-122"/>
                <a:ea typeface="华文行楷" panose="02010800040101010101" pitchFamily="2" charset="-122"/>
              </a:rPr>
              <a:t>还是</a:t>
            </a:r>
            <a:r>
              <a:rPr lang="zh-CN" altLang="en-US" sz="2400" dirty="0">
                <a:latin typeface="华文行楷" panose="02010800040101010101" pitchFamily="2" charset="-122"/>
                <a:ea typeface="华文行楷" panose="02010800040101010101" pitchFamily="2" charset="-122"/>
              </a:rPr>
              <a:t>像科学家或艺术家从事的偏脑力的活，他们在工作中都会投入激情。</a:t>
            </a:r>
            <a:endParaRPr lang="zh-CN" altLang="en-US" sz="2400" dirty="0">
              <a:latin typeface="华文行楷" panose="02010800040101010101" pitchFamily="2" charset="-122"/>
              <a:ea typeface="华文行楷" panose="02010800040101010101" pitchFamily="2" charset="-122"/>
            </a:endParaRPr>
          </a:p>
        </p:txBody>
      </p:sp>
      <p:sp>
        <p:nvSpPr>
          <p:cNvPr id="58371" name="TextBox 4"/>
          <p:cNvSpPr txBox="1">
            <a:spLocks noChangeArrowheads="1"/>
          </p:cNvSpPr>
          <p:nvPr/>
        </p:nvSpPr>
        <p:spPr bwMode="auto">
          <a:xfrm>
            <a:off x="1538288" y="1412875"/>
            <a:ext cx="1952625" cy="523875"/>
          </a:xfrm>
          <a:prstGeom prst="rect">
            <a:avLst/>
          </a:prstGeom>
          <a:noFill/>
          <a:ln w="9525">
            <a:noFill/>
            <a:miter lim="800000"/>
          </a:ln>
        </p:spPr>
        <p:txBody>
          <a:bodyPr>
            <a:spAutoFit/>
          </a:bodyPr>
          <a:lstStyle/>
          <a:p>
            <a:pPr eaLnBrk="1" hangingPunct="1"/>
            <a:r>
              <a:rPr lang="zh-CN" altLang="en-US" sz="2800" b="1">
                <a:solidFill>
                  <a:srgbClr val="C00000"/>
                </a:solidFill>
                <a:latin typeface="华文行楷" panose="02010800040101010101" pitchFamily="2" charset="-122"/>
                <a:ea typeface="华文行楷" panose="02010800040101010101" pitchFamily="2" charset="-122"/>
              </a:rPr>
              <a:t>原句译文</a:t>
            </a:r>
            <a:endParaRPr lang="zh-CN" altLang="en-US" sz="2800" b="1">
              <a:solidFill>
                <a:srgbClr val="C00000"/>
              </a:solidFill>
              <a:latin typeface="华文行楷" panose="02010800040101010101" pitchFamily="2" charset="-122"/>
              <a:ea typeface="华文行楷" panose="02010800040101010101" pitchFamily="2" charset="-122"/>
            </a:endParaRPr>
          </a:p>
        </p:txBody>
      </p:sp>
      <p:sp>
        <p:nvSpPr>
          <p:cNvPr id="58372" name="TextBox 25"/>
          <p:cNvSpPr txBox="1">
            <a:spLocks noChangeArrowheads="1"/>
          </p:cNvSpPr>
          <p:nvPr/>
        </p:nvSpPr>
        <p:spPr bwMode="auto">
          <a:xfrm>
            <a:off x="1547813" y="3484563"/>
            <a:ext cx="1871662" cy="522287"/>
          </a:xfrm>
          <a:prstGeom prst="rect">
            <a:avLst/>
          </a:prstGeom>
          <a:noFill/>
          <a:ln w="9525">
            <a:noFill/>
            <a:miter lim="800000"/>
          </a:ln>
        </p:spPr>
        <p:txBody>
          <a:bodyPr>
            <a:spAutoFit/>
          </a:bodyPr>
          <a:lstStyle/>
          <a:p>
            <a:pPr eaLnBrk="1" hangingPunct="1"/>
            <a:r>
              <a:rPr lang="zh-CN" altLang="en-US" sz="2800" b="1">
                <a:solidFill>
                  <a:srgbClr val="FF6600"/>
                </a:solidFill>
                <a:latin typeface="华文行楷" panose="02010800040101010101" pitchFamily="2" charset="-122"/>
                <a:ea typeface="华文行楷" panose="02010800040101010101" pitchFamily="2" charset="-122"/>
              </a:rPr>
              <a:t>逆译练习</a:t>
            </a:r>
            <a:endParaRPr lang="zh-CN" altLang="en-US" sz="2800" b="1">
              <a:solidFill>
                <a:srgbClr val="FF6600"/>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73213" y="4094179"/>
            <a:ext cx="6383337" cy="1569660"/>
          </a:xfrm>
          <a:prstGeom prst="rect">
            <a:avLst/>
          </a:prstGeom>
          <a:noFill/>
          <a:ln w="9525">
            <a:noFill/>
            <a:miter lim="800000"/>
          </a:ln>
        </p:spPr>
        <p:txBody>
          <a:bodyPr>
            <a:spAutoFit/>
          </a:bodyPr>
          <a:lstStyle/>
          <a:p>
            <a:pPr eaLnBrk="1" hangingPunct="1"/>
            <a:r>
              <a:rPr lang="en-US" altLang="zh-CN" sz="2400" dirty="0">
                <a:latin typeface="Helvetica" pitchFamily="34" charset="0"/>
              </a:rPr>
              <a:t>They hurl their passion into their work, </a:t>
            </a:r>
            <a:r>
              <a:rPr lang="en-US" altLang="zh-CN" sz="2400" b="1" dirty="0">
                <a:solidFill>
                  <a:srgbClr val="FF6600"/>
                </a:solidFill>
                <a:latin typeface="Helvetica" pitchFamily="34" charset="0"/>
              </a:rPr>
              <a:t>be it</a:t>
            </a:r>
            <a:r>
              <a:rPr lang="en-US" altLang="zh-CN" sz="2400" dirty="0">
                <a:latin typeface="Helvetica" pitchFamily="34" charset="0"/>
              </a:rPr>
              <a:t> </a:t>
            </a:r>
            <a:r>
              <a:rPr lang="en-US" altLang="zh-CN" sz="2400" b="1" dirty="0">
                <a:solidFill>
                  <a:srgbClr val="FF6600"/>
                </a:solidFill>
                <a:latin typeface="Helvetica" pitchFamily="34" charset="0"/>
              </a:rPr>
              <a:t>physical</a:t>
            </a:r>
            <a:r>
              <a:rPr lang="en-US" altLang="zh-CN" sz="2400" dirty="0">
                <a:latin typeface="Helvetica" pitchFamily="34" charset="0"/>
              </a:rPr>
              <a:t> </a:t>
            </a:r>
            <a:r>
              <a:rPr lang="en-US" altLang="zh-CN" sz="2400" b="1" dirty="0">
                <a:solidFill>
                  <a:srgbClr val="FF6600"/>
                </a:solidFill>
                <a:latin typeface="Helvetica" pitchFamily="34" charset="0"/>
              </a:rPr>
              <a:t>like</a:t>
            </a:r>
            <a:r>
              <a:rPr lang="en-US" altLang="zh-CN" sz="2400" dirty="0">
                <a:latin typeface="Helvetica" pitchFamily="34" charset="0"/>
              </a:rPr>
              <a:t> the work of a smith, </a:t>
            </a:r>
            <a:r>
              <a:rPr lang="en-US" altLang="zh-CN" sz="2400" b="1" dirty="0">
                <a:solidFill>
                  <a:srgbClr val="FF6600"/>
                </a:solidFill>
                <a:latin typeface="Helvetica" pitchFamily="34" charset="0"/>
              </a:rPr>
              <a:t>or</a:t>
            </a:r>
            <a:r>
              <a:rPr lang="en-US" altLang="zh-CN" sz="2400" dirty="0">
                <a:latin typeface="Helvetica" pitchFamily="34" charset="0"/>
              </a:rPr>
              <a:t> </a:t>
            </a:r>
            <a:r>
              <a:rPr lang="en-US" altLang="zh-CN" sz="2400" b="1" dirty="0">
                <a:solidFill>
                  <a:srgbClr val="FF6600"/>
                </a:solidFill>
                <a:latin typeface="Helvetica" pitchFamily="34" charset="0"/>
              </a:rPr>
              <a:t>more</a:t>
            </a:r>
            <a:r>
              <a:rPr lang="en-US" altLang="zh-CN" sz="2400" dirty="0">
                <a:latin typeface="Helvetica" pitchFamily="34" charset="0"/>
              </a:rPr>
              <a:t> </a:t>
            </a:r>
            <a:r>
              <a:rPr lang="en-US" altLang="zh-CN" sz="2400" b="1" dirty="0">
                <a:solidFill>
                  <a:srgbClr val="FF6600"/>
                </a:solidFill>
                <a:latin typeface="Helvetica" pitchFamily="34" charset="0"/>
              </a:rPr>
              <a:t>mental</a:t>
            </a:r>
            <a:r>
              <a:rPr lang="en-US" altLang="zh-CN" sz="2400" dirty="0">
                <a:latin typeface="Helvetica" pitchFamily="34" charset="0"/>
              </a:rPr>
              <a:t> </a:t>
            </a:r>
            <a:r>
              <a:rPr lang="en-US" altLang="zh-CN" sz="2400" b="1" dirty="0">
                <a:solidFill>
                  <a:srgbClr val="FF6600"/>
                </a:solidFill>
                <a:latin typeface="Helvetica" pitchFamily="34" charset="0"/>
              </a:rPr>
              <a:t>like</a:t>
            </a:r>
            <a:r>
              <a:rPr lang="en-US" altLang="zh-CN" sz="2400" dirty="0">
                <a:latin typeface="Helvetica" pitchFamily="34" charset="0"/>
              </a:rPr>
              <a:t> that of a scientist or an artist. (Para. 8)</a:t>
            </a:r>
            <a:endParaRPr lang="en-US" altLang="zh-CN" sz="2400" dirty="0">
              <a:latin typeface="Helvetica" pitchFamily="34" charset="0"/>
            </a:endParaRPr>
          </a:p>
        </p:txBody>
      </p:sp>
      <p:cxnSp>
        <p:nvCxnSpPr>
          <p:cNvPr id="4" name="直接连接符 3"/>
          <p:cNvCxnSpPr/>
          <p:nvPr/>
        </p:nvCxnSpPr>
        <p:spPr>
          <a:xfrm>
            <a:off x="1630630" y="185736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30630" y="392906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13" y="5648325"/>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eaLnBrk="1" fontAlgn="auto" hangingPunct="1">
              <a:spcBef>
                <a:spcPts val="0"/>
              </a:spcBef>
              <a:spcAft>
                <a:spcPts val="0"/>
              </a:spcAft>
              <a:defRPr/>
            </a:pPr>
            <a:r>
              <a:rPr lang="zh-CN" altLang="en-US" b="1" dirty="0"/>
              <a:t>句型提炼</a:t>
            </a:r>
            <a:endParaRPr lang="zh-CN" altLang="en-US" b="1" dirty="0"/>
          </a:p>
        </p:txBody>
      </p:sp>
      <p:pic>
        <p:nvPicPr>
          <p:cNvPr id="58378" name="Picture 2" descr="H:\2015年修改\图片14.jpg"/>
          <p:cNvPicPr>
            <a:picLocks noChangeAspect="1" noChangeArrowheads="1"/>
          </p:cNvPicPr>
          <p:nvPr/>
        </p:nvPicPr>
        <p:blipFill>
          <a:blip r:embed="rId1"/>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1"/>
          <p:cNvSpPr>
            <a:spLocks noChangeArrowheads="1"/>
          </p:cNvSpPr>
          <p:nvPr/>
        </p:nvSpPr>
        <p:spPr bwMode="auto">
          <a:xfrm>
            <a:off x="1538288" y="1982788"/>
            <a:ext cx="6273800" cy="1528624"/>
          </a:xfrm>
          <a:prstGeom prst="rect">
            <a:avLst/>
          </a:prstGeom>
          <a:noFill/>
          <a:ln w="9525">
            <a:noFill/>
            <a:miter lim="800000"/>
          </a:ln>
        </p:spPr>
        <p:txBody>
          <a:bodyPr>
            <a:spAutoFit/>
          </a:bodyPr>
          <a:lstStyle/>
          <a:p>
            <a:pPr eaLnBrk="1" hangingPunct="1">
              <a:lnSpc>
                <a:spcPts val="2800"/>
              </a:lnSpc>
            </a:pPr>
            <a:r>
              <a:rPr lang="en-US" altLang="zh-CN" sz="2400" dirty="0" smtClean="0">
                <a:latin typeface="Helvetica" pitchFamily="34" charset="0"/>
                <a:ea typeface="华文行楷" panose="02010800040101010101" pitchFamily="2" charset="-122"/>
              </a:rPr>
              <a:t>Sb.</a:t>
            </a:r>
            <a:r>
              <a:rPr lang="en-US" altLang="zh-CN" sz="2400" dirty="0" smtClean="0">
                <a:latin typeface="Helvetica" pitchFamily="34" charset="0"/>
              </a:rPr>
              <a:t>  </a:t>
            </a:r>
            <a:r>
              <a:rPr lang="en-US" altLang="zh-CN" sz="2400" dirty="0">
                <a:latin typeface="Helvetica" pitchFamily="34" charset="0"/>
              </a:rPr>
              <a:t>hurl the passion into sth. or doing sth.</a:t>
            </a:r>
            <a:r>
              <a:rPr lang="en-US" altLang="zh-CN" sz="2400" dirty="0">
                <a:latin typeface="Helvetica" pitchFamily="34" charset="0"/>
                <a:ea typeface="华文行楷" panose="02010800040101010101" pitchFamily="2" charset="-122"/>
              </a:rPr>
              <a:t>, be it… like/such as…, or… </a:t>
            </a:r>
            <a:r>
              <a:rPr lang="en-US" altLang="zh-CN" sz="2400" dirty="0" smtClean="0">
                <a:latin typeface="Helvetica" pitchFamily="34" charset="0"/>
                <a:ea typeface="华文行楷" panose="02010800040101010101" pitchFamily="2" charset="-122"/>
              </a:rPr>
              <a:t>like/such </a:t>
            </a:r>
            <a:r>
              <a:rPr lang="en-US" altLang="zh-CN" sz="2400" dirty="0">
                <a:latin typeface="Helvetica" pitchFamily="34" charset="0"/>
                <a:ea typeface="华文行楷" panose="02010800040101010101" pitchFamily="2" charset="-122"/>
              </a:rPr>
              <a:t>as …</a:t>
            </a:r>
            <a:endParaRPr lang="en-US" altLang="zh-CN" sz="2400" dirty="0">
              <a:latin typeface="Helvetica" pitchFamily="34" charset="0"/>
              <a:ea typeface="华文行楷" panose="02010800040101010101" pitchFamily="2" charset="-122"/>
            </a:endParaRPr>
          </a:p>
          <a:p>
            <a:pPr eaLnBrk="1" hangingPunct="1">
              <a:lnSpc>
                <a:spcPts val="2800"/>
              </a:lnSpc>
            </a:pPr>
            <a:br>
              <a:rPr lang="en-US" altLang="zh-CN" sz="2600" b="1" dirty="0">
                <a:solidFill>
                  <a:srgbClr val="E46C0A"/>
                </a:solidFill>
                <a:latin typeface="Helvetica" pitchFamily="34" charset="0"/>
                <a:ea typeface="华文行楷" panose="02010800040101010101" pitchFamily="2" charset="-122"/>
              </a:rPr>
            </a:br>
            <a:endParaRPr lang="en-US" altLang="zh-CN" sz="2600" b="1" dirty="0">
              <a:solidFill>
                <a:srgbClr val="E46C0A"/>
              </a:solidFill>
              <a:latin typeface="Helvetica" pitchFamily="34" charset="0"/>
              <a:ea typeface="华文行楷" panose="02010800040101010101"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dirty="0">
              <a:solidFill>
                <a:schemeClr val="accent6">
                  <a:lumMod val="75000"/>
                </a:schemeClr>
              </a:solidFill>
              <a:latin typeface="华文行楷" panose="02010800040101010101" pitchFamily="2" charset="-122"/>
              <a:ea typeface="华文行楷" panose="02010800040101010101" pitchFamily="2" charset="-122"/>
            </a:endParaRPr>
          </a:p>
        </p:txBody>
      </p:sp>
      <p:sp>
        <p:nvSpPr>
          <p:cNvPr id="59396" name="TextBox 25"/>
          <p:cNvSpPr txBox="1">
            <a:spLocks noChangeArrowheads="1"/>
          </p:cNvSpPr>
          <p:nvPr/>
        </p:nvSpPr>
        <p:spPr bwMode="auto">
          <a:xfrm>
            <a:off x="1557330" y="3262315"/>
            <a:ext cx="1871662" cy="523875"/>
          </a:xfrm>
          <a:prstGeom prst="rect">
            <a:avLst/>
          </a:prstGeom>
          <a:noFill/>
          <a:ln w="9525">
            <a:noFill/>
            <a:miter lim="800000"/>
          </a:ln>
        </p:spPr>
        <p:txBody>
          <a:bodyPr>
            <a:spAutoFit/>
          </a:bodyPr>
          <a:lstStyle/>
          <a:p>
            <a:pPr eaLnBrk="1" hangingPunct="1"/>
            <a:r>
              <a:rPr lang="zh-CN" altLang="en-US" sz="2800" b="1" dirty="0">
                <a:solidFill>
                  <a:srgbClr val="71AE0E"/>
                </a:solidFill>
                <a:latin typeface="华文行楷" panose="02010800040101010101" pitchFamily="2" charset="-122"/>
                <a:ea typeface="华文行楷" panose="02010800040101010101" pitchFamily="2" charset="-122"/>
              </a:rPr>
              <a:t>应用提示</a:t>
            </a:r>
            <a:endParaRPr lang="zh-CN" altLang="en-US" sz="2800" b="1" dirty="0">
              <a:solidFill>
                <a:srgbClr val="71AE0E"/>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55772" y="4041775"/>
            <a:ext cx="6088062" cy="466725"/>
          </a:xfrm>
          <a:prstGeom prst="rect">
            <a:avLst/>
          </a:prstGeom>
          <a:noFill/>
          <a:ln w="9525">
            <a:noFill/>
            <a:miter lim="800000"/>
          </a:ln>
        </p:spPr>
        <p:txBody>
          <a:bodyPr>
            <a:spAutoFit/>
          </a:bodyPr>
          <a:lstStyle/>
          <a:p>
            <a:pPr algn="just" eaLnBrk="1" hangingPunct="1">
              <a:lnSpc>
                <a:spcPts val="2800"/>
              </a:lnSpc>
              <a:spcBef>
                <a:spcPct val="50000"/>
              </a:spcBef>
            </a:pPr>
            <a:r>
              <a:rPr lang="zh-CN" altLang="en-US" sz="2600" dirty="0">
                <a:latin typeface="华文行楷" panose="02010800040101010101" pitchFamily="2" charset="-122"/>
                <a:ea typeface="华文行楷" panose="02010800040101010101" pitchFamily="2" charset="-122"/>
              </a:rPr>
              <a:t>用于举例说明</a:t>
            </a:r>
            <a:r>
              <a:rPr lang="zh-CN" altLang="en-US" sz="2600" dirty="0">
                <a:solidFill>
                  <a:srgbClr val="71AE0E"/>
                </a:solidFill>
                <a:latin typeface="华文行楷" panose="02010800040101010101" pitchFamily="2" charset="-122"/>
                <a:ea typeface="华文行楷" panose="02010800040101010101" pitchFamily="2" charset="-122"/>
              </a:rPr>
              <a:t>“某人执着地做某事</a:t>
            </a:r>
            <a:r>
              <a:rPr lang="en-US" altLang="zh-CN" sz="2600" dirty="0">
                <a:solidFill>
                  <a:srgbClr val="71AE0E"/>
                </a:solidFill>
                <a:latin typeface="华文行楷" panose="02010800040101010101" pitchFamily="2" charset="-122"/>
                <a:ea typeface="华文行楷" panose="02010800040101010101" pitchFamily="2" charset="-122"/>
              </a:rPr>
              <a:t>”</a:t>
            </a:r>
            <a:r>
              <a:rPr lang="zh-CN" altLang="en-US" sz="2800" dirty="0"/>
              <a:t>。</a:t>
            </a:r>
            <a:endParaRPr lang="zh-CN" altLang="en-US" sz="2600" dirty="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643042"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49874" y="185736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9400" name="Picture 2"/>
          <p:cNvPicPr>
            <a:picLocks noChangeAspect="1" noChangeArrowheads="1"/>
          </p:cNvPicPr>
          <p:nvPr/>
        </p:nvPicPr>
        <p:blipFill>
          <a:blip r:embed="rId1"/>
          <a:srcRect/>
          <a:stretch>
            <a:fillRect/>
          </a:stretch>
        </p:blipFill>
        <p:spPr bwMode="auto">
          <a:xfrm>
            <a:off x="0" y="5876925"/>
            <a:ext cx="4208463" cy="957263"/>
          </a:xfrm>
          <a:prstGeom prst="rect">
            <a:avLst/>
          </a:prstGeom>
          <a:noFill/>
          <a:ln w="9525">
            <a:noFill/>
            <a:miter lim="800000"/>
            <a:headEnd/>
            <a:tailEnd/>
          </a:ln>
        </p:spPr>
      </p:pic>
      <p:pic>
        <p:nvPicPr>
          <p:cNvPr id="59403"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
        <p:nvSpPr>
          <p:cNvPr id="12" name="TextBox 11">
            <a:hlinkClick r:id="" action="ppaction://hlinkshowjump?jump=nextslide"/>
          </p:cNvPr>
          <p:cNvSpPr txBox="1"/>
          <p:nvPr/>
        </p:nvSpPr>
        <p:spPr>
          <a:xfrm>
            <a:off x="5929313" y="5767388"/>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eaLnBrk="1" fontAlgn="auto" hangingPunct="1">
              <a:spcBef>
                <a:spcPts val="0"/>
              </a:spcBef>
              <a:spcAft>
                <a:spcPts val="0"/>
              </a:spcAft>
              <a:defRPr/>
            </a:pPr>
            <a:r>
              <a:rPr lang="zh-CN" altLang="en-US" b="1" dirty="0" smtClean="0"/>
              <a:t>句型应用</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1"/>
          <a:srcRect l="7280" t="15610"/>
          <a:stretch>
            <a:fillRect/>
          </a:stretch>
        </p:blipFill>
        <p:spPr bwMode="auto">
          <a:xfrm>
            <a:off x="1003300" y="1484313"/>
            <a:ext cx="7745413" cy="4945062"/>
          </a:xfrm>
          <a:prstGeom prst="rect">
            <a:avLst/>
          </a:prstGeom>
          <a:noFill/>
          <a:ln w="9525">
            <a:noFill/>
            <a:miter lim="800000"/>
            <a:headEnd/>
            <a:tailEnd/>
          </a:ln>
        </p:spPr>
      </p:pic>
      <p:sp>
        <p:nvSpPr>
          <p:cNvPr id="13" name="文本框 5"/>
          <p:cNvSpPr txBox="1"/>
          <p:nvPr/>
        </p:nvSpPr>
        <p:spPr>
          <a:xfrm>
            <a:off x="1646442" y="3714752"/>
            <a:ext cx="3568500" cy="461665"/>
          </a:xfrm>
          <a:prstGeom prst="rect">
            <a:avLst/>
          </a:prstGeom>
          <a:solidFill>
            <a:srgbClr val="FFC000"/>
          </a:solidFill>
          <a:effectLst>
            <a:softEdge rad="127000"/>
          </a:effectLst>
        </p:spPr>
        <p:txBody>
          <a:bodyPr>
            <a:spAutoFit/>
          </a:bodyPr>
          <a:lstStyle/>
          <a:p>
            <a:pPr eaLnBrk="1" fontAlgn="auto" hangingPunct="1">
              <a:spcBef>
                <a:spcPts val="0"/>
              </a:spcBef>
              <a:spcAft>
                <a:spcPts val="0"/>
              </a:spcAft>
              <a:defRPr/>
            </a:pPr>
            <a:r>
              <a:rPr kumimoji="1" lang="en-US" altLang="zh-CN" sz="2400" dirty="0">
                <a:solidFill>
                  <a:schemeClr val="accent4">
                    <a:lumMod val="10000"/>
                  </a:schemeClr>
                </a:solidFill>
                <a:latin typeface="Helvetica" pitchFamily="34" charset="0"/>
                <a:ea typeface="+mn-ea"/>
              </a:rPr>
              <a:t>(</a:t>
            </a:r>
            <a:r>
              <a:rPr lang="en-US" altLang="zh-CN" sz="2400" dirty="0">
                <a:latin typeface="+mn-lt"/>
                <a:ea typeface="+mn-ea"/>
              </a:rPr>
              <a:t>donate money / oil spills</a:t>
            </a:r>
            <a:r>
              <a:rPr kumimoji="1" lang="en-US" altLang="zh-CN" sz="2400" dirty="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23" name="TextBox 22"/>
          <p:cNvSpPr txBox="1"/>
          <p:nvPr/>
        </p:nvSpPr>
        <p:spPr>
          <a:xfrm>
            <a:off x="1636704" y="2000240"/>
            <a:ext cx="1649412"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535139" y="2428868"/>
            <a:ext cx="6894513" cy="769938"/>
          </a:xfrm>
          <a:prstGeom prst="rect">
            <a:avLst/>
          </a:prstGeom>
          <a:noFill/>
          <a:ln w="9525">
            <a:noFill/>
            <a:miter lim="800000"/>
          </a:ln>
        </p:spPr>
        <p:txBody>
          <a:bodyPr>
            <a:spAutoFit/>
          </a:bodyPr>
          <a:lstStyle/>
          <a:p>
            <a:pPr eaLnBrk="1" hangingPunct="1"/>
            <a:r>
              <a:rPr lang="zh-CN" altLang="en-US" sz="2200" dirty="0">
                <a:latin typeface="华文行楷" panose="02010800040101010101" pitchFamily="2" charset="-122"/>
                <a:ea typeface="华文行楷" panose="02010800040101010101" pitchFamily="2" charset="-122"/>
              </a:rPr>
              <a:t> 公众为我们的事业捐款，为灾难受害者捐款，无论是地震之类的自然灾难，还是石油泄漏之类人为之灾。</a:t>
            </a:r>
            <a:endParaRPr lang="zh-CN" altLang="en-US" sz="22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706554" y="3286124"/>
            <a:ext cx="1651000"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6" name="矩形 15"/>
          <p:cNvSpPr>
            <a:spLocks noChangeArrowheads="1"/>
          </p:cNvSpPr>
          <p:nvPr/>
        </p:nvSpPr>
        <p:spPr bwMode="auto">
          <a:xfrm>
            <a:off x="1614513" y="4143380"/>
            <a:ext cx="6600825" cy="1631950"/>
          </a:xfrm>
          <a:prstGeom prst="rect">
            <a:avLst/>
          </a:prstGeom>
          <a:noFill/>
          <a:ln w="9525">
            <a:noFill/>
            <a:miter lim="800000"/>
          </a:ln>
        </p:spPr>
        <p:txBody>
          <a:bodyPr>
            <a:spAutoFit/>
          </a:bodyPr>
          <a:lstStyle/>
          <a:p>
            <a:pPr eaLnBrk="1" hangingPunct="1"/>
            <a:r>
              <a:rPr kumimoji="1" lang="en-US" altLang="zh-CN" sz="2400" i="1" dirty="0">
                <a:solidFill>
                  <a:srgbClr val="FF0000"/>
                </a:solidFill>
                <a:latin typeface="Helvetica" pitchFamily="34" charset="0"/>
              </a:rPr>
              <a:t>The public hurl their passion into </a:t>
            </a:r>
            <a:r>
              <a:rPr kumimoji="1" lang="en-US" altLang="zh-CN" sz="2400" dirty="0">
                <a:latin typeface="Helvetica" pitchFamily="34" charset="0"/>
              </a:rPr>
              <a:t>donating money to our cause and for the victims of disasters, </a:t>
            </a:r>
            <a:r>
              <a:rPr kumimoji="1" lang="en-US" altLang="zh-CN" sz="2400" i="1" dirty="0">
                <a:solidFill>
                  <a:srgbClr val="FF0000"/>
                </a:solidFill>
                <a:latin typeface="Helvetica" pitchFamily="34" charset="0"/>
              </a:rPr>
              <a:t>be it </a:t>
            </a:r>
            <a:r>
              <a:rPr kumimoji="1" lang="en-US" altLang="zh-CN" sz="2400" dirty="0">
                <a:latin typeface="Helvetica" pitchFamily="34" charset="0"/>
              </a:rPr>
              <a:t>natural, </a:t>
            </a:r>
            <a:r>
              <a:rPr kumimoji="1" lang="en-US" altLang="zh-CN" sz="2400" i="1" dirty="0">
                <a:solidFill>
                  <a:srgbClr val="FF0000"/>
                </a:solidFill>
                <a:latin typeface="Helvetica" pitchFamily="34" charset="0"/>
              </a:rPr>
              <a:t>such as </a:t>
            </a:r>
            <a:r>
              <a:rPr kumimoji="1" lang="en-US" altLang="zh-CN" sz="2400" dirty="0">
                <a:latin typeface="Helvetica" pitchFamily="34" charset="0"/>
              </a:rPr>
              <a:t>earthquakes, </a:t>
            </a:r>
            <a:r>
              <a:rPr kumimoji="1" lang="en-US" altLang="zh-CN" sz="2400" i="1" dirty="0">
                <a:solidFill>
                  <a:srgbClr val="FF0000"/>
                </a:solidFill>
                <a:latin typeface="Helvetica" pitchFamily="34" charset="0"/>
              </a:rPr>
              <a:t>or</a:t>
            </a:r>
            <a:r>
              <a:rPr kumimoji="1" lang="en-US" altLang="zh-CN" sz="2400" dirty="0">
                <a:latin typeface="Helvetica" pitchFamily="34" charset="0"/>
              </a:rPr>
              <a:t> man-made, </a:t>
            </a:r>
            <a:r>
              <a:rPr kumimoji="1" lang="en-US" altLang="zh-CN" sz="2400" i="1" dirty="0">
                <a:solidFill>
                  <a:srgbClr val="FF0000"/>
                </a:solidFill>
                <a:latin typeface="Helvetica" pitchFamily="34" charset="0"/>
              </a:rPr>
              <a:t>such as </a:t>
            </a:r>
            <a:r>
              <a:rPr kumimoji="1" lang="en-US" altLang="zh-CN" sz="2400" dirty="0">
                <a:latin typeface="Helvetica" pitchFamily="34" charset="0"/>
              </a:rPr>
              <a:t>oil spills.</a:t>
            </a:r>
            <a:endParaRPr kumimoji="1" lang="en-US" altLang="zh-CN" sz="2400" dirty="0">
              <a:latin typeface="Helvetica" pitchFamily="34" charset="0"/>
            </a:endParaRPr>
          </a:p>
        </p:txBody>
      </p:sp>
      <p:pic>
        <p:nvPicPr>
          <p:cNvPr id="60427"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1"/>
          <p:cNvSpPr>
            <a:spLocks noChangeArrowheads="1"/>
          </p:cNvSpPr>
          <p:nvPr/>
        </p:nvSpPr>
        <p:spPr bwMode="auto">
          <a:xfrm>
            <a:off x="1500188" y="2184400"/>
            <a:ext cx="5976937" cy="1531938"/>
          </a:xfrm>
          <a:prstGeom prst="rect">
            <a:avLst/>
          </a:prstGeom>
          <a:noFill/>
          <a:ln w="9525">
            <a:noFill/>
            <a:miter lim="800000"/>
          </a:ln>
        </p:spPr>
        <p:txBody>
          <a:bodyPr>
            <a:spAutoFit/>
          </a:bodyPr>
          <a:lstStyle/>
          <a:p>
            <a:pPr eaLnBrk="1" hangingPunct="1"/>
            <a:r>
              <a:rPr lang="zh-CN" altLang="en-US" sz="2400" dirty="0">
                <a:solidFill>
                  <a:srgbClr val="C00000"/>
                </a:solidFill>
                <a:latin typeface="华文行楷" panose="02010800040101010101" pitchFamily="2" charset="-122"/>
                <a:ea typeface="华文行楷" panose="02010800040101010101" pitchFamily="2" charset="-122"/>
              </a:rPr>
              <a:t>但是当</a:t>
            </a:r>
            <a:r>
              <a:rPr lang="zh-CN" altLang="en-US" sz="2400" dirty="0">
                <a:latin typeface="华文行楷" panose="02010800040101010101" pitchFamily="2" charset="-122"/>
                <a:ea typeface="华文行楷" panose="02010800040101010101" pitchFamily="2" charset="-122"/>
              </a:rPr>
              <a:t>劳役者倒数着时间之时，工作者</a:t>
            </a:r>
            <a:r>
              <a:rPr lang="zh-CN" altLang="en-US" sz="2400" dirty="0">
                <a:solidFill>
                  <a:srgbClr val="C00000"/>
                </a:solidFill>
                <a:latin typeface="华文行楷" panose="02010800040101010101" pitchFamily="2" charset="-122"/>
                <a:ea typeface="华文行楷" panose="02010800040101010101" pitchFamily="2" charset="-122"/>
              </a:rPr>
              <a:t>则</a:t>
            </a:r>
            <a:r>
              <a:rPr lang="zh-CN" altLang="en-US" sz="2400" dirty="0">
                <a:latin typeface="华文行楷" panose="02010800040101010101" pitchFamily="2" charset="-122"/>
                <a:ea typeface="华文行楷" panose="02010800040101010101" pitchFamily="2" charset="-122"/>
              </a:rPr>
              <a:t>干劲十足，全神贯注，从手头的任务中享受到最大的快乐。</a:t>
            </a:r>
            <a:endParaRPr lang="zh-CN" altLang="en-US" sz="2400" dirty="0">
              <a:latin typeface="华文行楷" panose="02010800040101010101" pitchFamily="2" charset="-122"/>
              <a:ea typeface="华文行楷" panose="02010800040101010101" pitchFamily="2" charset="-122"/>
            </a:endParaRPr>
          </a:p>
          <a:p>
            <a:pPr eaLnBrk="1" hangingPunct="1">
              <a:lnSpc>
                <a:spcPct val="90000"/>
              </a:lnSpc>
            </a:pPr>
            <a:endParaRPr lang="zh-CN" altLang="en-US" sz="2400" dirty="0">
              <a:latin typeface="华文行楷" panose="02010800040101010101" pitchFamily="2" charset="-122"/>
              <a:ea typeface="华文行楷" panose="02010800040101010101" pitchFamily="2" charset="-122"/>
            </a:endParaRPr>
          </a:p>
        </p:txBody>
      </p:sp>
      <p:sp>
        <p:nvSpPr>
          <p:cNvPr id="61443" name="TextBox 4"/>
          <p:cNvSpPr txBox="1">
            <a:spLocks noChangeArrowheads="1"/>
          </p:cNvSpPr>
          <p:nvPr/>
        </p:nvSpPr>
        <p:spPr bwMode="auto">
          <a:xfrm>
            <a:off x="1538288" y="1571625"/>
            <a:ext cx="1952625" cy="523875"/>
          </a:xfrm>
          <a:prstGeom prst="rect">
            <a:avLst/>
          </a:prstGeom>
          <a:noFill/>
          <a:ln w="9525">
            <a:noFill/>
            <a:miter lim="800000"/>
          </a:ln>
        </p:spPr>
        <p:txBody>
          <a:bodyPr>
            <a:spAutoFit/>
          </a:bodyPr>
          <a:lstStyle/>
          <a:p>
            <a:pPr eaLnBrk="1" hangingPunct="1"/>
            <a:r>
              <a:rPr lang="zh-CN" altLang="en-US" sz="2800" b="1">
                <a:solidFill>
                  <a:srgbClr val="C00000"/>
                </a:solidFill>
                <a:latin typeface="华文行楷" panose="02010800040101010101" pitchFamily="2" charset="-122"/>
                <a:ea typeface="华文行楷" panose="02010800040101010101" pitchFamily="2" charset="-122"/>
              </a:rPr>
              <a:t>原句译文</a:t>
            </a:r>
            <a:endParaRPr lang="zh-CN" altLang="en-US" sz="2800" b="1">
              <a:solidFill>
                <a:srgbClr val="C00000"/>
              </a:solidFill>
              <a:latin typeface="华文行楷" panose="02010800040101010101" pitchFamily="2" charset="-122"/>
              <a:ea typeface="华文行楷" panose="02010800040101010101" pitchFamily="2" charset="-122"/>
            </a:endParaRPr>
          </a:p>
        </p:txBody>
      </p:sp>
      <p:sp>
        <p:nvSpPr>
          <p:cNvPr id="61444" name="TextBox 25"/>
          <p:cNvSpPr txBox="1">
            <a:spLocks noChangeArrowheads="1"/>
          </p:cNvSpPr>
          <p:nvPr/>
        </p:nvSpPr>
        <p:spPr bwMode="auto">
          <a:xfrm>
            <a:off x="1500188" y="3606800"/>
            <a:ext cx="1871662" cy="522288"/>
          </a:xfrm>
          <a:prstGeom prst="rect">
            <a:avLst/>
          </a:prstGeom>
          <a:noFill/>
          <a:ln w="9525">
            <a:noFill/>
            <a:miter lim="800000"/>
          </a:ln>
        </p:spPr>
        <p:txBody>
          <a:bodyPr>
            <a:spAutoFit/>
          </a:bodyPr>
          <a:lstStyle/>
          <a:p>
            <a:pPr eaLnBrk="1" hangingPunct="1"/>
            <a:r>
              <a:rPr lang="zh-CN" altLang="en-US" sz="2800" b="1">
                <a:solidFill>
                  <a:srgbClr val="FF6600"/>
                </a:solidFill>
                <a:latin typeface="华文行楷" panose="02010800040101010101" pitchFamily="2" charset="-122"/>
                <a:ea typeface="华文行楷" panose="02010800040101010101" pitchFamily="2" charset="-122"/>
              </a:rPr>
              <a:t>逆译练习</a:t>
            </a:r>
            <a:endParaRPr lang="zh-CN" altLang="en-US" sz="2800" b="1">
              <a:solidFill>
                <a:srgbClr val="FF6600"/>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00166" y="4143380"/>
            <a:ext cx="5976938" cy="1568450"/>
          </a:xfrm>
          <a:prstGeom prst="rect">
            <a:avLst/>
          </a:prstGeom>
          <a:noFill/>
          <a:ln w="9525">
            <a:noFill/>
            <a:miter lim="800000"/>
          </a:ln>
        </p:spPr>
        <p:txBody>
          <a:bodyPr>
            <a:spAutoFit/>
          </a:bodyPr>
          <a:lstStyle/>
          <a:p>
            <a:pPr eaLnBrk="1" hangingPunct="1"/>
            <a:r>
              <a:rPr lang="en-US" altLang="zh-CN" sz="2400" b="1" dirty="0">
                <a:solidFill>
                  <a:srgbClr val="FF6600"/>
                </a:solidFill>
                <a:latin typeface="Helvetica" pitchFamily="34" charset="0"/>
              </a:rPr>
              <a:t>But</a:t>
            </a:r>
            <a:r>
              <a:rPr lang="en-US" altLang="zh-CN" sz="2400" dirty="0">
                <a:latin typeface="Helvetica" pitchFamily="34" charset="0"/>
              </a:rPr>
              <a:t> </a:t>
            </a:r>
            <a:r>
              <a:rPr lang="en-US" altLang="zh-CN" sz="2400" b="1" dirty="0">
                <a:solidFill>
                  <a:srgbClr val="FF6600"/>
                </a:solidFill>
                <a:latin typeface="Helvetica" pitchFamily="34" charset="0"/>
              </a:rPr>
              <a:t>while</a:t>
            </a:r>
            <a:r>
              <a:rPr lang="en-US" altLang="zh-CN" sz="2400" dirty="0">
                <a:latin typeface="Helvetica" pitchFamily="34" charset="0"/>
              </a:rPr>
              <a:t> laborers are counting down the hours, workers </a:t>
            </a:r>
            <a:r>
              <a:rPr lang="en-US" altLang="zh-CN" sz="2400" b="1" dirty="0">
                <a:solidFill>
                  <a:srgbClr val="FF6600"/>
                </a:solidFill>
                <a:latin typeface="Helvetica" pitchFamily="34" charset="0"/>
              </a:rPr>
              <a:t>are</a:t>
            </a:r>
            <a:r>
              <a:rPr lang="en-US" altLang="zh-CN" sz="2400" dirty="0">
                <a:latin typeface="Helvetica" pitchFamily="34" charset="0"/>
              </a:rPr>
              <a:t> </a:t>
            </a:r>
            <a:r>
              <a:rPr lang="en-US" altLang="zh-CN" sz="2400" b="1" dirty="0">
                <a:solidFill>
                  <a:srgbClr val="FF6600"/>
                </a:solidFill>
                <a:latin typeface="Helvetica" pitchFamily="34" charset="0"/>
              </a:rPr>
              <a:t>energized</a:t>
            </a:r>
            <a:r>
              <a:rPr lang="en-US" altLang="zh-CN" sz="2400" dirty="0">
                <a:latin typeface="Helvetica" pitchFamily="34" charset="0"/>
              </a:rPr>
              <a:t> </a:t>
            </a:r>
            <a:r>
              <a:rPr lang="en-US" altLang="zh-CN" sz="2400" b="1" dirty="0">
                <a:solidFill>
                  <a:srgbClr val="FF6600"/>
                </a:solidFill>
                <a:latin typeface="Helvetica" pitchFamily="34" charset="0"/>
              </a:rPr>
              <a:t>and</a:t>
            </a:r>
            <a:r>
              <a:rPr lang="en-US" altLang="zh-CN" sz="2400" dirty="0">
                <a:latin typeface="Helvetica" pitchFamily="34" charset="0"/>
              </a:rPr>
              <a:t> </a:t>
            </a:r>
            <a:r>
              <a:rPr lang="en-US" altLang="zh-CN" sz="2400" b="1" dirty="0">
                <a:solidFill>
                  <a:srgbClr val="FF6600"/>
                </a:solidFill>
                <a:latin typeface="Helvetica" pitchFamily="34" charset="0"/>
              </a:rPr>
              <a:t>focused</a:t>
            </a:r>
            <a:r>
              <a:rPr lang="en-US" altLang="zh-CN" sz="2400" dirty="0">
                <a:latin typeface="Helvetica" pitchFamily="34" charset="0"/>
              </a:rPr>
              <a:t>, </a:t>
            </a:r>
            <a:r>
              <a:rPr lang="en-US" altLang="zh-CN" sz="2400" b="1" dirty="0">
                <a:solidFill>
                  <a:srgbClr val="FF6600"/>
                </a:solidFill>
                <a:latin typeface="Helvetica" pitchFamily="34" charset="0"/>
              </a:rPr>
              <a:t>taking</a:t>
            </a:r>
            <a:r>
              <a:rPr lang="en-US" altLang="zh-CN" sz="2400" dirty="0">
                <a:latin typeface="Helvetica" pitchFamily="34" charset="0"/>
              </a:rPr>
              <a:t> </a:t>
            </a:r>
            <a:r>
              <a:rPr lang="en-US" altLang="zh-CN" sz="2400" b="1" dirty="0">
                <a:solidFill>
                  <a:srgbClr val="FF6600"/>
                </a:solidFill>
                <a:latin typeface="Helvetica" pitchFamily="34" charset="0"/>
              </a:rPr>
              <a:t>optimum pleasure </a:t>
            </a:r>
            <a:r>
              <a:rPr lang="en-US" altLang="zh-CN" sz="2400" dirty="0">
                <a:latin typeface="Helvetica" pitchFamily="34" charset="0"/>
              </a:rPr>
              <a:t>in the task at hand. (Para. 9)</a:t>
            </a:r>
            <a:endParaRPr lang="en-US" altLang="zh-CN" sz="2400" dirty="0">
              <a:latin typeface="Helvetica" pitchFamily="34" charset="0"/>
            </a:endParaRPr>
          </a:p>
        </p:txBody>
      </p:sp>
      <p:cxnSp>
        <p:nvCxnSpPr>
          <p:cNvPr id="4" name="直接连接符 3"/>
          <p:cNvCxnSpPr/>
          <p:nvPr/>
        </p:nvCxnSpPr>
        <p:spPr>
          <a:xfrm>
            <a:off x="1630630" y="2000240"/>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30630" y="407194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13" y="5719763"/>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eaLnBrk="1" fontAlgn="auto" hangingPunct="1">
              <a:spcBef>
                <a:spcPts val="0"/>
              </a:spcBef>
              <a:spcAft>
                <a:spcPts val="0"/>
              </a:spcAft>
              <a:defRPr/>
            </a:pPr>
            <a:r>
              <a:rPr lang="zh-CN" altLang="en-US" b="1" dirty="0"/>
              <a:t>句型提炼</a:t>
            </a:r>
            <a:endParaRPr lang="zh-CN" altLang="en-US" b="1" dirty="0"/>
          </a:p>
        </p:txBody>
      </p:sp>
      <p:pic>
        <p:nvPicPr>
          <p:cNvPr id="61450" name="Picture 2" descr="H:\2015年修改\图片14.jpg"/>
          <p:cNvPicPr>
            <a:picLocks noChangeAspect="1" noChangeArrowheads="1"/>
          </p:cNvPicPr>
          <p:nvPr/>
        </p:nvPicPr>
        <p:blipFill>
          <a:blip r:embed="rId1"/>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1"/>
          <p:cNvSpPr>
            <a:spLocks noChangeArrowheads="1"/>
          </p:cNvSpPr>
          <p:nvPr/>
        </p:nvSpPr>
        <p:spPr bwMode="auto">
          <a:xfrm>
            <a:off x="1619250" y="2071678"/>
            <a:ext cx="6337300" cy="809625"/>
          </a:xfrm>
          <a:prstGeom prst="rect">
            <a:avLst/>
          </a:prstGeom>
          <a:noFill/>
          <a:ln w="9525">
            <a:noFill/>
            <a:miter lim="800000"/>
          </a:ln>
        </p:spPr>
        <p:txBody>
          <a:bodyPr>
            <a:spAutoFit/>
          </a:bodyPr>
          <a:lstStyle/>
          <a:p>
            <a:pPr eaLnBrk="1" hangingPunct="1">
              <a:lnSpc>
                <a:spcPts val="2800"/>
              </a:lnSpc>
            </a:pPr>
            <a:r>
              <a:rPr lang="en-US" altLang="zh-CN" sz="2400" dirty="0">
                <a:latin typeface="Helvetica" pitchFamily="34" charset="0"/>
              </a:rPr>
              <a:t>But while A. is doing sth., B is doing sth. else.</a:t>
            </a:r>
            <a:endParaRPr lang="en-US" altLang="zh-CN" sz="2400" dirty="0">
              <a:latin typeface="Helvetica" pitchFamily="34" charset="0"/>
              <a:ea typeface="华文行楷" panose="02010800040101010101" pitchFamily="2" charset="-122"/>
            </a:endParaRPr>
          </a:p>
          <a:p>
            <a:pPr eaLnBrk="1" hangingPunct="1">
              <a:lnSpc>
                <a:spcPts val="2800"/>
              </a:lnSpc>
            </a:pPr>
            <a:endParaRPr lang="en-US" altLang="zh-CN" sz="2400" dirty="0">
              <a:latin typeface="Helvetica" pitchFamily="34" charset="0"/>
              <a:ea typeface="华文行楷" panose="02010800040101010101"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eaLnBrk="1" fontAlgn="auto" hangingPunct="1">
              <a:spcBef>
                <a:spcPts val="0"/>
              </a:spcBef>
              <a:spcAft>
                <a:spcPts val="0"/>
              </a:spcAft>
              <a:defRPr/>
            </a:pPr>
            <a:r>
              <a:rPr lang="zh-CN" altLang="en-US" sz="2800" b="1" dirty="0">
                <a:solidFill>
                  <a:schemeClr val="accent6">
                    <a:lumMod val="75000"/>
                  </a:schemeClr>
                </a:solidFill>
                <a:latin typeface="华文行楷" panose="02010800040101010101" pitchFamily="2" charset="-122"/>
                <a:ea typeface="华文行楷" panose="02010800040101010101" pitchFamily="2" charset="-122"/>
              </a:rPr>
              <a:t>句型提炼</a:t>
            </a:r>
            <a:endParaRPr lang="zh-CN" altLang="en-US" sz="2800" b="1" dirty="0">
              <a:solidFill>
                <a:schemeClr val="accent6">
                  <a:lumMod val="75000"/>
                </a:schemeClr>
              </a:solidFill>
              <a:latin typeface="华文行楷" panose="02010800040101010101" pitchFamily="2" charset="-122"/>
              <a:ea typeface="华文行楷" panose="02010800040101010101" pitchFamily="2" charset="-122"/>
            </a:endParaRPr>
          </a:p>
        </p:txBody>
      </p:sp>
      <p:sp>
        <p:nvSpPr>
          <p:cNvPr id="62468" name="TextBox 25"/>
          <p:cNvSpPr txBox="1">
            <a:spLocks noChangeArrowheads="1"/>
          </p:cNvSpPr>
          <p:nvPr/>
        </p:nvSpPr>
        <p:spPr bwMode="auto">
          <a:xfrm>
            <a:off x="1538288" y="3213100"/>
            <a:ext cx="1871662" cy="523875"/>
          </a:xfrm>
          <a:prstGeom prst="rect">
            <a:avLst/>
          </a:prstGeom>
          <a:noFill/>
          <a:ln w="9525">
            <a:noFill/>
            <a:miter lim="800000"/>
          </a:ln>
        </p:spPr>
        <p:txBody>
          <a:bodyPr>
            <a:spAutoFit/>
          </a:bodyPr>
          <a:lstStyle/>
          <a:p>
            <a:pPr eaLnBrk="1" hangingPunct="1"/>
            <a:r>
              <a:rPr lang="zh-CN" altLang="en-US" sz="2800" b="1">
                <a:solidFill>
                  <a:srgbClr val="71AE0E"/>
                </a:solidFill>
                <a:latin typeface="华文行楷" panose="02010800040101010101" pitchFamily="2" charset="-122"/>
                <a:ea typeface="华文行楷" panose="02010800040101010101" pitchFamily="2" charset="-122"/>
              </a:rPr>
              <a:t>应用提示</a:t>
            </a:r>
            <a:endParaRPr lang="zh-CN" altLang="en-US" sz="2800" b="1">
              <a:solidFill>
                <a:srgbClr val="71AE0E"/>
              </a:solidFill>
              <a:latin typeface="华文行楷" panose="02010800040101010101" pitchFamily="2" charset="-122"/>
              <a:ea typeface="华文行楷" panose="02010800040101010101" pitchFamily="2" charset="-122"/>
            </a:endParaRPr>
          </a:p>
        </p:txBody>
      </p:sp>
      <p:sp>
        <p:nvSpPr>
          <p:cNvPr id="6" name="矩形 5"/>
          <p:cNvSpPr>
            <a:spLocks noChangeArrowheads="1"/>
          </p:cNvSpPr>
          <p:nvPr/>
        </p:nvSpPr>
        <p:spPr bwMode="auto">
          <a:xfrm>
            <a:off x="1592287" y="3929066"/>
            <a:ext cx="6408737" cy="457200"/>
          </a:xfrm>
          <a:prstGeom prst="rect">
            <a:avLst/>
          </a:prstGeom>
          <a:noFill/>
          <a:ln w="9525">
            <a:noFill/>
            <a:miter lim="800000"/>
          </a:ln>
        </p:spPr>
        <p:txBody>
          <a:bodyPr>
            <a:spAutoFit/>
          </a:bodyPr>
          <a:lstStyle/>
          <a:p>
            <a:pPr eaLnBrk="1" hangingPunct="1">
              <a:lnSpc>
                <a:spcPts val="2800"/>
              </a:lnSpc>
              <a:spcBef>
                <a:spcPct val="50000"/>
              </a:spcBef>
            </a:pPr>
            <a:r>
              <a:rPr lang="zh-CN" altLang="en-US" sz="2500" dirty="0">
                <a:latin typeface="华文行楷" panose="02010800040101010101" pitchFamily="2" charset="-122"/>
                <a:ea typeface="华文行楷" panose="02010800040101010101" pitchFamily="2" charset="-122"/>
              </a:rPr>
              <a:t>用于对比</a:t>
            </a:r>
            <a:r>
              <a:rPr lang="zh-CN" altLang="en-US" sz="2500" dirty="0">
                <a:solidFill>
                  <a:srgbClr val="71AE0E"/>
                </a:solidFill>
                <a:latin typeface="华文行楷" panose="02010800040101010101" pitchFamily="2" charset="-122"/>
                <a:ea typeface="华文行楷" panose="02010800040101010101" pitchFamily="2" charset="-122"/>
              </a:rPr>
              <a:t>“不同人</a:t>
            </a:r>
            <a:r>
              <a:rPr lang="zh-CN" altLang="en-US" sz="2500" b="1" dirty="0">
                <a:solidFill>
                  <a:srgbClr val="71AE0E"/>
                </a:solidFill>
                <a:latin typeface="华文行楷" panose="02010800040101010101" pitchFamily="2" charset="-122"/>
                <a:ea typeface="华文行楷" panose="02010800040101010101" pitchFamily="2" charset="-122"/>
              </a:rPr>
              <a:t>不同的</a:t>
            </a:r>
            <a:r>
              <a:rPr lang="zh-CN" altLang="en-US" sz="2500" dirty="0">
                <a:solidFill>
                  <a:srgbClr val="71AE0E"/>
                </a:solidFill>
                <a:latin typeface="华文行楷" panose="02010800040101010101" pitchFamily="2" charset="-122"/>
                <a:ea typeface="华文行楷" panose="02010800040101010101" pitchFamily="2" charset="-122"/>
              </a:rPr>
              <a:t>做事风格”</a:t>
            </a:r>
            <a:r>
              <a:rPr kumimoji="1" lang="zh-CN" altLang="en-US" sz="2500" dirty="0">
                <a:latin typeface="华文楷体" panose="02010600040101010101" pitchFamily="2" charset="-122"/>
                <a:ea typeface="华文楷体" panose="02010600040101010101" pitchFamily="2" charset="-122"/>
              </a:rPr>
              <a:t>。</a:t>
            </a:r>
            <a:endParaRPr lang="zh-CN" altLang="en-US" sz="2500" dirty="0">
              <a:latin typeface="华文行楷" panose="02010800040101010101" pitchFamily="2" charset="-122"/>
              <a:ea typeface="华文行楷" panose="02010800040101010101" pitchFamily="2" charset="-122"/>
            </a:endParaRPr>
          </a:p>
        </p:txBody>
      </p:sp>
      <p:cxnSp>
        <p:nvCxnSpPr>
          <p:cNvPr id="4" name="直接连接符 3"/>
          <p:cNvCxnSpPr/>
          <p:nvPr/>
        </p:nvCxnSpPr>
        <p:spPr>
          <a:xfrm>
            <a:off x="1697499" y="3643314"/>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02638" y="185736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62472" name="Picture 2"/>
          <p:cNvPicPr>
            <a:picLocks noChangeAspect="1" noChangeArrowheads="1"/>
          </p:cNvPicPr>
          <p:nvPr/>
        </p:nvPicPr>
        <p:blipFill>
          <a:blip r:embed="rId1"/>
          <a:srcRect/>
          <a:stretch>
            <a:fillRect/>
          </a:stretch>
        </p:blipFill>
        <p:spPr bwMode="auto">
          <a:xfrm>
            <a:off x="0" y="5876925"/>
            <a:ext cx="4208463" cy="957263"/>
          </a:xfrm>
          <a:prstGeom prst="rect">
            <a:avLst/>
          </a:prstGeom>
          <a:noFill/>
          <a:ln w="9525">
            <a:noFill/>
            <a:miter lim="800000"/>
            <a:headEnd/>
            <a:tailEnd/>
          </a:ln>
        </p:spPr>
      </p:pic>
      <p:pic>
        <p:nvPicPr>
          <p:cNvPr id="62475"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
        <p:nvSpPr>
          <p:cNvPr id="12" name="TextBox 11">
            <a:hlinkClick r:id="" action="ppaction://hlinkshowjump?jump=nextslide"/>
          </p:cNvPr>
          <p:cNvSpPr txBox="1"/>
          <p:nvPr/>
        </p:nvSpPr>
        <p:spPr>
          <a:xfrm>
            <a:off x="5929313" y="5767388"/>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eaLnBrk="1" fontAlgn="auto" hangingPunct="1">
              <a:spcBef>
                <a:spcPts val="0"/>
              </a:spcBef>
              <a:spcAft>
                <a:spcPts val="0"/>
              </a:spcAft>
              <a:defRPr/>
            </a:pPr>
            <a:r>
              <a:rPr lang="zh-CN" altLang="en-US" b="1" dirty="0" smtClean="0"/>
              <a:t>句型应用</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1"/>
          <a:srcRect l="7280" t="15610"/>
          <a:stretch>
            <a:fillRect/>
          </a:stretch>
        </p:blipFill>
        <p:spPr bwMode="auto">
          <a:xfrm>
            <a:off x="500063" y="1484313"/>
            <a:ext cx="8248650" cy="5016500"/>
          </a:xfrm>
          <a:prstGeom prst="rect">
            <a:avLst/>
          </a:prstGeom>
          <a:noFill/>
          <a:ln w="9525">
            <a:noFill/>
            <a:miter lim="800000"/>
            <a:headEnd/>
            <a:tailEnd/>
          </a:ln>
        </p:spPr>
      </p:pic>
      <p:sp>
        <p:nvSpPr>
          <p:cNvPr id="13" name="文本框 5"/>
          <p:cNvSpPr txBox="1"/>
          <p:nvPr/>
        </p:nvSpPr>
        <p:spPr>
          <a:xfrm>
            <a:off x="1268752" y="4036477"/>
            <a:ext cx="5589264" cy="535531"/>
          </a:xfrm>
          <a:prstGeom prst="rect">
            <a:avLst/>
          </a:prstGeom>
          <a:solidFill>
            <a:srgbClr val="FFC000"/>
          </a:solidFill>
          <a:effectLst>
            <a:softEdge rad="127000"/>
          </a:effectLst>
        </p:spPr>
        <p:txBody>
          <a:bodyPr>
            <a:spAutoFit/>
          </a:bodyPr>
          <a:lstStyle/>
          <a:p>
            <a:pPr eaLnBrk="1" fontAlgn="auto" hangingPunct="1">
              <a:lnSpc>
                <a:spcPct val="120000"/>
              </a:lnSpc>
              <a:spcBef>
                <a:spcPct val="50000"/>
              </a:spcBef>
              <a:spcAft>
                <a:spcPts val="0"/>
              </a:spcAft>
              <a:defRPr/>
            </a:pPr>
            <a:r>
              <a:rPr kumimoji="1" lang="en-US" altLang="zh-CN" sz="2400" dirty="0">
                <a:solidFill>
                  <a:srgbClr val="000000"/>
                </a:solidFill>
                <a:latin typeface="+mn-lt"/>
                <a:ea typeface="+mn-ea"/>
              </a:rPr>
              <a:t>(</a:t>
            </a:r>
            <a:r>
              <a:rPr kumimoji="1" lang="en-US" altLang="zh-CN" sz="2400" dirty="0">
                <a:solidFill>
                  <a:schemeClr val="accent4">
                    <a:lumMod val="10000"/>
                  </a:schemeClr>
                </a:solidFill>
                <a:latin typeface="+mn-lt"/>
                <a:ea typeface="+mn-ea"/>
              </a:rPr>
              <a:t>quitter/struggler/dawdle away one’s time</a:t>
            </a:r>
            <a:r>
              <a:rPr kumimoji="1" lang="en-US" altLang="zh-CN" sz="2400" dirty="0">
                <a:solidFill>
                  <a:srgbClr val="000000"/>
                </a:solidFill>
                <a:latin typeface="+mn-lt"/>
                <a:ea typeface="+mn-ea"/>
              </a:rPr>
              <a:t>)</a:t>
            </a:r>
            <a:endParaRPr kumimoji="1" lang="en-US" altLang="zh-CN" sz="2400" dirty="0">
              <a:solidFill>
                <a:schemeClr val="accent4">
                  <a:lumMod val="10000"/>
                </a:schemeClr>
              </a:solidFill>
              <a:latin typeface="+mn-lt"/>
              <a:ea typeface="+mn-ea"/>
            </a:endParaRPr>
          </a:p>
        </p:txBody>
      </p:sp>
      <p:sp>
        <p:nvSpPr>
          <p:cNvPr id="23" name="TextBox 22"/>
          <p:cNvSpPr txBox="1"/>
          <p:nvPr/>
        </p:nvSpPr>
        <p:spPr>
          <a:xfrm>
            <a:off x="1279514" y="2006594"/>
            <a:ext cx="1649412" cy="493712"/>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典型例句</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3" name="TextBox 2"/>
          <p:cNvSpPr txBox="1">
            <a:spLocks noChangeArrowheads="1"/>
          </p:cNvSpPr>
          <p:nvPr/>
        </p:nvSpPr>
        <p:spPr bwMode="auto">
          <a:xfrm>
            <a:off x="1271610" y="2443164"/>
            <a:ext cx="6515100" cy="1200150"/>
          </a:xfrm>
          <a:prstGeom prst="rect">
            <a:avLst/>
          </a:prstGeom>
          <a:noFill/>
          <a:ln w="9525">
            <a:noFill/>
            <a:miter lim="800000"/>
          </a:ln>
        </p:spPr>
        <p:txBody>
          <a:bodyPr>
            <a:spAutoFit/>
          </a:bodyPr>
          <a:lstStyle/>
          <a:p>
            <a:pPr eaLnBrk="1" hangingPunct="1">
              <a:spcBef>
                <a:spcPct val="50000"/>
              </a:spcBef>
            </a:pPr>
            <a:r>
              <a:rPr lang="zh-CN" altLang="en-US" sz="2400" dirty="0">
                <a:latin typeface="华文行楷" panose="02010800040101010101" pitchFamily="2" charset="-122"/>
                <a:ea typeface="华文行楷" panose="02010800040101010101" pitchFamily="2" charset="-122"/>
              </a:rPr>
              <a:t>但是当懒人在虚度光阴的时候，奋斗者则目标坚定、信心十足，在努力工作中品尝到成功的喜悦。</a:t>
            </a:r>
            <a:endParaRPr lang="zh-CN" altLang="en-US" sz="2400" dirty="0">
              <a:latin typeface="华文行楷" panose="02010800040101010101" pitchFamily="2" charset="-122"/>
              <a:ea typeface="华文行楷" panose="02010800040101010101" pitchFamily="2" charset="-122"/>
            </a:endParaRPr>
          </a:p>
        </p:txBody>
      </p:sp>
      <p:sp>
        <p:nvSpPr>
          <p:cNvPr id="25" name="TextBox 24"/>
          <p:cNvSpPr txBox="1"/>
          <p:nvPr/>
        </p:nvSpPr>
        <p:spPr>
          <a:xfrm>
            <a:off x="1277926" y="3651255"/>
            <a:ext cx="1651000" cy="492125"/>
          </a:xfrm>
          <a:prstGeom prst="rect">
            <a:avLst/>
          </a:prstGeom>
          <a:noFill/>
        </p:spPr>
        <p:txBody>
          <a:bodyPr>
            <a:spAutoFit/>
          </a:bodyPr>
          <a:lstStyle/>
          <a:p>
            <a:pPr eaLnBrk="1" fontAlgn="auto" hangingPunct="1">
              <a:spcBef>
                <a:spcPts val="0"/>
              </a:spcBef>
              <a:spcAft>
                <a:spcPts val="0"/>
              </a:spcAft>
              <a:defRPr/>
            </a:pPr>
            <a:r>
              <a:rPr lang="zh-CN" altLang="en-US" sz="2600" dirty="0">
                <a:solidFill>
                  <a:schemeClr val="accent6">
                    <a:lumMod val="50000"/>
                  </a:schemeClr>
                </a:solidFill>
                <a:latin typeface="华文行楷" panose="02010800040101010101" pitchFamily="2" charset="-122"/>
                <a:ea typeface="华文行楷" panose="02010800040101010101" pitchFamily="2" charset="-122"/>
              </a:rPr>
              <a:t>意群提示</a:t>
            </a:r>
            <a:endParaRPr lang="zh-CN" altLang="en-US" sz="2600" dirty="0">
              <a:solidFill>
                <a:schemeClr val="accent6">
                  <a:lumMod val="50000"/>
                </a:schemeClr>
              </a:solidFill>
              <a:latin typeface="华文行楷" panose="02010800040101010101" pitchFamily="2" charset="-122"/>
              <a:ea typeface="华文行楷" panose="02010800040101010101" pitchFamily="2" charset="-122"/>
            </a:endParaRPr>
          </a:p>
        </p:txBody>
      </p:sp>
      <p:sp>
        <p:nvSpPr>
          <p:cNvPr id="16" name="矩形 15"/>
          <p:cNvSpPr>
            <a:spLocks noChangeArrowheads="1"/>
          </p:cNvSpPr>
          <p:nvPr/>
        </p:nvSpPr>
        <p:spPr bwMode="auto">
          <a:xfrm>
            <a:off x="1214414" y="4545029"/>
            <a:ext cx="6643688" cy="1169987"/>
          </a:xfrm>
          <a:prstGeom prst="rect">
            <a:avLst/>
          </a:prstGeom>
          <a:noFill/>
          <a:ln w="9525">
            <a:noFill/>
            <a:miter lim="800000"/>
          </a:ln>
        </p:spPr>
        <p:txBody>
          <a:bodyPr>
            <a:spAutoFit/>
          </a:bodyPr>
          <a:lstStyle/>
          <a:p>
            <a:pPr eaLnBrk="1" hangingPunct="1">
              <a:lnSpc>
                <a:spcPts val="2800"/>
              </a:lnSpc>
              <a:spcBef>
                <a:spcPct val="50000"/>
              </a:spcBef>
            </a:pPr>
            <a:r>
              <a:rPr kumimoji="1" lang="en-US" altLang="zh-CN" sz="2400" i="1" dirty="0">
                <a:solidFill>
                  <a:srgbClr val="FF0000"/>
                </a:solidFill>
                <a:latin typeface="Helvetica" pitchFamily="34" charset="0"/>
              </a:rPr>
              <a:t>But</a:t>
            </a:r>
            <a:r>
              <a:rPr lang="en-US" altLang="zh-CN" sz="2400" dirty="0">
                <a:latin typeface="Helvetica" pitchFamily="34" charset="0"/>
              </a:rPr>
              <a:t> </a:t>
            </a:r>
            <a:r>
              <a:rPr kumimoji="1" lang="en-US" altLang="zh-CN" sz="2400" i="1" dirty="0">
                <a:solidFill>
                  <a:srgbClr val="FF0000"/>
                </a:solidFill>
                <a:latin typeface="Helvetica" pitchFamily="34" charset="0"/>
              </a:rPr>
              <a:t>while</a:t>
            </a:r>
            <a:r>
              <a:rPr lang="en-US" altLang="zh-CN" sz="2400" dirty="0">
                <a:latin typeface="Helvetica" pitchFamily="34" charset="0"/>
              </a:rPr>
              <a:t> </a:t>
            </a:r>
            <a:r>
              <a:rPr kumimoji="1" lang="en-US" altLang="zh-CN" sz="2400" i="1" dirty="0">
                <a:solidFill>
                  <a:srgbClr val="FF0000"/>
                </a:solidFill>
                <a:latin typeface="Helvetica" pitchFamily="34" charset="0"/>
              </a:rPr>
              <a:t>quitters are dawdling </a:t>
            </a:r>
            <a:r>
              <a:rPr lang="en-US" altLang="zh-CN" sz="2400" dirty="0">
                <a:latin typeface="Helvetica" pitchFamily="34" charset="0"/>
              </a:rPr>
              <a:t>away their time, </a:t>
            </a:r>
            <a:r>
              <a:rPr kumimoji="1" lang="en-US" altLang="zh-CN" sz="2400" i="1" dirty="0">
                <a:solidFill>
                  <a:srgbClr val="FF0000"/>
                </a:solidFill>
                <a:latin typeface="Helvetica" pitchFamily="34" charset="0"/>
              </a:rPr>
              <a:t>strugglers are determined</a:t>
            </a:r>
            <a:r>
              <a:rPr lang="en-US" altLang="zh-CN" sz="2400" dirty="0">
                <a:latin typeface="Helvetica" pitchFamily="34" charset="0"/>
              </a:rPr>
              <a:t> and confident, </a:t>
            </a:r>
            <a:r>
              <a:rPr kumimoji="1" lang="en-US" altLang="zh-CN" sz="2400" i="1" dirty="0">
                <a:solidFill>
                  <a:srgbClr val="FF0000"/>
                </a:solidFill>
                <a:latin typeface="Helvetica" pitchFamily="34" charset="0"/>
              </a:rPr>
              <a:t>tasting</a:t>
            </a:r>
            <a:r>
              <a:rPr lang="en-US" altLang="zh-CN" sz="2400" dirty="0">
                <a:latin typeface="Helvetica" pitchFamily="34" charset="0"/>
              </a:rPr>
              <a:t> the joy of success in their hard working. </a:t>
            </a:r>
            <a:endParaRPr lang="en-US" altLang="zh-CN" sz="2400" dirty="0">
              <a:latin typeface="Helvetica" pitchFamily="34" charset="0"/>
            </a:endParaRPr>
          </a:p>
        </p:txBody>
      </p:sp>
      <p:pic>
        <p:nvPicPr>
          <p:cNvPr id="63499" name="Picture 2" descr="H:\2015年修改\图片14.jpg"/>
          <p:cNvPicPr>
            <a:picLocks noChangeAspect="1" noChangeArrowheads="1"/>
          </p:cNvPicPr>
          <p:nvPr/>
        </p:nvPicPr>
        <p:blipFill>
          <a:blip r:embed="rId2"/>
          <a:srcRect/>
          <a:stretch>
            <a:fillRect/>
          </a:stretch>
        </p:blipFill>
        <p:spPr bwMode="auto">
          <a:xfrm>
            <a:off x="0" y="0"/>
            <a:ext cx="7229475"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64515" name="Picture 2" descr="H:\2015年修改\图片15.jpg"/>
          <p:cNvPicPr>
            <a:picLocks noChangeAspect="1" noChangeArrowheads="1"/>
          </p:cNvPicPr>
          <p:nvPr/>
        </p:nvPicPr>
        <p:blipFill>
          <a:blip r:embed="rId2"/>
          <a:srcRect/>
          <a:stretch>
            <a:fillRect/>
          </a:stretch>
        </p:blipFill>
        <p:spPr bwMode="auto">
          <a:xfrm>
            <a:off x="9525" y="-24"/>
            <a:ext cx="8796338" cy="1163637"/>
          </a:xfrm>
          <a:prstGeom prst="rect">
            <a:avLst/>
          </a:prstGeom>
          <a:noFill/>
          <a:ln w="9525">
            <a:noFill/>
            <a:miter lim="800000"/>
            <a:headEnd/>
            <a:tailEnd/>
          </a:ln>
        </p:spPr>
      </p:pic>
      <p:grpSp>
        <p:nvGrpSpPr>
          <p:cNvPr id="2" name="Group 35"/>
          <p:cNvGrpSpPr/>
          <p:nvPr/>
        </p:nvGrpSpPr>
        <p:grpSpPr bwMode="auto">
          <a:xfrm rot="-1117645">
            <a:off x="448138" y="2066879"/>
            <a:ext cx="4597400" cy="3668712"/>
            <a:chOff x="3388564" y="3501395"/>
            <a:chExt cx="1756176" cy="1744239"/>
          </a:xfrm>
        </p:grpSpPr>
        <p:grpSp>
          <p:nvGrpSpPr>
            <p:cNvPr id="64524" name="Group 21"/>
            <p:cNvGrpSpPr/>
            <p:nvPr/>
          </p:nvGrpSpPr>
          <p:grpSpPr bwMode="auto">
            <a:xfrm rot="-396937">
              <a:off x="3388564" y="3501395"/>
              <a:ext cx="1756176" cy="1572060"/>
              <a:chOff x="777669" y="551874"/>
              <a:chExt cx="1756176" cy="1572060"/>
            </a:xfrm>
          </p:grpSpPr>
          <p:sp>
            <p:nvSpPr>
              <p:cNvPr id="26" name="Freeform 6"/>
              <p:cNvSpPr/>
              <p:nvPr/>
            </p:nvSpPr>
            <p:spPr bwMode="auto">
              <a:xfrm rot="346487">
                <a:off x="791419" y="656294"/>
                <a:ext cx="1740409" cy="146120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eaLnBrk="1" fontAlgn="auto" hangingPunct="1">
                  <a:spcBef>
                    <a:spcPts val="0"/>
                  </a:spcBef>
                  <a:spcAft>
                    <a:spcPts val="0"/>
                  </a:spcAft>
                  <a:defRPr/>
                </a:pPr>
                <a:r>
                  <a:rPr kumimoji="1" lang="en-US" altLang="zh-CN" kern="0">
                    <a:solidFill>
                      <a:sysClr val="windowText" lastClr="000000"/>
                    </a:solidFill>
                    <a:latin typeface="Arial" panose="020B0604020202020204" pitchFamily="34" charset="0"/>
                    <a:ea typeface="PMingLiU" panose="02020500000000000000" pitchFamily="18" charset="-120"/>
                  </a:rPr>
                  <a:t>  </a:t>
                </a:r>
                <a:endParaRPr kumimoji="1" lang="en-US" altLang="zh-CN" kern="0">
                  <a:solidFill>
                    <a:sysClr val="windowText" lastClr="000000"/>
                  </a:solidFill>
                  <a:latin typeface="Arial" panose="020B0604020202020204" pitchFamily="34" charset="0"/>
                  <a:ea typeface="PMingLiU" panose="02020500000000000000" pitchFamily="18" charset="-120"/>
                </a:endParaRPr>
              </a:p>
            </p:txBody>
          </p:sp>
          <p:sp>
            <p:nvSpPr>
              <p:cNvPr id="27" name="Freeform 6"/>
              <p:cNvSpPr/>
              <p:nvPr/>
            </p:nvSpPr>
            <p:spPr bwMode="auto">
              <a:xfrm rot="485220">
                <a:off x="776009" y="544744"/>
                <a:ext cx="1741622" cy="153592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cstate="print"/>
                <a:tile tx="0" ty="0" sx="100000" sy="100000" flip="none" algn="tl"/>
              </a:blipFill>
              <a:ln w="9525">
                <a:noFill/>
                <a:round/>
              </a:ln>
            </p:spPr>
            <p:txBody>
              <a:bodyPr/>
              <a:lstStyle/>
              <a:p>
                <a:pPr eaLnBrk="1" fontAlgn="auto" hangingPunct="1">
                  <a:spcBef>
                    <a:spcPts val="0"/>
                  </a:spcBef>
                  <a:spcAft>
                    <a:spcPts val="0"/>
                  </a:spcAft>
                  <a:defRPr/>
                </a:pPr>
                <a:endParaRPr lang="zh-CN" altLang="en-US" kern="0">
                  <a:solidFill>
                    <a:srgbClr val="8E0000"/>
                  </a:solidFill>
                  <a:latin typeface="Arial" panose="020B0604020202020204" pitchFamily="34" charset="0"/>
                  <a:ea typeface="楷体_GB2312" panose="02010609030101010101" pitchFamily="49" charset="-122"/>
                </a:endParaRPr>
              </a:p>
            </p:txBody>
          </p:sp>
        </p:grpSp>
        <p:sp>
          <p:nvSpPr>
            <p:cNvPr id="64525" name="TextBox 28"/>
            <p:cNvSpPr txBox="1">
              <a:spLocks noChangeArrowheads="1"/>
            </p:cNvSpPr>
            <p:nvPr/>
          </p:nvSpPr>
          <p:spPr bwMode="auto">
            <a:xfrm rot="-60000">
              <a:off x="3421698" y="3568170"/>
              <a:ext cx="1706882" cy="1677464"/>
            </a:xfrm>
            <a:prstGeom prst="rect">
              <a:avLst/>
            </a:prstGeom>
            <a:noFill/>
            <a:ln w="9525">
              <a:noFill/>
              <a:miter lim="800000"/>
            </a:ln>
          </p:spPr>
          <p:txBody>
            <a:bodyPr>
              <a:spAutoFit/>
            </a:bodyPr>
            <a:lstStyle/>
            <a:p>
              <a:pPr eaLnBrk="1" hangingPunct="1"/>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a</a:t>
              </a:r>
              <a:r>
                <a:rPr kumimoji="1" lang="en-US" altLang="zh-CN" sz="2400" dirty="0" smtClean="0">
                  <a:solidFill>
                    <a:srgbClr val="8E0000"/>
                  </a:solidFill>
                  <a:latin typeface="Helvetica" pitchFamily="34" charset="0"/>
                  <a:ea typeface="楷体" panose="02010609060101010101" pitchFamily="49" charset="-122"/>
                  <a:cs typeface="华文新魏" panose="02010800040101010101" pitchFamily="2" charset="-122"/>
                </a:rPr>
                <a:t>. In a society </a:t>
              </a:r>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where slavery in</a:t>
              </a:r>
              <a:endPar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endParaRPr>
            </a:p>
            <a:p>
              <a:pPr eaLnBrk="1" hangingPunct="1"/>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the strict sense has been abolished, the social indications around work, the value of work and the salary, have degraded many laborers into modern slaves – “wage slaves”. (Para</a:t>
              </a:r>
              <a:r>
                <a:rPr kumimoji="1" lang="en-US" altLang="zh-CN" sz="2400" dirty="0" smtClean="0">
                  <a:solidFill>
                    <a:srgbClr val="8E0000"/>
                  </a:solidFill>
                  <a:latin typeface="Helvetica" pitchFamily="34" charset="0"/>
                  <a:ea typeface="楷体" panose="02010609060101010101" pitchFamily="49" charset="-122"/>
                  <a:cs typeface="华文新魏" panose="02010800040101010101" pitchFamily="2" charset="-122"/>
                </a:rPr>
                <a:t>. 1</a:t>
              </a:r>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 L3)</a:t>
              </a:r>
              <a:endPar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endParaRPr>
            </a:p>
            <a:p>
              <a:pPr algn="just">
                <a:lnSpc>
                  <a:spcPct val="130000"/>
                </a:lnSpc>
              </a:pPr>
              <a:endPar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endParaRPr>
            </a:p>
          </p:txBody>
        </p:sp>
      </p:grpSp>
      <p:grpSp>
        <p:nvGrpSpPr>
          <p:cNvPr id="4" name="Group 35"/>
          <p:cNvGrpSpPr/>
          <p:nvPr/>
        </p:nvGrpSpPr>
        <p:grpSpPr bwMode="auto">
          <a:xfrm rot="872659">
            <a:off x="5088400" y="1794677"/>
            <a:ext cx="3875088" cy="3070225"/>
            <a:chOff x="3416396" y="3559615"/>
            <a:chExt cx="1807742" cy="1516886"/>
          </a:xfrm>
        </p:grpSpPr>
        <p:grpSp>
          <p:nvGrpSpPr>
            <p:cNvPr id="64518" name="Group 21"/>
            <p:cNvGrpSpPr/>
            <p:nvPr/>
          </p:nvGrpSpPr>
          <p:grpSpPr bwMode="auto">
            <a:xfrm rot="-396937">
              <a:off x="3416396" y="3559615"/>
              <a:ext cx="1777043" cy="1516886"/>
              <a:chOff x="801718" y="614299"/>
              <a:chExt cx="1777043" cy="1516886"/>
            </a:xfrm>
          </p:grpSpPr>
          <p:sp>
            <p:nvSpPr>
              <p:cNvPr id="22" name="Freeform 6"/>
              <p:cNvSpPr/>
              <p:nvPr/>
            </p:nvSpPr>
            <p:spPr bwMode="auto">
              <a:xfrm rot="346487">
                <a:off x="838461" y="658804"/>
                <a:ext cx="1740300" cy="13038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eaLnBrk="1" fontAlgn="auto" hangingPunct="1">
                  <a:spcBef>
                    <a:spcPts val="0"/>
                  </a:spcBef>
                  <a:spcAft>
                    <a:spcPts val="0"/>
                  </a:spcAft>
                  <a:defRPr/>
                </a:pPr>
                <a:r>
                  <a:rPr kumimoji="1" lang="en-US" altLang="zh-CN" sz="2600" kern="0">
                    <a:solidFill>
                      <a:sysClr val="windowText" lastClr="000000"/>
                    </a:solidFill>
                    <a:latin typeface="Arial" panose="020B0604020202020204" pitchFamily="34" charset="0"/>
                    <a:ea typeface="PMingLiU" panose="02020500000000000000" pitchFamily="18" charset="-120"/>
                  </a:rPr>
                  <a:t>  </a:t>
                </a:r>
                <a:endParaRPr kumimoji="1" lang="en-US" altLang="zh-CN" sz="2600" kern="0">
                  <a:solidFill>
                    <a:sysClr val="windowText" lastClr="000000"/>
                  </a:solidFill>
                  <a:latin typeface="Arial" panose="020B0604020202020204" pitchFamily="34" charset="0"/>
                  <a:ea typeface="PMingLiU" panose="02020500000000000000" pitchFamily="18" charset="-120"/>
                </a:endParaRPr>
              </a:p>
            </p:txBody>
          </p:sp>
          <p:sp>
            <p:nvSpPr>
              <p:cNvPr id="30" name="Freeform 6"/>
              <p:cNvSpPr/>
              <p:nvPr/>
            </p:nvSpPr>
            <p:spPr bwMode="auto">
              <a:xfrm rot="485220">
                <a:off x="797567" y="610543"/>
                <a:ext cx="1741831" cy="15168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eaLnBrk="1" fontAlgn="auto" hangingPunct="1">
                  <a:spcBef>
                    <a:spcPts val="0"/>
                  </a:spcBef>
                  <a:spcAft>
                    <a:spcPts val="0"/>
                  </a:spcAft>
                  <a:defRPr/>
                </a:pPr>
                <a:endParaRPr lang="zh-CN" altLang="en-US" sz="2600" kern="0">
                  <a:solidFill>
                    <a:srgbClr val="99CC00"/>
                  </a:solidFill>
                  <a:latin typeface="Arial" panose="020B0604020202020204" pitchFamily="34" charset="0"/>
                  <a:ea typeface="楷体_GB2312" panose="02010609030101010101" pitchFamily="49" charset="-122"/>
                </a:endParaRPr>
              </a:p>
            </p:txBody>
          </p:sp>
        </p:grpSp>
        <p:sp>
          <p:nvSpPr>
            <p:cNvPr id="64519" name="TextBox 28"/>
            <p:cNvSpPr txBox="1">
              <a:spLocks noChangeArrowheads="1"/>
            </p:cNvSpPr>
            <p:nvPr/>
          </p:nvSpPr>
          <p:spPr bwMode="auto">
            <a:xfrm rot="-60000">
              <a:off x="3516623" y="3726563"/>
              <a:ext cx="1707515" cy="1140343"/>
            </a:xfrm>
            <a:prstGeom prst="rect">
              <a:avLst/>
            </a:prstGeom>
            <a:noFill/>
            <a:ln w="9525">
              <a:noFill/>
              <a:miter lim="800000"/>
            </a:ln>
          </p:spPr>
          <p:txBody>
            <a:bodyPr>
              <a:spAutoFit/>
            </a:bodyPr>
            <a:lstStyle/>
            <a:p>
              <a:pPr eaLnBrk="1" hangingPunct="1"/>
              <a:r>
                <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在一个奴隶制度严</a:t>
              </a:r>
              <a:endPar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a:p>
              <a:pPr eaLnBrk="1" hangingPunct="1"/>
              <a:r>
                <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格说来已经被废除的社会里，工作的社会含义、工</a:t>
              </a:r>
              <a:endPar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a:p>
              <a:pPr eaLnBrk="1" hangingPunct="1"/>
              <a:r>
                <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作的价值和薪水，已经把许多劳役者降格为现代奴</a:t>
              </a:r>
              <a:endPar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a:p>
              <a:pPr eaLnBrk="1" hangingPunct="1"/>
              <a:r>
                <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隶</a:t>
              </a:r>
              <a:r>
                <a:rPr kumimoji="1" lang="en-US" altLang="zh-CN"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a:t>
              </a:r>
              <a:r>
                <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薪奴”</a:t>
              </a:r>
              <a:r>
                <a:rPr lang="zh-CN" altLang="en-US" sz="2400" dirty="0">
                  <a:ea typeface="华文行楷" panose="02010800040101010101" pitchFamily="2" charset="-122"/>
                  <a:cs typeface="华文新魏" panose="02010800040101010101" pitchFamily="2" charset="-122"/>
                </a:rPr>
                <a:t>。</a:t>
              </a:r>
              <a:endParaRPr kumimoji="1" lang="en-US" altLang="zh-CN"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6"/>
          <p:cNvGrpSpPr/>
          <p:nvPr/>
        </p:nvGrpSpPr>
        <p:grpSpPr bwMode="auto">
          <a:xfrm>
            <a:off x="857224" y="1341438"/>
            <a:ext cx="7856538" cy="5087958"/>
            <a:chOff x="1251920" y="1661815"/>
            <a:chExt cx="8072462" cy="3930765"/>
          </a:xfrm>
        </p:grpSpPr>
        <p:pic>
          <p:nvPicPr>
            <p:cNvPr id="8199" name="Picture 1" descr="H:\2015年修改\图片3.jpg"/>
            <p:cNvPicPr>
              <a:picLocks noChangeAspect="1" noChangeArrowheads="1"/>
            </p:cNvPicPr>
            <p:nvPr/>
          </p:nvPicPr>
          <p:blipFill>
            <a:blip r:embed="rId1"/>
            <a:srcRect/>
            <a:stretch>
              <a:fillRect/>
            </a:stretch>
          </p:blipFill>
          <p:spPr bwMode="auto">
            <a:xfrm>
              <a:off x="1325321" y="2115750"/>
              <a:ext cx="7561201" cy="3476830"/>
            </a:xfrm>
            <a:prstGeom prst="rect">
              <a:avLst/>
            </a:prstGeom>
            <a:noFill/>
            <a:ln w="9525">
              <a:noFill/>
              <a:miter lim="800000"/>
              <a:headEnd/>
              <a:tailEnd/>
            </a:ln>
          </p:spPr>
        </p:pic>
        <p:sp>
          <p:nvSpPr>
            <p:cNvPr id="8200" name="TextBox 22"/>
            <p:cNvSpPr txBox="1">
              <a:spLocks noChangeArrowheads="1"/>
            </p:cNvSpPr>
            <p:nvPr/>
          </p:nvSpPr>
          <p:spPr bwMode="auto">
            <a:xfrm>
              <a:off x="1251920" y="1661815"/>
              <a:ext cx="8072462" cy="903429"/>
            </a:xfrm>
            <a:prstGeom prst="rect">
              <a:avLst/>
            </a:prstGeom>
            <a:noFill/>
            <a:ln w="9525">
              <a:noFill/>
              <a:miter lim="800000"/>
            </a:ln>
          </p:spPr>
          <p:txBody>
            <a:bodyPr>
              <a:spAutoFit/>
            </a:bodyPr>
            <a:lstStyle/>
            <a:p>
              <a:pPr marL="360045" indent="-360045">
                <a:lnSpc>
                  <a:spcPts val="2800"/>
                </a:lnSpc>
              </a:pPr>
              <a:r>
                <a:rPr lang="en-US" altLang="zh-CN" sz="2600" dirty="0">
                  <a:latin typeface="Helvetica" pitchFamily="34" charset="0"/>
                  <a:ea typeface="Cambria Math" panose="02040503050406030204" pitchFamily="18" charset="0"/>
                  <a:cs typeface="Arial" panose="020B0604020202020204" pitchFamily="34" charset="0"/>
                </a:rPr>
                <a:t>1. What do you pay special attention to when looking for in a job?</a:t>
              </a:r>
              <a:endParaRPr lang="en-US" altLang="zh-CN" sz="2600" dirty="0">
                <a:latin typeface="Helvetica" pitchFamily="34" charset="0"/>
                <a:ea typeface="Cambria Math" panose="02040503050406030204" pitchFamily="18" charset="0"/>
                <a:cs typeface="Arial" panose="020B0604020202020204" pitchFamily="34" charset="0"/>
              </a:endParaRPr>
            </a:p>
            <a:p>
              <a:pPr marL="514350" indent="-514350">
                <a:lnSpc>
                  <a:spcPts val="2800"/>
                </a:lnSpc>
              </a:pPr>
              <a:endParaRPr lang="en-US" altLang="zh-CN" sz="2600" dirty="0">
                <a:latin typeface="Helvetica" pitchFamily="34" charset="0"/>
                <a:ea typeface="Cambria Math" panose="02040503050406030204" pitchFamily="18" charset="0"/>
                <a:cs typeface="Arial" panose="020B0604020202020204" pitchFamily="34" charset="0"/>
              </a:endParaRPr>
            </a:p>
          </p:txBody>
        </p:sp>
      </p:grpSp>
      <p:sp>
        <p:nvSpPr>
          <p:cNvPr id="11" name="TextBox 10"/>
          <p:cNvSpPr txBox="1">
            <a:spLocks noChangeArrowheads="1"/>
          </p:cNvSpPr>
          <p:nvPr/>
        </p:nvSpPr>
        <p:spPr bwMode="auto">
          <a:xfrm>
            <a:off x="1428728" y="2593995"/>
            <a:ext cx="5876925" cy="3347840"/>
          </a:xfrm>
          <a:prstGeom prst="rect">
            <a:avLst/>
          </a:prstGeom>
          <a:noFill/>
          <a:ln w="9525">
            <a:noFill/>
            <a:miter lim="800000"/>
          </a:ln>
        </p:spPr>
        <p:txBody>
          <a:bodyPr>
            <a:spAutoFit/>
          </a:bodyPr>
          <a:lstStyle/>
          <a:p>
            <a:pPr marL="342900" indent="-342900"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High salary and attractive benefits</a:t>
            </a:r>
            <a:endParaRPr lang="en-US" altLang="zh-CN" sz="2400" dirty="0">
              <a:latin typeface="Helvetica" pitchFamily="34" charset="0"/>
              <a:ea typeface="Cambria Math" panose="02040503050406030204" pitchFamily="18" charset="0"/>
              <a:cs typeface="Arial" panose="020B0604020202020204" pitchFamily="34" charset="0"/>
            </a:endParaRPr>
          </a:p>
          <a:p>
            <a:pPr marL="342900" indent="-342900"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Bright future of career growth</a:t>
            </a:r>
            <a:endParaRPr lang="en-US" altLang="zh-CN" sz="2400" dirty="0">
              <a:latin typeface="Helvetica" pitchFamily="34" charset="0"/>
              <a:ea typeface="Cambria Math" panose="02040503050406030204" pitchFamily="18" charset="0"/>
              <a:cs typeface="Arial" panose="020B0604020202020204" pitchFamily="34" charset="0"/>
            </a:endParaRPr>
          </a:p>
          <a:p>
            <a:pPr marL="342900" indent="-342900"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Less work pressure </a:t>
            </a:r>
            <a:endParaRPr lang="en-US" altLang="zh-CN" sz="2400" dirty="0">
              <a:latin typeface="Helvetica" pitchFamily="34" charset="0"/>
              <a:ea typeface="Cambria Math" panose="02040503050406030204" pitchFamily="18" charset="0"/>
              <a:cs typeface="Arial" panose="020B0604020202020204" pitchFamily="34" charset="0"/>
            </a:endParaRPr>
          </a:p>
          <a:p>
            <a:pPr marL="342900" indent="-342900"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Flexible working time</a:t>
            </a:r>
            <a:endParaRPr lang="en-US" altLang="zh-CN" sz="2400" dirty="0">
              <a:latin typeface="Helvetica" pitchFamily="34" charset="0"/>
              <a:ea typeface="Cambria Math" panose="02040503050406030204" pitchFamily="18" charset="0"/>
              <a:cs typeface="Arial" panose="020B0604020202020204" pitchFamily="34" charset="0"/>
            </a:endParaRPr>
          </a:p>
          <a:p>
            <a:pPr marL="342900" indent="-342900"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Achievement of self-realization </a:t>
            </a:r>
            <a:endParaRPr lang="en-US" altLang="zh-CN" sz="2400" dirty="0">
              <a:latin typeface="Helvetica" pitchFamily="34" charset="0"/>
              <a:ea typeface="Cambria Math" panose="02040503050406030204" pitchFamily="18" charset="0"/>
              <a:cs typeface="Arial" panose="020B0604020202020204" pitchFamily="34" charset="0"/>
            </a:endParaRPr>
          </a:p>
          <a:p>
            <a:pPr marL="342900" indent="-342900"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a:t>
            </a:r>
            <a:endParaRPr lang="en-US" altLang="zh-CN" sz="2400" dirty="0">
              <a:latin typeface="Helvetica" pitchFamily="34" charset="0"/>
              <a:ea typeface="Cambria Math" panose="02040503050406030204" pitchFamily="18" charset="0"/>
              <a:cs typeface="Arial" panose="020B0604020202020204" pitchFamily="34" charset="0"/>
            </a:endParaRPr>
          </a:p>
        </p:txBody>
      </p:sp>
      <p:pic>
        <p:nvPicPr>
          <p:cNvPr id="8197" name="Picture 1" descr="H:\2015年修改\图片6.jpg"/>
          <p:cNvPicPr>
            <a:picLocks noChangeAspect="1" noChangeArrowheads="1"/>
          </p:cNvPicPr>
          <p:nvPr/>
        </p:nvPicPr>
        <p:blipFill>
          <a:blip r:embed="rId2"/>
          <a:srcRect/>
          <a:stretch>
            <a:fillRect/>
          </a:stretch>
        </p:blipFill>
        <p:spPr bwMode="auto">
          <a:xfrm>
            <a:off x="0" y="0"/>
            <a:ext cx="7156450" cy="1212850"/>
          </a:xfrm>
          <a:prstGeom prst="rect">
            <a:avLst/>
          </a:prstGeom>
          <a:noFill/>
          <a:ln w="9525">
            <a:noFill/>
            <a:miter lim="800000"/>
            <a:headEnd/>
            <a:tailEnd/>
          </a:ln>
        </p:spPr>
      </p:pic>
      <p:pic>
        <p:nvPicPr>
          <p:cNvPr id="8" name="图片 7" descr="5a1.jpg"/>
          <p:cNvPicPr>
            <a:picLocks noChangeAspect="1"/>
          </p:cNvPicPr>
          <p:nvPr/>
        </p:nvPicPr>
        <p:blipFill>
          <a:blip r:embed="rId3" cstate="print"/>
          <a:stretch>
            <a:fillRect/>
          </a:stretch>
        </p:blipFill>
        <p:spPr>
          <a:xfrm>
            <a:off x="6648854" y="1643050"/>
            <a:ext cx="2495178" cy="1663452"/>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65539" name="Picture 2" descr="H:\2015年修改\图片15.jpg"/>
          <p:cNvPicPr>
            <a:picLocks noChangeAspect="1" noChangeArrowheads="1"/>
          </p:cNvPicPr>
          <p:nvPr/>
        </p:nvPicPr>
        <p:blipFill>
          <a:blip r:embed="rId2"/>
          <a:srcRect/>
          <a:stretch>
            <a:fillRect/>
          </a:stretch>
        </p:blipFill>
        <p:spPr bwMode="auto">
          <a:xfrm>
            <a:off x="0" y="0"/>
            <a:ext cx="8796338" cy="1163638"/>
          </a:xfrm>
          <a:prstGeom prst="rect">
            <a:avLst/>
          </a:prstGeom>
          <a:noFill/>
          <a:ln w="9525">
            <a:noFill/>
            <a:miter lim="800000"/>
            <a:headEnd/>
            <a:tailEnd/>
          </a:ln>
        </p:spPr>
      </p:pic>
      <p:grpSp>
        <p:nvGrpSpPr>
          <p:cNvPr id="2" name="Group 35"/>
          <p:cNvGrpSpPr/>
          <p:nvPr/>
        </p:nvGrpSpPr>
        <p:grpSpPr bwMode="auto">
          <a:xfrm rot="-1117645">
            <a:off x="392113" y="2072030"/>
            <a:ext cx="4745037" cy="3549650"/>
            <a:chOff x="3386003" y="3390641"/>
            <a:chExt cx="1754601" cy="1873050"/>
          </a:xfrm>
        </p:grpSpPr>
        <p:grpSp>
          <p:nvGrpSpPr>
            <p:cNvPr id="65548" name="Group 21"/>
            <p:cNvGrpSpPr/>
            <p:nvPr/>
          </p:nvGrpSpPr>
          <p:grpSpPr bwMode="auto">
            <a:xfrm rot="-396937">
              <a:off x="3386003" y="3390641"/>
              <a:ext cx="1754601" cy="1722154"/>
              <a:chOff x="779244" y="440972"/>
              <a:chExt cx="1754601" cy="1722154"/>
            </a:xfrm>
          </p:grpSpPr>
          <p:sp>
            <p:nvSpPr>
              <p:cNvPr id="32" name="Freeform 6"/>
              <p:cNvSpPr/>
              <p:nvPr/>
            </p:nvSpPr>
            <p:spPr bwMode="auto">
              <a:xfrm rot="346487">
                <a:off x="792720" y="657743"/>
                <a:ext cx="1740513" cy="146091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eaLnBrk="1" fontAlgn="auto" hangingPunct="1">
                  <a:spcBef>
                    <a:spcPts val="0"/>
                  </a:spcBef>
                  <a:spcAft>
                    <a:spcPts val="0"/>
                  </a:spcAft>
                  <a:defRPr/>
                </a:pPr>
                <a:r>
                  <a:rPr kumimoji="1" lang="en-US" altLang="zh-CN" kern="0">
                    <a:solidFill>
                      <a:sysClr val="windowText" lastClr="000000"/>
                    </a:solidFill>
                    <a:latin typeface="Arial" panose="020B0604020202020204" pitchFamily="34" charset="0"/>
                    <a:ea typeface="PMingLiU" panose="02020500000000000000" pitchFamily="18" charset="-120"/>
                  </a:rPr>
                  <a:t>  </a:t>
                </a:r>
                <a:endParaRPr kumimoji="1" lang="en-US" altLang="zh-CN" kern="0">
                  <a:solidFill>
                    <a:sysClr val="windowText" lastClr="000000"/>
                  </a:solidFill>
                  <a:latin typeface="Arial" panose="020B0604020202020204" pitchFamily="34" charset="0"/>
                  <a:ea typeface="PMingLiU" panose="02020500000000000000" pitchFamily="18" charset="-120"/>
                </a:endParaRPr>
              </a:p>
            </p:txBody>
          </p:sp>
          <p:sp>
            <p:nvSpPr>
              <p:cNvPr id="33" name="Freeform 6"/>
              <p:cNvSpPr/>
              <p:nvPr/>
            </p:nvSpPr>
            <p:spPr bwMode="auto">
              <a:xfrm rot="485220">
                <a:off x="778558" y="434581"/>
                <a:ext cx="1741687" cy="1722268"/>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cstate="print"/>
                <a:tile tx="0" ty="0" sx="100000" sy="100000" flip="none" algn="tl"/>
              </a:blipFill>
              <a:ln w="9525">
                <a:noFill/>
                <a:round/>
              </a:ln>
            </p:spPr>
            <p:txBody>
              <a:bodyPr/>
              <a:lstStyle/>
              <a:p>
                <a:pPr eaLnBrk="1" fontAlgn="auto" hangingPunct="1">
                  <a:spcBef>
                    <a:spcPts val="0"/>
                  </a:spcBef>
                  <a:spcAft>
                    <a:spcPts val="0"/>
                  </a:spcAft>
                  <a:defRPr/>
                </a:pPr>
                <a:endParaRPr lang="zh-CN" altLang="en-US" kern="0">
                  <a:solidFill>
                    <a:srgbClr val="8E0000"/>
                  </a:solidFill>
                  <a:latin typeface="Arial" panose="020B0604020202020204" pitchFamily="34" charset="0"/>
                  <a:ea typeface="楷体_GB2312" panose="02010609030101010101" pitchFamily="49" charset="-122"/>
                </a:endParaRPr>
              </a:p>
            </p:txBody>
          </p:sp>
        </p:grpSp>
        <p:sp>
          <p:nvSpPr>
            <p:cNvPr id="65549" name="TextBox 28"/>
            <p:cNvSpPr txBox="1">
              <a:spLocks noChangeArrowheads="1"/>
            </p:cNvSpPr>
            <p:nvPr/>
          </p:nvSpPr>
          <p:spPr bwMode="auto">
            <a:xfrm rot="-60000">
              <a:off x="3429259" y="3461465"/>
              <a:ext cx="1677074" cy="1802226"/>
            </a:xfrm>
            <a:prstGeom prst="rect">
              <a:avLst/>
            </a:prstGeom>
            <a:noFill/>
            <a:ln w="9525">
              <a:noFill/>
              <a:miter lim="800000"/>
            </a:ln>
          </p:spPr>
          <p:txBody>
            <a:bodyPr>
              <a:spAutoFit/>
            </a:bodyPr>
            <a:lstStyle/>
            <a:p>
              <a:pPr eaLnBrk="1" hangingPunct="1"/>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b. Workers who enjoy their jobs will be happier, less stressed, and generally more satisfied with their lives. They will also work with more diligence and precision because they have fostered a sense of personal pride in their jobs.(Para</a:t>
              </a:r>
              <a:r>
                <a:rPr kumimoji="1" lang="en-US" altLang="zh-CN" sz="2400" dirty="0" smtClean="0">
                  <a:solidFill>
                    <a:srgbClr val="8E0000"/>
                  </a:solidFill>
                  <a:latin typeface="Helvetica" pitchFamily="34" charset="0"/>
                  <a:ea typeface="楷体" panose="02010609060101010101" pitchFamily="49" charset="-122"/>
                  <a:cs typeface="华文新魏" panose="02010800040101010101" pitchFamily="2" charset="-122"/>
                </a:rPr>
                <a:t>. 5</a:t>
              </a:r>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 L2)</a:t>
              </a:r>
              <a:endPar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endParaRPr>
            </a:p>
            <a:p>
              <a:pPr algn="just"/>
              <a:endPar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endParaRPr>
            </a:p>
          </p:txBody>
        </p:sp>
      </p:grpSp>
      <p:grpSp>
        <p:nvGrpSpPr>
          <p:cNvPr id="4" name="组合 12"/>
          <p:cNvGrpSpPr/>
          <p:nvPr/>
        </p:nvGrpSpPr>
        <p:grpSpPr bwMode="auto">
          <a:xfrm>
            <a:off x="5091285" y="1500143"/>
            <a:ext cx="3895674" cy="3214741"/>
            <a:chOff x="5006582" y="1410341"/>
            <a:chExt cx="3730062" cy="3214557"/>
          </a:xfrm>
        </p:grpSpPr>
        <p:grpSp>
          <p:nvGrpSpPr>
            <p:cNvPr id="65542" name="Group 35"/>
            <p:cNvGrpSpPr/>
            <p:nvPr/>
          </p:nvGrpSpPr>
          <p:grpSpPr bwMode="auto">
            <a:xfrm rot="872659">
              <a:off x="5118273" y="1410341"/>
              <a:ext cx="3582972" cy="3097678"/>
              <a:chOff x="3386843" y="3573240"/>
              <a:chExt cx="1777087" cy="1875118"/>
            </a:xfrm>
          </p:grpSpPr>
          <p:sp>
            <p:nvSpPr>
              <p:cNvPr id="25" name="Freeform 6"/>
              <p:cNvSpPr/>
              <p:nvPr/>
            </p:nvSpPr>
            <p:spPr bwMode="auto">
              <a:xfrm rot="88283">
                <a:off x="3386843" y="3573240"/>
                <a:ext cx="1741064" cy="131452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eaLnBrk="1" fontAlgn="auto" hangingPunct="1">
                  <a:spcBef>
                    <a:spcPts val="0"/>
                  </a:spcBef>
                  <a:spcAft>
                    <a:spcPts val="0"/>
                  </a:spcAft>
                  <a:defRPr/>
                </a:pPr>
                <a:endParaRPr lang="zh-CN" altLang="en-US" sz="2600" kern="0">
                  <a:solidFill>
                    <a:srgbClr val="99CC00"/>
                  </a:solidFill>
                  <a:latin typeface="Arial" panose="020B0604020202020204" pitchFamily="34" charset="0"/>
                  <a:ea typeface="楷体_GB2312" panose="02010609030101010101" pitchFamily="49" charset="-122"/>
                </a:endParaRPr>
              </a:p>
            </p:txBody>
          </p:sp>
          <p:sp>
            <p:nvSpPr>
              <p:cNvPr id="65547" name="TextBox 28"/>
              <p:cNvSpPr txBox="1">
                <a:spLocks noChangeArrowheads="1"/>
              </p:cNvSpPr>
              <p:nvPr/>
            </p:nvSpPr>
            <p:spPr bwMode="auto">
              <a:xfrm rot="21328021">
                <a:off x="3394028" y="3648637"/>
                <a:ext cx="1769902" cy="1799721"/>
              </a:xfrm>
              <a:prstGeom prst="rect">
                <a:avLst/>
              </a:prstGeom>
              <a:noFill/>
              <a:ln w="9525">
                <a:noFill/>
                <a:miter lim="800000"/>
              </a:ln>
            </p:spPr>
            <p:txBody>
              <a:bodyPr>
                <a:spAutoFit/>
              </a:bodyPr>
              <a:lstStyle/>
              <a:p>
                <a:pPr algn="just">
                  <a:lnSpc>
                    <a:spcPct val="80000"/>
                  </a:lnSpc>
                </a:pPr>
                <a:endPar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a:p>
                <a:pPr eaLnBrk="1" hangingPunct="1"/>
                <a:r>
                  <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工作者喜欢自己的工作，感觉更快乐，更轻松，通常对自己的生活更满意。他们工作起来也会更勤奋，更精细，因为他们对自己的工作已经产生了一种自豪感。</a:t>
                </a:r>
                <a:endPar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sp>
          <p:nvSpPr>
            <p:cNvPr id="34" name="Freeform 6"/>
            <p:cNvSpPr/>
            <p:nvPr/>
          </p:nvSpPr>
          <p:spPr bwMode="auto">
            <a:xfrm rot="822209">
              <a:off x="5006582" y="1653984"/>
              <a:ext cx="3730062" cy="2970914"/>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eaLnBrk="1" fontAlgn="auto" hangingPunct="1">
                <a:spcBef>
                  <a:spcPts val="0"/>
                </a:spcBef>
                <a:spcAft>
                  <a:spcPts val="0"/>
                </a:spcAft>
                <a:defRPr/>
              </a:pPr>
              <a:r>
                <a:rPr kumimoji="1" lang="en-US" altLang="zh-CN" sz="2600" kern="0">
                  <a:solidFill>
                    <a:sysClr val="windowText" lastClr="000000"/>
                  </a:solidFill>
                  <a:latin typeface="Arial" panose="020B0604020202020204" pitchFamily="34" charset="0"/>
                  <a:ea typeface="PMingLiU" panose="02020500000000000000" pitchFamily="18" charset="-120"/>
                </a:rPr>
                <a:t>  </a:t>
              </a:r>
              <a:endParaRPr kumimoji="1" lang="en-US" altLang="zh-CN" sz="2600" kern="0">
                <a:solidFill>
                  <a:sysClr val="windowText" lastClr="000000"/>
                </a:solidFill>
                <a:latin typeface="Arial" panose="020B0604020202020204" pitchFamily="34" charset="0"/>
                <a:ea typeface="PMingLiU" panose="02020500000000000000" pitchFamily="18"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66563" name="Picture 2" descr="H:\2015年修改\图片15.jpg"/>
          <p:cNvPicPr>
            <a:picLocks noChangeAspect="1" noChangeArrowheads="1"/>
          </p:cNvPicPr>
          <p:nvPr/>
        </p:nvPicPr>
        <p:blipFill>
          <a:blip r:embed="rId2"/>
          <a:srcRect/>
          <a:stretch>
            <a:fillRect/>
          </a:stretch>
        </p:blipFill>
        <p:spPr bwMode="auto">
          <a:xfrm>
            <a:off x="0" y="0"/>
            <a:ext cx="8796338" cy="1163638"/>
          </a:xfrm>
          <a:prstGeom prst="rect">
            <a:avLst/>
          </a:prstGeom>
          <a:noFill/>
          <a:ln w="9525">
            <a:noFill/>
            <a:miter lim="800000"/>
            <a:headEnd/>
            <a:tailEnd/>
          </a:ln>
        </p:spPr>
      </p:pic>
      <p:grpSp>
        <p:nvGrpSpPr>
          <p:cNvPr id="2" name="Group 35"/>
          <p:cNvGrpSpPr/>
          <p:nvPr/>
        </p:nvGrpSpPr>
        <p:grpSpPr bwMode="auto">
          <a:xfrm rot="-1117645">
            <a:off x="291914" y="2074564"/>
            <a:ext cx="4948670" cy="2789693"/>
            <a:chOff x="3328070" y="2667580"/>
            <a:chExt cx="2039338" cy="2818331"/>
          </a:xfrm>
        </p:grpSpPr>
        <p:grpSp>
          <p:nvGrpSpPr>
            <p:cNvPr id="66572" name="Group 21"/>
            <p:cNvGrpSpPr/>
            <p:nvPr/>
          </p:nvGrpSpPr>
          <p:grpSpPr bwMode="auto">
            <a:xfrm rot="-396937">
              <a:off x="3328070" y="2667580"/>
              <a:ext cx="2022675" cy="2746216"/>
              <a:chOff x="745115" y="-271917"/>
              <a:chExt cx="2022675" cy="2746216"/>
            </a:xfrm>
          </p:grpSpPr>
          <p:sp>
            <p:nvSpPr>
              <p:cNvPr id="36" name="Freeform 6"/>
              <p:cNvSpPr/>
              <p:nvPr/>
            </p:nvSpPr>
            <p:spPr bwMode="auto">
              <a:xfrm rot="346487">
                <a:off x="791560" y="657715"/>
                <a:ext cx="1740812" cy="145923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eaLnBrk="1" fontAlgn="auto" hangingPunct="1">
                  <a:spcBef>
                    <a:spcPts val="0"/>
                  </a:spcBef>
                  <a:spcAft>
                    <a:spcPts val="0"/>
                  </a:spcAft>
                  <a:defRPr/>
                </a:pPr>
                <a:r>
                  <a:rPr kumimoji="1" lang="en-US" altLang="zh-CN" kern="0">
                    <a:solidFill>
                      <a:sysClr val="windowText" lastClr="000000"/>
                    </a:solidFill>
                    <a:latin typeface="Arial" panose="020B0604020202020204" pitchFamily="34" charset="0"/>
                    <a:ea typeface="PMingLiU" panose="02020500000000000000" pitchFamily="18" charset="-120"/>
                  </a:rPr>
                  <a:t>  </a:t>
                </a:r>
                <a:endParaRPr kumimoji="1" lang="en-US" altLang="zh-CN" kern="0">
                  <a:solidFill>
                    <a:sysClr val="windowText" lastClr="000000"/>
                  </a:solidFill>
                  <a:latin typeface="Arial" panose="020B0604020202020204" pitchFamily="34" charset="0"/>
                  <a:ea typeface="PMingLiU" panose="02020500000000000000" pitchFamily="18" charset="-120"/>
                </a:endParaRPr>
              </a:p>
            </p:txBody>
          </p:sp>
          <p:sp>
            <p:nvSpPr>
              <p:cNvPr id="37" name="Freeform 6"/>
              <p:cNvSpPr/>
              <p:nvPr/>
            </p:nvSpPr>
            <p:spPr bwMode="auto">
              <a:xfrm rot="485220">
                <a:off x="744563" y="-274933"/>
                <a:ext cx="2022808" cy="274621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cstate="print"/>
                <a:tile tx="0" ty="0" sx="100000" sy="100000" flip="none" algn="tl"/>
              </a:blipFill>
              <a:ln w="9525">
                <a:noFill/>
                <a:round/>
              </a:ln>
            </p:spPr>
            <p:txBody>
              <a:bodyPr/>
              <a:lstStyle/>
              <a:p>
                <a:pPr eaLnBrk="1" fontAlgn="auto" hangingPunct="1">
                  <a:spcBef>
                    <a:spcPts val="0"/>
                  </a:spcBef>
                  <a:spcAft>
                    <a:spcPts val="0"/>
                  </a:spcAft>
                  <a:defRPr/>
                </a:pPr>
                <a:endParaRPr lang="zh-CN" altLang="en-US" kern="0">
                  <a:solidFill>
                    <a:srgbClr val="8E0000"/>
                  </a:solidFill>
                  <a:latin typeface="Arial" panose="020B0604020202020204" pitchFamily="34" charset="0"/>
                  <a:ea typeface="楷体_GB2312" panose="02010609030101010101" pitchFamily="49" charset="-122"/>
                </a:endParaRPr>
              </a:p>
            </p:txBody>
          </p:sp>
        </p:grpSp>
        <p:sp>
          <p:nvSpPr>
            <p:cNvPr id="66573" name="TextBox 28"/>
            <p:cNvSpPr txBox="1">
              <a:spLocks noChangeArrowheads="1"/>
            </p:cNvSpPr>
            <p:nvPr/>
          </p:nvSpPr>
          <p:spPr bwMode="auto">
            <a:xfrm rot="21596501">
              <a:off x="3373113" y="2668830"/>
              <a:ext cx="1994295" cy="2817081"/>
            </a:xfrm>
            <a:prstGeom prst="rect">
              <a:avLst/>
            </a:prstGeom>
            <a:noFill/>
            <a:ln w="9525">
              <a:noFill/>
              <a:miter lim="800000"/>
            </a:ln>
          </p:spPr>
          <p:txBody>
            <a:bodyPr>
              <a:spAutoFit/>
            </a:bodyPr>
            <a:lstStyle/>
            <a:p>
              <a:pPr eaLnBrk="1" hangingPunct="1"/>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c. On the other hand, laborers, whose sole incentive is earning their livelihood, feel that the time they spend on the daily grind is wasted and doesn’t contribute to their happiness. </a:t>
              </a:r>
              <a:r>
                <a:rPr kumimoji="1" lang="en-US" altLang="zh-CN" sz="2400" dirty="0" smtClean="0">
                  <a:solidFill>
                    <a:srgbClr val="8E0000"/>
                  </a:solidFill>
                  <a:latin typeface="Helvetica" pitchFamily="34" charset="0"/>
                  <a:ea typeface="楷体" panose="02010609060101010101" pitchFamily="49" charset="-122"/>
                  <a:cs typeface="华文新魏" panose="02010800040101010101" pitchFamily="2" charset="-122"/>
                </a:rPr>
                <a:t>(Para. 5</a:t>
              </a:r>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 L5)</a:t>
              </a:r>
              <a:endPar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endParaRPr>
            </a:p>
            <a:p>
              <a:pPr algn="just">
                <a:lnSpc>
                  <a:spcPct val="130000"/>
                </a:lnSpc>
              </a:pPr>
              <a:endPar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endParaRPr>
            </a:p>
          </p:txBody>
        </p:sp>
      </p:grpSp>
      <p:grpSp>
        <p:nvGrpSpPr>
          <p:cNvPr id="4" name="组合 12"/>
          <p:cNvGrpSpPr/>
          <p:nvPr/>
        </p:nvGrpSpPr>
        <p:grpSpPr bwMode="auto">
          <a:xfrm>
            <a:off x="5196700" y="1714488"/>
            <a:ext cx="3947332" cy="2776537"/>
            <a:chOff x="5103830" y="1441678"/>
            <a:chExt cx="4155098" cy="2875554"/>
          </a:xfrm>
        </p:grpSpPr>
        <p:grpSp>
          <p:nvGrpSpPr>
            <p:cNvPr id="66566" name="Group 35"/>
            <p:cNvGrpSpPr/>
            <p:nvPr/>
          </p:nvGrpSpPr>
          <p:grpSpPr bwMode="auto">
            <a:xfrm rot="872659">
              <a:off x="5256763" y="1489123"/>
              <a:ext cx="4002165" cy="2406787"/>
              <a:chOff x="3385431" y="3573034"/>
              <a:chExt cx="2020984" cy="1456902"/>
            </a:xfrm>
          </p:grpSpPr>
          <p:sp>
            <p:nvSpPr>
              <p:cNvPr id="25" name="Freeform 6"/>
              <p:cNvSpPr/>
              <p:nvPr/>
            </p:nvSpPr>
            <p:spPr bwMode="auto">
              <a:xfrm rot="88283">
                <a:off x="3385431" y="3573034"/>
                <a:ext cx="1740494" cy="131470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eaLnBrk="1" fontAlgn="auto" hangingPunct="1">
                  <a:spcBef>
                    <a:spcPts val="0"/>
                  </a:spcBef>
                  <a:spcAft>
                    <a:spcPts val="0"/>
                  </a:spcAft>
                  <a:defRPr/>
                </a:pPr>
                <a:endParaRPr lang="zh-CN" altLang="en-US" sz="2600" kern="0">
                  <a:solidFill>
                    <a:srgbClr val="99CC00"/>
                  </a:solidFill>
                  <a:latin typeface="Arial" panose="020B0604020202020204" pitchFamily="34" charset="0"/>
                  <a:ea typeface="楷体_GB2312" panose="02010609030101010101" pitchFamily="49" charset="-122"/>
                </a:endParaRPr>
              </a:p>
            </p:txBody>
          </p:sp>
          <p:sp>
            <p:nvSpPr>
              <p:cNvPr id="66571" name="TextBox 28"/>
              <p:cNvSpPr txBox="1">
                <a:spLocks noChangeArrowheads="1"/>
              </p:cNvSpPr>
              <p:nvPr/>
            </p:nvSpPr>
            <p:spPr bwMode="auto">
              <a:xfrm rot="21396221">
                <a:off x="3399178" y="3814868"/>
                <a:ext cx="2007237" cy="1215068"/>
              </a:xfrm>
              <a:prstGeom prst="rect">
                <a:avLst/>
              </a:prstGeom>
              <a:noFill/>
              <a:ln w="9525">
                <a:noFill/>
                <a:miter lim="800000"/>
              </a:ln>
            </p:spPr>
            <p:txBody>
              <a:bodyPr>
                <a:spAutoFit/>
              </a:bodyPr>
              <a:lstStyle/>
              <a:p>
                <a:pPr eaLnBrk="1" hangingPunct="1"/>
                <a:r>
                  <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相反，由于劳役者的唯一动力是挣生活费，他们觉得每天花在苦差上的时间是一种浪费，不会让自己快乐。</a:t>
                </a:r>
                <a:endParaRPr kumimoji="1" lang="zh-CN" altLang="en-US" sz="24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sp>
          <p:nvSpPr>
            <p:cNvPr id="29" name="Freeform 6"/>
            <p:cNvSpPr/>
            <p:nvPr/>
          </p:nvSpPr>
          <p:spPr bwMode="auto">
            <a:xfrm rot="822209">
              <a:off x="5103830" y="1441678"/>
              <a:ext cx="3972958" cy="2875554"/>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eaLnBrk="1" fontAlgn="auto" hangingPunct="1">
                <a:spcBef>
                  <a:spcPts val="0"/>
                </a:spcBef>
                <a:spcAft>
                  <a:spcPts val="0"/>
                </a:spcAft>
                <a:defRPr/>
              </a:pPr>
              <a:r>
                <a:rPr kumimoji="1" lang="en-US" altLang="zh-CN" sz="2600" kern="0">
                  <a:solidFill>
                    <a:sysClr val="windowText" lastClr="000000"/>
                  </a:solidFill>
                  <a:latin typeface="Arial" panose="020B0604020202020204" pitchFamily="34" charset="0"/>
                  <a:ea typeface="PMingLiU" panose="02020500000000000000" pitchFamily="18" charset="-120"/>
                </a:rPr>
                <a:t>  </a:t>
              </a:r>
              <a:endParaRPr kumimoji="1" lang="en-US" altLang="zh-CN" sz="2600" kern="0">
                <a:solidFill>
                  <a:sysClr val="windowText" lastClr="000000"/>
                </a:solidFill>
                <a:latin typeface="Arial" panose="020B0604020202020204" pitchFamily="34" charset="0"/>
                <a:ea typeface="PMingLiU" panose="02020500000000000000" pitchFamily="18"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67586"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67587" name="Picture 2" descr="H:\2015年修改\图片15.jpg"/>
          <p:cNvPicPr>
            <a:picLocks noChangeAspect="1" noChangeArrowheads="1"/>
          </p:cNvPicPr>
          <p:nvPr/>
        </p:nvPicPr>
        <p:blipFill>
          <a:blip r:embed="rId4"/>
          <a:srcRect/>
          <a:stretch>
            <a:fillRect/>
          </a:stretch>
        </p:blipFill>
        <p:spPr bwMode="auto">
          <a:xfrm>
            <a:off x="0" y="0"/>
            <a:ext cx="8796338" cy="1163638"/>
          </a:xfrm>
          <a:prstGeom prst="rect">
            <a:avLst/>
          </a:prstGeom>
          <a:noFill/>
          <a:ln w="9525">
            <a:noFill/>
            <a:miter lim="800000"/>
            <a:headEnd/>
            <a:tailEnd/>
          </a:ln>
        </p:spPr>
      </p:pic>
      <p:grpSp>
        <p:nvGrpSpPr>
          <p:cNvPr id="4" name="Group 35"/>
          <p:cNvGrpSpPr/>
          <p:nvPr/>
        </p:nvGrpSpPr>
        <p:grpSpPr bwMode="auto">
          <a:xfrm rot="-1117645">
            <a:off x="413976" y="2006975"/>
            <a:ext cx="5039395" cy="3195939"/>
            <a:chOff x="3388010" y="3499983"/>
            <a:chExt cx="1851518" cy="1670169"/>
          </a:xfrm>
        </p:grpSpPr>
        <p:grpSp>
          <p:nvGrpSpPr>
            <p:cNvPr id="67590" name="Group 21"/>
            <p:cNvGrpSpPr/>
            <p:nvPr/>
          </p:nvGrpSpPr>
          <p:grpSpPr bwMode="auto">
            <a:xfrm rot="-396937">
              <a:off x="3388010" y="3499983"/>
              <a:ext cx="1756648" cy="1573504"/>
              <a:chOff x="777197" y="550430"/>
              <a:chExt cx="1756648" cy="1573504"/>
            </a:xfrm>
          </p:grpSpPr>
          <p:sp>
            <p:nvSpPr>
              <p:cNvPr id="36" name="Freeform 6"/>
              <p:cNvSpPr/>
              <p:nvPr/>
            </p:nvSpPr>
            <p:spPr bwMode="auto">
              <a:xfrm rot="346487">
                <a:off x="792951" y="655353"/>
                <a:ext cx="1739930" cy="1461779"/>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eaLnBrk="1" fontAlgn="auto" hangingPunct="1">
                  <a:spcBef>
                    <a:spcPts val="0"/>
                  </a:spcBef>
                  <a:spcAft>
                    <a:spcPts val="0"/>
                  </a:spcAft>
                  <a:defRPr/>
                </a:pPr>
                <a:r>
                  <a:rPr kumimoji="1" lang="en-US" altLang="zh-CN" kern="0">
                    <a:solidFill>
                      <a:sysClr val="windowText" lastClr="000000"/>
                    </a:solidFill>
                    <a:latin typeface="Arial" panose="020B0604020202020204" pitchFamily="34" charset="0"/>
                    <a:ea typeface="PMingLiU" panose="02020500000000000000" pitchFamily="18" charset="-120"/>
                  </a:rPr>
                  <a:t>  </a:t>
                </a:r>
                <a:endParaRPr kumimoji="1" lang="en-US" altLang="zh-CN" kern="0">
                  <a:solidFill>
                    <a:sysClr val="windowText" lastClr="000000"/>
                  </a:solidFill>
                  <a:latin typeface="Arial" panose="020B0604020202020204" pitchFamily="34" charset="0"/>
                  <a:ea typeface="PMingLiU" panose="02020500000000000000" pitchFamily="18" charset="-120"/>
                </a:endParaRPr>
              </a:p>
            </p:txBody>
          </p:sp>
          <p:sp>
            <p:nvSpPr>
              <p:cNvPr id="37" name="Freeform 6"/>
              <p:cNvSpPr/>
              <p:nvPr/>
            </p:nvSpPr>
            <p:spPr bwMode="auto">
              <a:xfrm rot="485220">
                <a:off x="777141" y="542724"/>
                <a:ext cx="1741205" cy="1537274"/>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ln>
            </p:spPr>
            <p:txBody>
              <a:bodyPr/>
              <a:lstStyle/>
              <a:p>
                <a:pPr eaLnBrk="1" fontAlgn="auto" hangingPunct="1">
                  <a:spcBef>
                    <a:spcPts val="0"/>
                  </a:spcBef>
                  <a:spcAft>
                    <a:spcPts val="0"/>
                  </a:spcAft>
                  <a:defRPr/>
                </a:pPr>
                <a:endParaRPr lang="zh-CN" altLang="en-US" kern="0">
                  <a:solidFill>
                    <a:srgbClr val="8E0000"/>
                  </a:solidFill>
                  <a:latin typeface="Arial" panose="020B0604020202020204" pitchFamily="34" charset="0"/>
                  <a:ea typeface="楷体_GB2312" panose="02010609030101010101" pitchFamily="49" charset="-122"/>
                </a:endParaRPr>
              </a:p>
            </p:txBody>
          </p:sp>
        </p:grpSp>
        <p:sp>
          <p:nvSpPr>
            <p:cNvPr id="67591" name="TextBox 28"/>
            <p:cNvSpPr txBox="1">
              <a:spLocks noChangeArrowheads="1"/>
            </p:cNvSpPr>
            <p:nvPr/>
          </p:nvSpPr>
          <p:spPr bwMode="auto">
            <a:xfrm rot="21540794">
              <a:off x="3436224" y="3712930"/>
              <a:ext cx="1803304" cy="1457222"/>
            </a:xfrm>
            <a:prstGeom prst="rect">
              <a:avLst/>
            </a:prstGeom>
            <a:noFill/>
            <a:ln w="9525">
              <a:noFill/>
              <a:miter lim="800000"/>
            </a:ln>
          </p:spPr>
          <p:txBody>
            <a:bodyPr wrap="square">
              <a:spAutoFit/>
            </a:bodyPr>
            <a:lstStyle/>
            <a:p>
              <a:pPr eaLnBrk="1" hangingPunct="1"/>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d. By choosing a job that is both useful to society and personally fulfilling, workers maintain a simultaneous sense of purpose and enthusiasm that improves their whole lives.(Para</a:t>
              </a:r>
              <a:r>
                <a:rPr kumimoji="1" lang="en-US" altLang="zh-CN" sz="2400" dirty="0" smtClean="0">
                  <a:solidFill>
                    <a:srgbClr val="8E0000"/>
                  </a:solidFill>
                  <a:latin typeface="Helvetica" pitchFamily="34" charset="0"/>
                  <a:ea typeface="楷体" panose="02010609060101010101" pitchFamily="49" charset="-122"/>
                  <a:cs typeface="华文新魏" panose="02010800040101010101" pitchFamily="2" charset="-122"/>
                </a:rPr>
                <a:t>. 9</a:t>
              </a:r>
              <a:r>
                <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rPr>
                <a:t>, L4)</a:t>
              </a:r>
              <a:endPar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endParaRPr>
            </a:p>
            <a:p>
              <a:pPr algn="just">
                <a:lnSpc>
                  <a:spcPct val="130000"/>
                </a:lnSpc>
              </a:pPr>
              <a:endParaRPr kumimoji="1" lang="en-US" altLang="zh-CN" sz="2400" dirty="0">
                <a:solidFill>
                  <a:srgbClr val="8E0000"/>
                </a:solidFill>
                <a:latin typeface="Helvetica" pitchFamily="34" charset="0"/>
                <a:ea typeface="楷体" panose="02010609060101010101" pitchFamily="49" charset="-122"/>
                <a:cs typeface="华文新魏" panose="02010800040101010101" pitchFamily="2" charset="-122"/>
              </a:endParaRPr>
            </a:p>
          </p:txBody>
        </p:sp>
      </p:grpSp>
      <p:grpSp>
        <p:nvGrpSpPr>
          <p:cNvPr id="2" name="组合 12"/>
          <p:cNvGrpSpPr/>
          <p:nvPr/>
        </p:nvGrpSpPr>
        <p:grpSpPr bwMode="auto">
          <a:xfrm>
            <a:off x="5270500" y="1428736"/>
            <a:ext cx="3478213" cy="2887663"/>
            <a:chOff x="5110052" y="1443749"/>
            <a:chExt cx="3860043" cy="2320033"/>
          </a:xfrm>
        </p:grpSpPr>
        <p:grpSp>
          <p:nvGrpSpPr>
            <p:cNvPr id="67594" name="Group 35"/>
            <p:cNvGrpSpPr/>
            <p:nvPr/>
          </p:nvGrpSpPr>
          <p:grpSpPr bwMode="auto">
            <a:xfrm rot="872659">
              <a:off x="5225055" y="1443749"/>
              <a:ext cx="3745040" cy="2171699"/>
              <a:chOff x="3351353" y="3573094"/>
              <a:chExt cx="1891143" cy="1314597"/>
            </a:xfrm>
          </p:grpSpPr>
          <p:sp>
            <p:nvSpPr>
              <p:cNvPr id="25" name="Freeform 6"/>
              <p:cNvSpPr/>
              <p:nvPr/>
            </p:nvSpPr>
            <p:spPr bwMode="auto">
              <a:xfrm rot="88283">
                <a:off x="3382273" y="3570996"/>
                <a:ext cx="1741928" cy="1316372"/>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ln>
            </p:spPr>
            <p:txBody>
              <a:bodyPr/>
              <a:lstStyle/>
              <a:p>
                <a:pPr eaLnBrk="1" fontAlgn="auto" hangingPunct="1">
                  <a:spcBef>
                    <a:spcPts val="0"/>
                  </a:spcBef>
                  <a:spcAft>
                    <a:spcPts val="0"/>
                  </a:spcAft>
                  <a:defRPr/>
                </a:pPr>
                <a:endParaRPr lang="zh-CN" altLang="en-US" sz="2600" kern="0">
                  <a:solidFill>
                    <a:srgbClr val="99CC00"/>
                  </a:solidFill>
                  <a:latin typeface="Arial" panose="020B0604020202020204" pitchFamily="34" charset="0"/>
                  <a:ea typeface="楷体_GB2312" panose="02010609030101010101" pitchFamily="49" charset="-122"/>
                </a:endParaRPr>
              </a:p>
            </p:txBody>
          </p:sp>
          <p:sp>
            <p:nvSpPr>
              <p:cNvPr id="67599" name="TextBox 28"/>
              <p:cNvSpPr txBox="1">
                <a:spLocks noChangeArrowheads="1"/>
              </p:cNvSpPr>
              <p:nvPr/>
            </p:nvSpPr>
            <p:spPr bwMode="auto">
              <a:xfrm rot="-60000">
                <a:off x="3351353" y="3867240"/>
                <a:ext cx="1891143" cy="1018011"/>
              </a:xfrm>
              <a:prstGeom prst="rect">
                <a:avLst/>
              </a:prstGeom>
              <a:noFill/>
              <a:ln w="9525">
                <a:noFill/>
                <a:miter lim="800000"/>
              </a:ln>
            </p:spPr>
            <p:txBody>
              <a:bodyPr>
                <a:spAutoFit/>
              </a:bodyPr>
              <a:lstStyle/>
              <a:p>
                <a:pPr eaLnBrk="1" hangingPunct="1"/>
                <a:r>
                  <a:rPr kumimoji="1" lang="zh-CN" altLang="en-US" sz="26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rPr>
                  <a:t>他们通过选择一份有益社会、成就自我的工作，怀揣着一种使命感和热情，提升了自己的整个生活。</a:t>
                </a:r>
                <a:endParaRPr kumimoji="1" lang="zh-CN" altLang="en-US" sz="2600" dirty="0">
                  <a:solidFill>
                    <a:srgbClr val="000000"/>
                  </a:solidFill>
                  <a:latin typeface="华文行楷" panose="02010800040101010101" pitchFamily="2" charset="-122"/>
                  <a:ea typeface="华文行楷" panose="02010800040101010101" pitchFamily="2" charset="-122"/>
                  <a:cs typeface="华文新魏" panose="02010800040101010101" pitchFamily="2" charset="-122"/>
                </a:endParaRPr>
              </a:p>
            </p:txBody>
          </p:sp>
        </p:grpSp>
        <p:sp>
          <p:nvSpPr>
            <p:cNvPr id="29" name="Freeform 6"/>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ln>
            <a:effectLst>
              <a:glow rad="228600">
                <a:schemeClr val="accent3">
                  <a:satMod val="175000"/>
                  <a:alpha val="40000"/>
                </a:schemeClr>
              </a:glow>
            </a:effectLst>
          </p:spPr>
          <p:txBody>
            <a:bodyPr/>
            <a:lstStyle/>
            <a:p>
              <a:pPr eaLnBrk="1" fontAlgn="auto" hangingPunct="1">
                <a:spcBef>
                  <a:spcPts val="0"/>
                </a:spcBef>
                <a:spcAft>
                  <a:spcPts val="0"/>
                </a:spcAft>
                <a:defRPr/>
              </a:pPr>
              <a:r>
                <a:rPr kumimoji="1" lang="en-US" altLang="zh-CN" sz="2600" kern="0">
                  <a:solidFill>
                    <a:sysClr val="windowText" lastClr="000000"/>
                  </a:solidFill>
                  <a:latin typeface="Arial" panose="020B0604020202020204" pitchFamily="34" charset="0"/>
                  <a:ea typeface="PMingLiU" panose="02020500000000000000" pitchFamily="18" charset="-120"/>
                </a:rPr>
                <a:t>  </a:t>
              </a:r>
              <a:endParaRPr kumimoji="1" lang="en-US" altLang="zh-CN" sz="2600" kern="0">
                <a:solidFill>
                  <a:sysClr val="windowText" lastClr="000000"/>
                </a:solidFill>
                <a:latin typeface="Arial" panose="020B0604020202020204" pitchFamily="34" charset="0"/>
                <a:ea typeface="PMingLiU" panose="02020500000000000000" pitchFamily="18"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8"/>
          <p:cNvSpPr txBox="1">
            <a:spLocks noChangeArrowheads="1"/>
          </p:cNvSpPr>
          <p:nvPr/>
        </p:nvSpPr>
        <p:spPr bwMode="auto">
          <a:xfrm>
            <a:off x="785813" y="1620838"/>
            <a:ext cx="7035800" cy="892175"/>
          </a:xfrm>
          <a:prstGeom prst="rect">
            <a:avLst/>
          </a:prstGeom>
          <a:noFill/>
          <a:ln w="9525">
            <a:noFill/>
            <a:miter lim="800000"/>
          </a:ln>
        </p:spPr>
        <p:txBody>
          <a:bodyPr>
            <a:spAutoFit/>
          </a:bodyPr>
          <a:lstStyle/>
          <a:p>
            <a:pPr eaLnBrk="1" hangingPunct="1"/>
            <a:r>
              <a:rPr lang="en-US" altLang="zh-CN" sz="2600" dirty="0">
                <a:latin typeface="Helvetica" pitchFamily="34" charset="0"/>
                <a:ea typeface="楷体_GB2312" panose="02010609030101010101" pitchFamily="49" charset="-122"/>
              </a:rPr>
              <a:t>1. How does technology change people’s work and life?</a:t>
            </a:r>
            <a:endParaRPr lang="en-US" altLang="zh-CN" sz="2600" b="1" dirty="0">
              <a:solidFill>
                <a:srgbClr val="1C1C1C"/>
              </a:solidFill>
              <a:latin typeface="Helvetica" pitchFamily="34" charset="0"/>
              <a:ea typeface="楷体_GB2312" panose="02010609030101010101" pitchFamily="49" charset="-122"/>
            </a:endParaRPr>
          </a:p>
        </p:txBody>
      </p:sp>
      <p:sp>
        <p:nvSpPr>
          <p:cNvPr id="16" name="Text Box 18"/>
          <p:cNvSpPr txBox="1">
            <a:spLocks noChangeArrowheads="1"/>
          </p:cNvSpPr>
          <p:nvPr/>
        </p:nvSpPr>
        <p:spPr bwMode="auto">
          <a:xfrm>
            <a:off x="785813" y="3365500"/>
            <a:ext cx="7429500" cy="492125"/>
          </a:xfrm>
          <a:prstGeom prst="rect">
            <a:avLst/>
          </a:prstGeom>
          <a:noFill/>
          <a:ln w="9525">
            <a:noFill/>
            <a:miter lim="800000"/>
          </a:ln>
        </p:spPr>
        <p:txBody>
          <a:bodyPr>
            <a:spAutoFit/>
          </a:bodyPr>
          <a:lstStyle/>
          <a:p>
            <a:pPr eaLnBrk="1" hangingPunct="1"/>
            <a:r>
              <a:rPr lang="en-US" altLang="zh-CN" sz="2600" dirty="0">
                <a:latin typeface="Helvetica" pitchFamily="34" charset="0"/>
                <a:ea typeface="楷体_GB2312" panose="02010609030101010101" pitchFamily="49" charset="-122"/>
              </a:rPr>
              <a:t>2. How can a person foster love for his work?</a:t>
            </a:r>
            <a:endParaRPr lang="en-US" altLang="zh-CN" sz="2600" dirty="0">
              <a:latin typeface="Helvetica" pitchFamily="34" charset="0"/>
              <a:ea typeface="楷体_GB2312" panose="02010609030101010101" pitchFamily="49" charset="-122"/>
            </a:endParaRPr>
          </a:p>
        </p:txBody>
      </p:sp>
      <p:sp>
        <p:nvSpPr>
          <p:cNvPr id="17" name="Text Box 18"/>
          <p:cNvSpPr txBox="1">
            <a:spLocks noChangeArrowheads="1"/>
          </p:cNvSpPr>
          <p:nvPr/>
        </p:nvSpPr>
        <p:spPr bwMode="auto">
          <a:xfrm>
            <a:off x="785813" y="4808538"/>
            <a:ext cx="6665912" cy="492125"/>
          </a:xfrm>
          <a:prstGeom prst="rect">
            <a:avLst/>
          </a:prstGeom>
          <a:noFill/>
          <a:ln w="9525">
            <a:noFill/>
            <a:miter lim="800000"/>
          </a:ln>
        </p:spPr>
        <p:txBody>
          <a:bodyPr>
            <a:spAutoFit/>
          </a:bodyPr>
          <a:lstStyle/>
          <a:p>
            <a:pPr algn="just" eaLnBrk="1" hangingPunct="1"/>
            <a:r>
              <a:rPr lang="en-US" altLang="zh-CN" sz="2600" dirty="0">
                <a:latin typeface="Helvetica" pitchFamily="34" charset="0"/>
                <a:ea typeface="楷体_GB2312" panose="02010609030101010101" pitchFamily="49" charset="-122"/>
              </a:rPr>
              <a:t>3. Will you be a worker or a laborer? Why? </a:t>
            </a:r>
            <a:endParaRPr lang="en-US" altLang="zh-CN" sz="2600" dirty="0">
              <a:latin typeface="Helvetica" pitchFamily="34" charset="0"/>
              <a:ea typeface="楷体_GB2312" panose="02010609030101010101" pitchFamily="49" charset="-122"/>
            </a:endParaRPr>
          </a:p>
        </p:txBody>
      </p:sp>
      <p:grpSp>
        <p:nvGrpSpPr>
          <p:cNvPr id="2" name="组合 1"/>
          <p:cNvGrpSpPr/>
          <p:nvPr/>
        </p:nvGrpSpPr>
        <p:grpSpPr bwMode="auto">
          <a:xfrm>
            <a:off x="6816725" y="2078038"/>
            <a:ext cx="1068388" cy="1008062"/>
            <a:chOff x="6816453" y="2077993"/>
            <a:chExt cx="1067915" cy="1008112"/>
          </a:xfrm>
        </p:grpSpPr>
        <p:pic>
          <p:nvPicPr>
            <p:cNvPr id="68622" name="Picture 3">
              <a:hlinkClick r:id="rId1" action="ppaction://hlinksldjump"/>
            </p:cNvPr>
            <p:cNvPicPr>
              <a:picLocks noChangeAspect="1" noChangeArrowheads="1"/>
            </p:cNvPicPr>
            <p:nvPr/>
          </p:nvPicPr>
          <p:blipFill>
            <a:blip r:embed="rId2"/>
            <a:srcRect/>
            <a:stretch>
              <a:fillRect/>
            </a:stretch>
          </p:blipFill>
          <p:spPr bwMode="auto">
            <a:xfrm>
              <a:off x="6816453" y="2077993"/>
              <a:ext cx="1067915" cy="1008112"/>
            </a:xfrm>
            <a:prstGeom prst="rect">
              <a:avLst/>
            </a:prstGeom>
            <a:noFill/>
            <a:ln w="9525">
              <a:noFill/>
              <a:miter lim="800000"/>
              <a:headEnd/>
              <a:tailEnd/>
            </a:ln>
          </p:spPr>
        </p:pic>
        <p:sp>
          <p:nvSpPr>
            <p:cNvPr id="19" name="TextBox 18">
              <a:hlinkClick r:id="rId1" action="ppaction://hlinksldjump"/>
            </p:cNvPr>
            <p:cNvSpPr txBox="1"/>
            <p:nvPr/>
          </p:nvSpPr>
          <p:spPr>
            <a:xfrm>
              <a:off x="6979894" y="2446311"/>
              <a:ext cx="783878" cy="400070"/>
            </a:xfrm>
            <a:prstGeom prst="rect">
              <a:avLst/>
            </a:prstGeom>
            <a:noFill/>
          </p:spPr>
          <p:txBody>
            <a:bodyPr>
              <a:spAutoFit/>
            </a:bodyPr>
            <a:lstStyle/>
            <a:p>
              <a:pPr eaLnBrk="1" fontAlgn="auto" hangingPunct="1">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pic>
        <p:nvPicPr>
          <p:cNvPr id="68615" name="Picture 2" descr="H:\2015年修改\图片16.jpg"/>
          <p:cNvPicPr>
            <a:picLocks noChangeAspect="1" noChangeArrowheads="1"/>
          </p:cNvPicPr>
          <p:nvPr/>
        </p:nvPicPr>
        <p:blipFill>
          <a:blip r:embed="rId3"/>
          <a:srcRect/>
          <a:stretch>
            <a:fillRect/>
          </a:stretch>
        </p:blipFill>
        <p:spPr bwMode="auto">
          <a:xfrm>
            <a:off x="0" y="0"/>
            <a:ext cx="7212013" cy="1163638"/>
          </a:xfrm>
          <a:prstGeom prst="rect">
            <a:avLst/>
          </a:prstGeom>
          <a:noFill/>
          <a:ln w="9525">
            <a:noFill/>
            <a:miter lim="800000"/>
            <a:headEnd/>
            <a:tailEnd/>
          </a:ln>
        </p:spPr>
      </p:pic>
      <p:grpSp>
        <p:nvGrpSpPr>
          <p:cNvPr id="3" name="组合 13"/>
          <p:cNvGrpSpPr/>
          <p:nvPr/>
        </p:nvGrpSpPr>
        <p:grpSpPr bwMode="auto">
          <a:xfrm>
            <a:off x="6875463" y="3789363"/>
            <a:ext cx="1068387" cy="1008062"/>
            <a:chOff x="6816453" y="2077993"/>
            <a:chExt cx="1067915" cy="1008112"/>
          </a:xfrm>
        </p:grpSpPr>
        <p:pic>
          <p:nvPicPr>
            <p:cNvPr id="68620" name="Picture 3">
              <a:hlinkClick r:id="rId1" action="ppaction://hlinksldjump"/>
            </p:cNvPr>
            <p:cNvPicPr>
              <a:picLocks noChangeAspect="1" noChangeArrowheads="1"/>
            </p:cNvPicPr>
            <p:nvPr/>
          </p:nvPicPr>
          <p:blipFill>
            <a:blip r:embed="rId2"/>
            <a:srcRect/>
            <a:stretch>
              <a:fillRect/>
            </a:stretch>
          </p:blipFill>
          <p:spPr bwMode="auto">
            <a:xfrm>
              <a:off x="6816453" y="2077993"/>
              <a:ext cx="1067915" cy="1008112"/>
            </a:xfrm>
            <a:prstGeom prst="rect">
              <a:avLst/>
            </a:prstGeom>
            <a:noFill/>
            <a:ln w="9525">
              <a:noFill/>
              <a:miter lim="800000"/>
              <a:headEnd/>
              <a:tailEnd/>
            </a:ln>
          </p:spPr>
        </p:pic>
        <p:sp>
          <p:nvSpPr>
            <p:cNvPr id="23" name="TextBox 18">
              <a:hlinkClick r:id="rId1" action="ppaction://hlinksldjump"/>
            </p:cNvPr>
            <p:cNvSpPr txBox="1"/>
            <p:nvPr/>
          </p:nvSpPr>
          <p:spPr>
            <a:xfrm>
              <a:off x="6979893" y="2446311"/>
              <a:ext cx="783879" cy="400070"/>
            </a:xfrm>
            <a:prstGeom prst="rect">
              <a:avLst/>
            </a:prstGeom>
            <a:noFill/>
          </p:spPr>
          <p:txBody>
            <a:bodyPr>
              <a:spAutoFit/>
            </a:bodyPr>
            <a:lstStyle/>
            <a:p>
              <a:pPr eaLnBrk="1" fontAlgn="auto" hangingPunct="1">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grpSp>
        <p:nvGrpSpPr>
          <p:cNvPr id="4" name="组合 24"/>
          <p:cNvGrpSpPr/>
          <p:nvPr/>
        </p:nvGrpSpPr>
        <p:grpSpPr bwMode="auto">
          <a:xfrm>
            <a:off x="6948488" y="5229225"/>
            <a:ext cx="1068387" cy="1008063"/>
            <a:chOff x="6816453" y="2077993"/>
            <a:chExt cx="1067915" cy="1008112"/>
          </a:xfrm>
        </p:grpSpPr>
        <p:pic>
          <p:nvPicPr>
            <p:cNvPr id="68618" name="Picture 3">
              <a:hlinkClick r:id="rId1" action="ppaction://hlinksldjump"/>
            </p:cNvPr>
            <p:cNvPicPr>
              <a:picLocks noChangeAspect="1" noChangeArrowheads="1"/>
            </p:cNvPicPr>
            <p:nvPr/>
          </p:nvPicPr>
          <p:blipFill>
            <a:blip r:embed="rId2"/>
            <a:srcRect/>
            <a:stretch>
              <a:fillRect/>
            </a:stretch>
          </p:blipFill>
          <p:spPr bwMode="auto">
            <a:xfrm>
              <a:off x="6816453" y="2077993"/>
              <a:ext cx="1067915" cy="1008112"/>
            </a:xfrm>
            <a:prstGeom prst="rect">
              <a:avLst/>
            </a:prstGeom>
            <a:noFill/>
            <a:ln w="9525">
              <a:noFill/>
              <a:miter lim="800000"/>
              <a:headEnd/>
              <a:tailEnd/>
            </a:ln>
          </p:spPr>
        </p:pic>
        <p:sp>
          <p:nvSpPr>
            <p:cNvPr id="28" name="TextBox 18">
              <a:hlinkClick r:id="rId1" action="ppaction://hlinksldjump"/>
            </p:cNvPr>
            <p:cNvSpPr txBox="1"/>
            <p:nvPr/>
          </p:nvSpPr>
          <p:spPr>
            <a:xfrm>
              <a:off x="6979893" y="2446311"/>
              <a:ext cx="783879" cy="400069"/>
            </a:xfrm>
            <a:prstGeom prst="rect">
              <a:avLst/>
            </a:prstGeom>
            <a:noFill/>
          </p:spPr>
          <p:txBody>
            <a:bodyPr>
              <a:spAutoFit/>
            </a:bodyPr>
            <a:lstStyle/>
            <a:p>
              <a:pPr eaLnBrk="1" fontAlgn="auto" hangingPunct="1">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2015年修改\图片4.jpg"/>
          <p:cNvPicPr>
            <a:picLocks noChangeAspect="1" noChangeArrowheads="1"/>
          </p:cNvPicPr>
          <p:nvPr/>
        </p:nvPicPr>
        <p:blipFill>
          <a:blip r:embed="rId1"/>
          <a:srcRect/>
          <a:stretch>
            <a:fillRect/>
          </a:stretch>
        </p:blipFill>
        <p:spPr bwMode="auto">
          <a:xfrm>
            <a:off x="676275" y="2043113"/>
            <a:ext cx="7856538" cy="4410075"/>
          </a:xfrm>
          <a:prstGeom prst="rect">
            <a:avLst/>
          </a:prstGeom>
          <a:noFill/>
          <a:ln w="9525">
            <a:noFill/>
            <a:miter lim="800000"/>
            <a:headEnd/>
            <a:tailEnd/>
          </a:ln>
        </p:spPr>
      </p:pic>
      <p:sp>
        <p:nvSpPr>
          <p:cNvPr id="10" name="TextBox 9"/>
          <p:cNvSpPr txBox="1">
            <a:spLocks noChangeArrowheads="1"/>
          </p:cNvSpPr>
          <p:nvPr/>
        </p:nvSpPr>
        <p:spPr bwMode="auto">
          <a:xfrm>
            <a:off x="1071538" y="2798762"/>
            <a:ext cx="7405660" cy="3416320"/>
          </a:xfrm>
          <a:prstGeom prst="rect">
            <a:avLst/>
          </a:prstGeom>
          <a:noFill/>
          <a:ln w="9525">
            <a:noFill/>
            <a:miter lim="800000"/>
          </a:ln>
        </p:spPr>
        <p:txBody>
          <a:bodyPr wrap="square">
            <a:spAutoFit/>
          </a:bodyPr>
          <a:lstStyle/>
          <a:p>
            <a:pPr marL="215900" indent="-215900" eaLnBrk="1" hangingPunct="1"/>
            <a:r>
              <a:rPr lang="en-US" altLang="zh-CN" sz="2400" dirty="0">
                <a:latin typeface="Helvetica" pitchFamily="34" charset="0"/>
                <a:ea typeface="楷体_GB2312" panose="02010609030101010101" pitchFamily="49" charset="-122"/>
              </a:rPr>
              <a:t>• New technology clearly enables us to work faster and more efficiently, and it facilitates flexible and remote working (fitting in with childcare or avoiding a distasteful commute), but it can also mean that we cannot ever really get away from our jobs and tune out.</a:t>
            </a:r>
            <a:endParaRPr lang="en-US" altLang="zh-CN" sz="2400" dirty="0">
              <a:latin typeface="Helvetica" pitchFamily="34" charset="0"/>
              <a:ea typeface="楷体_GB2312" panose="02010609030101010101" pitchFamily="49" charset="-122"/>
            </a:endParaRPr>
          </a:p>
          <a:p>
            <a:pPr marL="215900" indent="-215900" eaLnBrk="1" hangingPunct="1"/>
            <a:r>
              <a:rPr lang="en-US" altLang="zh-CN" sz="2400" dirty="0">
                <a:latin typeface="Helvetica" pitchFamily="34" charset="0"/>
                <a:ea typeface="楷体_GB2312" panose="02010609030101010101" pitchFamily="49" charset="-122"/>
              </a:rPr>
              <a:t>• Technology may make us more </a:t>
            </a:r>
            <a:r>
              <a:rPr lang="en-US" altLang="zh-CN" sz="2400" dirty="0" smtClean="0">
                <a:latin typeface="Helvetica" pitchFamily="34" charset="0"/>
                <a:ea typeface="楷体_GB2312" panose="02010609030101010101" pitchFamily="49" charset="-122"/>
              </a:rPr>
              <a:t>responsive, more </a:t>
            </a:r>
            <a:r>
              <a:rPr lang="en-US" altLang="zh-CN" sz="2400" dirty="0">
                <a:latin typeface="Helvetica" pitchFamily="34" charset="0"/>
                <a:ea typeface="楷体_GB2312" panose="02010609030101010101" pitchFamily="49" charset="-122"/>
              </a:rPr>
              <a:t>capable of gaining access to </a:t>
            </a:r>
            <a:r>
              <a:rPr lang="en-US" altLang="zh-CN" sz="2400" dirty="0" smtClean="0">
                <a:latin typeface="Helvetica" pitchFamily="34" charset="0"/>
                <a:ea typeface="楷体_GB2312" panose="02010609030101010101" pitchFamily="49" charset="-122"/>
              </a:rPr>
              <a:t>information over </a:t>
            </a:r>
            <a:r>
              <a:rPr lang="en-US" altLang="zh-CN" sz="2400" dirty="0">
                <a:latin typeface="Helvetica" pitchFamily="34" charset="0"/>
                <a:ea typeface="楷体_GB2312" panose="02010609030101010101" pitchFamily="49" charset="-122"/>
              </a:rPr>
              <a:t>a broader spectrum. Technology is basically</a:t>
            </a:r>
            <a:endParaRPr lang="ko-KR" altLang="ko-KR" sz="2400" dirty="0">
              <a:latin typeface="Helvetica" pitchFamily="34" charset="0"/>
              <a:ea typeface="楷体_GB2312" panose="02010609030101010101" pitchFamily="49" charset="-122"/>
            </a:endParaRPr>
          </a:p>
        </p:txBody>
      </p:sp>
      <p:sp>
        <p:nvSpPr>
          <p:cNvPr id="69637"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eaLnBrk="1" hangingPunct="1"/>
            <a:endParaRPr lang="en-US" altLang="zh-CN" sz="2400">
              <a:latin typeface="Helvetica" pitchFamily="34" charset="0"/>
              <a:ea typeface="楷体_GB2312" panose="02010609030101010101" pitchFamily="49" charset="-122"/>
              <a:cs typeface="Helvetica Neue Black Condensed"/>
            </a:endParaRPr>
          </a:p>
        </p:txBody>
      </p:sp>
      <p:pic>
        <p:nvPicPr>
          <p:cNvPr id="69638" name="Picture 2" descr="H:\2015年修改\图片16.jpg"/>
          <p:cNvPicPr>
            <a:picLocks noChangeAspect="1" noChangeArrowheads="1"/>
          </p:cNvPicPr>
          <p:nvPr/>
        </p:nvPicPr>
        <p:blipFill>
          <a:blip r:embed="rId2"/>
          <a:srcRect/>
          <a:stretch>
            <a:fillRect/>
          </a:stretch>
        </p:blipFill>
        <p:spPr bwMode="auto">
          <a:xfrm>
            <a:off x="0" y="0"/>
            <a:ext cx="7212013" cy="1163638"/>
          </a:xfrm>
          <a:prstGeom prst="rect">
            <a:avLst/>
          </a:prstGeom>
          <a:noFill/>
          <a:ln w="9525">
            <a:noFill/>
            <a:miter lim="800000"/>
            <a:headEnd/>
            <a:tailEnd/>
          </a:ln>
        </p:spPr>
      </p:pic>
      <p:sp>
        <p:nvSpPr>
          <p:cNvPr id="69639" name="Text Box 18"/>
          <p:cNvSpPr txBox="1">
            <a:spLocks noChangeArrowheads="1"/>
          </p:cNvSpPr>
          <p:nvPr/>
        </p:nvSpPr>
        <p:spPr bwMode="auto">
          <a:xfrm>
            <a:off x="881063" y="1393817"/>
            <a:ext cx="7548589" cy="892175"/>
          </a:xfrm>
          <a:prstGeom prst="rect">
            <a:avLst/>
          </a:prstGeom>
          <a:noFill/>
          <a:ln w="9525">
            <a:noFill/>
            <a:miter lim="800000"/>
          </a:ln>
        </p:spPr>
        <p:txBody>
          <a:bodyPr wrap="square">
            <a:spAutoFit/>
          </a:bodyPr>
          <a:lstStyle/>
          <a:p>
            <a:pPr marL="457200" indent="-457200" eaLnBrk="1" hangingPunct="1">
              <a:buFontTx/>
              <a:buAutoNum type="arabicPlain"/>
            </a:pPr>
            <a:r>
              <a:rPr lang="en-US" altLang="zh-CN" sz="2600" dirty="0">
                <a:latin typeface="Helvetica" pitchFamily="34" charset="0"/>
                <a:ea typeface="楷体_GB2312" panose="02010609030101010101" pitchFamily="49" charset="-122"/>
              </a:rPr>
              <a:t>How does technology change people’s work and life?</a:t>
            </a:r>
            <a:endParaRPr lang="en-US" altLang="zh-CN" sz="2600" b="1" dirty="0">
              <a:solidFill>
                <a:srgbClr val="1C1C1C"/>
              </a:solidFill>
              <a:latin typeface="Helvetica" pitchFamily="34" charset="0"/>
              <a:ea typeface="楷体_GB2312" panose="02010609030101010101" pitchFamily="49" charset="-122"/>
            </a:endParaRPr>
          </a:p>
        </p:txBody>
      </p:sp>
      <p:sp>
        <p:nvSpPr>
          <p:cNvPr id="9" name="右箭头 8">
            <a:hlinkClick r:id="" action="ppaction://hlinkshowjump?jump=nextslide"/>
          </p:cNvPr>
          <p:cNvSpPr/>
          <p:nvPr/>
        </p:nvSpPr>
        <p:spPr>
          <a:xfrm>
            <a:off x="5765333" y="609329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2015年修改\图片4.jpg"/>
          <p:cNvPicPr>
            <a:picLocks noChangeAspect="1" noChangeArrowheads="1"/>
          </p:cNvPicPr>
          <p:nvPr/>
        </p:nvPicPr>
        <p:blipFill>
          <a:blip r:embed="rId1"/>
          <a:srcRect/>
          <a:stretch>
            <a:fillRect/>
          </a:stretch>
        </p:blipFill>
        <p:spPr bwMode="auto">
          <a:xfrm>
            <a:off x="676275" y="2285992"/>
            <a:ext cx="7856538" cy="3143272"/>
          </a:xfrm>
          <a:prstGeom prst="rect">
            <a:avLst/>
          </a:prstGeom>
          <a:noFill/>
          <a:ln w="9525">
            <a:noFill/>
            <a:miter lim="800000"/>
            <a:headEnd/>
            <a:tailEnd/>
          </a:ln>
        </p:spPr>
      </p:pic>
      <p:sp>
        <p:nvSpPr>
          <p:cNvPr id="10" name="TextBox 9"/>
          <p:cNvSpPr txBox="1">
            <a:spLocks noChangeArrowheads="1"/>
          </p:cNvSpPr>
          <p:nvPr/>
        </p:nvSpPr>
        <p:spPr bwMode="auto">
          <a:xfrm>
            <a:off x="1073175" y="2882342"/>
            <a:ext cx="7070725" cy="1938992"/>
          </a:xfrm>
          <a:prstGeom prst="rect">
            <a:avLst/>
          </a:prstGeom>
          <a:noFill/>
          <a:ln w="9525">
            <a:noFill/>
            <a:miter lim="800000"/>
          </a:ln>
        </p:spPr>
        <p:txBody>
          <a:bodyPr wrap="square">
            <a:spAutoFit/>
          </a:bodyPr>
          <a:lstStyle/>
          <a:p>
            <a:pPr marL="215900" indent="-215900" eaLnBrk="1" hangingPunct="1"/>
            <a:r>
              <a:rPr lang="en-US" altLang="zh-CN" sz="2400" dirty="0" smtClean="0">
                <a:latin typeface="Helvetica" pitchFamily="34" charset="0"/>
                <a:ea typeface="楷体_GB2312" panose="02010609030101010101" pitchFamily="49" charset="-122"/>
              </a:rPr>
              <a:t>• </a:t>
            </a:r>
            <a:r>
              <a:rPr lang="en-US" altLang="zh-CN" sz="2400" dirty="0">
                <a:latin typeface="Helvetica" pitchFamily="34" charset="0"/>
                <a:ea typeface="楷体_GB2312" panose="02010609030101010101" pitchFamily="49" charset="-122"/>
              </a:rPr>
              <a:t>With new technology, we are working </a:t>
            </a:r>
            <a:r>
              <a:rPr lang="en-US" altLang="zh-CN" sz="2400" dirty="0" smtClean="0">
                <a:latin typeface="Helvetica" pitchFamily="34" charset="0"/>
                <a:ea typeface="楷体_GB2312" panose="02010609030101010101" pitchFamily="49" charset="-122"/>
              </a:rPr>
              <a:t>harder and </a:t>
            </a:r>
            <a:r>
              <a:rPr lang="en-US" altLang="zh-CN" sz="2400" dirty="0">
                <a:latin typeface="Helvetica" pitchFamily="34" charset="0"/>
                <a:ea typeface="楷体_GB2312" panose="02010609030101010101" pitchFamily="49" charset="-122"/>
              </a:rPr>
              <a:t>are more enslaved to our work </a:t>
            </a:r>
            <a:r>
              <a:rPr lang="en-US" altLang="zh-CN" sz="2400" dirty="0" smtClean="0">
                <a:latin typeface="Helvetica" pitchFamily="34" charset="0"/>
                <a:ea typeface="楷体_GB2312" panose="02010609030101010101" pitchFamily="49" charset="-122"/>
              </a:rPr>
              <a:t>than before</a:t>
            </a:r>
            <a:r>
              <a:rPr lang="en-US" altLang="zh-CN" sz="2400" dirty="0">
                <a:latin typeface="Helvetica" pitchFamily="34" charset="0"/>
                <a:ea typeface="楷体_GB2312" panose="02010609030101010101" pitchFamily="49" charset="-122"/>
              </a:rPr>
              <a:t>. We are walking around with </a:t>
            </a:r>
            <a:r>
              <a:rPr lang="en-US" altLang="zh-CN" sz="2400" dirty="0" smtClean="0">
                <a:latin typeface="Helvetica" pitchFamily="34" charset="0"/>
                <a:ea typeface="楷体_GB2312" panose="02010609030101010101" pitchFamily="49" charset="-122"/>
              </a:rPr>
              <a:t>laptops or </a:t>
            </a:r>
            <a:r>
              <a:rPr lang="en-US" altLang="zh-CN" sz="2400" dirty="0">
                <a:latin typeface="Helvetica" pitchFamily="34" charset="0"/>
                <a:ea typeface="楷体_GB2312" panose="02010609030101010101" pitchFamily="49" charset="-122"/>
              </a:rPr>
              <a:t>with portable phones. We’re </a:t>
            </a:r>
            <a:r>
              <a:rPr lang="en-US" altLang="zh-CN" sz="2400" dirty="0" smtClean="0">
                <a:latin typeface="Helvetica" pitchFamily="34" charset="0"/>
                <a:ea typeface="楷体_GB2312" panose="02010609030101010101" pitchFamily="49" charset="-122"/>
              </a:rPr>
              <a:t>becoming slaves </a:t>
            </a:r>
            <a:r>
              <a:rPr lang="en-US" altLang="zh-CN" sz="2400" dirty="0">
                <a:latin typeface="Helvetica" pitchFamily="34" charset="0"/>
                <a:ea typeface="楷体_GB2312" panose="02010609030101010101" pitchFamily="49" charset="-122"/>
              </a:rPr>
              <a:t>to high technology. There’s no escape.</a:t>
            </a:r>
            <a:endParaRPr lang="ko-KR" altLang="ko-KR" sz="2400" dirty="0">
              <a:latin typeface="Helvetica" pitchFamily="34" charset="0"/>
              <a:ea typeface="楷体_GB2312" panose="02010609030101010101" pitchFamily="49" charset="-122"/>
            </a:endParaRPr>
          </a:p>
        </p:txBody>
      </p:sp>
      <p:sp>
        <p:nvSpPr>
          <p:cNvPr id="70660"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eaLnBrk="1" hangingPunct="1"/>
            <a:endParaRPr lang="en-US" altLang="zh-CN" sz="2400">
              <a:latin typeface="Helvetica" pitchFamily="34" charset="0"/>
              <a:ea typeface="楷体_GB2312" panose="02010609030101010101" pitchFamily="49" charset="-122"/>
              <a:cs typeface="Helvetica Neue Black Condensed"/>
            </a:endParaRPr>
          </a:p>
        </p:txBody>
      </p:sp>
      <p:pic>
        <p:nvPicPr>
          <p:cNvPr id="70662" name="Picture 2" descr="H:\2015年修改\图片16.jpg"/>
          <p:cNvPicPr>
            <a:picLocks noChangeAspect="1" noChangeArrowheads="1"/>
          </p:cNvPicPr>
          <p:nvPr/>
        </p:nvPicPr>
        <p:blipFill>
          <a:blip r:embed="rId2"/>
          <a:srcRect/>
          <a:stretch>
            <a:fillRect/>
          </a:stretch>
        </p:blipFill>
        <p:spPr bwMode="auto">
          <a:xfrm>
            <a:off x="0" y="0"/>
            <a:ext cx="7212013" cy="1163638"/>
          </a:xfrm>
          <a:prstGeom prst="rect">
            <a:avLst/>
          </a:prstGeom>
          <a:noFill/>
          <a:ln w="9525">
            <a:noFill/>
            <a:miter lim="800000"/>
            <a:headEnd/>
            <a:tailEnd/>
          </a:ln>
        </p:spPr>
      </p:pic>
      <p:sp>
        <p:nvSpPr>
          <p:cNvPr id="8" name="Text Box 18"/>
          <p:cNvSpPr txBox="1">
            <a:spLocks noChangeArrowheads="1"/>
          </p:cNvSpPr>
          <p:nvPr/>
        </p:nvSpPr>
        <p:spPr bwMode="auto">
          <a:xfrm>
            <a:off x="881063" y="1393817"/>
            <a:ext cx="7548589" cy="892175"/>
          </a:xfrm>
          <a:prstGeom prst="rect">
            <a:avLst/>
          </a:prstGeom>
          <a:noFill/>
          <a:ln w="9525">
            <a:noFill/>
            <a:miter lim="800000"/>
          </a:ln>
        </p:spPr>
        <p:txBody>
          <a:bodyPr wrap="square">
            <a:spAutoFit/>
          </a:bodyPr>
          <a:lstStyle/>
          <a:p>
            <a:pPr marL="457200" indent="-457200" eaLnBrk="1" hangingPunct="1">
              <a:buFontTx/>
              <a:buAutoNum type="arabicPlain"/>
            </a:pPr>
            <a:r>
              <a:rPr lang="en-US" altLang="zh-CN" sz="2600" dirty="0">
                <a:latin typeface="Helvetica" pitchFamily="34" charset="0"/>
                <a:ea typeface="楷体_GB2312" panose="02010609030101010101" pitchFamily="49" charset="-122"/>
              </a:rPr>
              <a:t>How does technology change people’s work and life?</a:t>
            </a:r>
            <a:endParaRPr lang="en-US" altLang="zh-CN" sz="2600" b="1" dirty="0">
              <a:solidFill>
                <a:srgbClr val="1C1C1C"/>
              </a:solidFill>
              <a:latin typeface="Helvetica" pitchFamily="34"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2015年修改\图片4.jpg"/>
          <p:cNvPicPr>
            <a:picLocks noChangeAspect="1" noChangeArrowheads="1"/>
          </p:cNvPicPr>
          <p:nvPr/>
        </p:nvPicPr>
        <p:blipFill>
          <a:blip r:embed="rId1"/>
          <a:srcRect/>
          <a:stretch>
            <a:fillRect/>
          </a:stretch>
        </p:blipFill>
        <p:spPr bwMode="auto">
          <a:xfrm>
            <a:off x="676275" y="2043113"/>
            <a:ext cx="7856538" cy="4410075"/>
          </a:xfrm>
          <a:prstGeom prst="rect">
            <a:avLst/>
          </a:prstGeom>
          <a:noFill/>
          <a:ln w="9525">
            <a:noFill/>
            <a:miter lim="800000"/>
            <a:headEnd/>
            <a:tailEnd/>
          </a:ln>
        </p:spPr>
      </p:pic>
      <p:sp>
        <p:nvSpPr>
          <p:cNvPr id="71683"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eaLnBrk="1" hangingPunct="1"/>
            <a:endParaRPr lang="en-US" altLang="zh-CN" sz="2400">
              <a:latin typeface="Helvetica" pitchFamily="34" charset="0"/>
              <a:ea typeface="楷体_GB2312" panose="02010609030101010101" pitchFamily="49" charset="-122"/>
              <a:cs typeface="Helvetica Neue Black Condensed"/>
            </a:endParaRPr>
          </a:p>
        </p:txBody>
      </p:sp>
      <p:sp>
        <p:nvSpPr>
          <p:cNvPr id="17" name="TextBox 16"/>
          <p:cNvSpPr txBox="1">
            <a:spLocks noChangeArrowheads="1"/>
          </p:cNvSpPr>
          <p:nvPr/>
        </p:nvSpPr>
        <p:spPr bwMode="auto">
          <a:xfrm>
            <a:off x="1214414" y="2781256"/>
            <a:ext cx="6669111" cy="2862322"/>
          </a:xfrm>
          <a:prstGeom prst="rect">
            <a:avLst/>
          </a:prstGeom>
          <a:noFill/>
          <a:ln w="9525">
            <a:noFill/>
            <a:miter lim="800000"/>
          </a:ln>
        </p:spPr>
        <p:txBody>
          <a:bodyPr wrap="square">
            <a:spAutoFit/>
          </a:bodyPr>
          <a:lstStyle/>
          <a:p>
            <a:pPr marL="215900" indent="-215900" eaLnBrk="1" hangingPunct="1">
              <a:lnSpc>
                <a:spcPct val="150000"/>
              </a:lnSpc>
            </a:pPr>
            <a:r>
              <a:rPr lang="en-US" altLang="zh-CN" sz="2400" dirty="0">
                <a:latin typeface="Helvetica" pitchFamily="34" charset="0"/>
                <a:ea typeface="楷体_GB2312" panose="02010609030101010101" pitchFamily="49" charset="-122"/>
              </a:rPr>
              <a:t>• Start with a positive and right attitude, </a:t>
            </a:r>
            <a:r>
              <a:rPr lang="en-US" altLang="zh-CN" sz="2400" dirty="0" smtClean="0">
                <a:latin typeface="Helvetica" pitchFamily="34" charset="0"/>
                <a:ea typeface="楷体_GB2312" panose="02010609030101010101" pitchFamily="49" charset="-122"/>
              </a:rPr>
              <a:t>for the </a:t>
            </a:r>
            <a:r>
              <a:rPr lang="en-US" altLang="zh-CN" sz="2400" dirty="0">
                <a:latin typeface="Helvetica" pitchFamily="34" charset="0"/>
                <a:ea typeface="楷体_GB2312" panose="02010609030101010101" pitchFamily="49" charset="-122"/>
              </a:rPr>
              <a:t>right attitude toward work makes it </a:t>
            </a:r>
            <a:r>
              <a:rPr lang="en-US" altLang="zh-CN" sz="2400" dirty="0" smtClean="0">
                <a:latin typeface="Helvetica" pitchFamily="34" charset="0"/>
                <a:ea typeface="楷体_GB2312" panose="02010609030101010101" pitchFamily="49" charset="-122"/>
              </a:rPr>
              <a:t>much easier </a:t>
            </a:r>
            <a:r>
              <a:rPr lang="en-US" altLang="zh-CN" sz="2400" dirty="0">
                <a:latin typeface="Helvetica" pitchFamily="34" charset="0"/>
                <a:ea typeface="楷体_GB2312" panose="02010609030101010101" pitchFamily="49" charset="-122"/>
              </a:rPr>
              <a:t>to accept and do it.</a:t>
            </a:r>
            <a:endParaRPr lang="en-US" altLang="zh-CN" sz="2400" dirty="0">
              <a:latin typeface="Helvetica" pitchFamily="34" charset="0"/>
              <a:ea typeface="楷体_GB2312" panose="02010609030101010101" pitchFamily="49" charset="-122"/>
            </a:endParaRPr>
          </a:p>
          <a:p>
            <a:pPr marL="215900" indent="-215900" eaLnBrk="1" hangingPunct="1">
              <a:lnSpc>
                <a:spcPct val="150000"/>
              </a:lnSpc>
            </a:pPr>
            <a:r>
              <a:rPr lang="en-US" altLang="zh-CN" sz="2400" dirty="0">
                <a:latin typeface="Helvetica" pitchFamily="34" charset="0"/>
                <a:ea typeface="楷体_GB2312" panose="02010609030101010101" pitchFamily="49" charset="-122"/>
              </a:rPr>
              <a:t>• Put interest into work. Once you have </a:t>
            </a:r>
            <a:r>
              <a:rPr lang="en-US" altLang="zh-CN" sz="2400" dirty="0" smtClean="0">
                <a:latin typeface="Helvetica" pitchFamily="34" charset="0"/>
                <a:ea typeface="楷体_GB2312" panose="02010609030101010101" pitchFamily="49" charset="-122"/>
              </a:rPr>
              <a:t>the enthusiasm</a:t>
            </a:r>
            <a:r>
              <a:rPr lang="en-US" altLang="zh-CN" sz="2400" dirty="0">
                <a:latin typeface="Helvetica" pitchFamily="34" charset="0"/>
                <a:ea typeface="楷体_GB2312" panose="02010609030101010101" pitchFamily="49" charset="-122"/>
              </a:rPr>
              <a:t>, it becomes easy to start things.</a:t>
            </a:r>
            <a:endParaRPr lang="zh-CN" altLang="en-US" sz="2400" dirty="0">
              <a:latin typeface="Helvetica" pitchFamily="34" charset="0"/>
              <a:ea typeface="楷体_GB2312" panose="02010609030101010101" pitchFamily="49" charset="-122"/>
            </a:endParaRPr>
          </a:p>
        </p:txBody>
      </p:sp>
      <p:pic>
        <p:nvPicPr>
          <p:cNvPr id="71686" name="Picture 2" descr="H:\2015年修改\图片16.jpg"/>
          <p:cNvPicPr>
            <a:picLocks noChangeAspect="1" noChangeArrowheads="1"/>
          </p:cNvPicPr>
          <p:nvPr/>
        </p:nvPicPr>
        <p:blipFill>
          <a:blip r:embed="rId2"/>
          <a:srcRect/>
          <a:stretch>
            <a:fillRect/>
          </a:stretch>
        </p:blipFill>
        <p:spPr bwMode="auto">
          <a:xfrm>
            <a:off x="0" y="0"/>
            <a:ext cx="7212013" cy="1163638"/>
          </a:xfrm>
          <a:prstGeom prst="rect">
            <a:avLst/>
          </a:prstGeom>
          <a:noFill/>
          <a:ln w="9525">
            <a:noFill/>
            <a:miter lim="800000"/>
            <a:headEnd/>
            <a:tailEnd/>
          </a:ln>
        </p:spPr>
      </p:pic>
      <p:sp>
        <p:nvSpPr>
          <p:cNvPr id="71687" name="Text Box 18"/>
          <p:cNvSpPr txBox="1">
            <a:spLocks noChangeArrowheads="1"/>
          </p:cNvSpPr>
          <p:nvPr/>
        </p:nvSpPr>
        <p:spPr bwMode="auto">
          <a:xfrm>
            <a:off x="888999" y="1436677"/>
            <a:ext cx="9112289" cy="492125"/>
          </a:xfrm>
          <a:prstGeom prst="rect">
            <a:avLst/>
          </a:prstGeom>
          <a:noFill/>
          <a:ln w="9525">
            <a:noFill/>
            <a:miter lim="800000"/>
          </a:ln>
        </p:spPr>
        <p:txBody>
          <a:bodyPr wrap="square">
            <a:spAutoFit/>
          </a:bodyPr>
          <a:lstStyle/>
          <a:p>
            <a:pPr marL="457200" indent="-457200" eaLnBrk="1" hangingPunct="1">
              <a:buFontTx/>
              <a:buAutoNum type="arabicPlain" startAt="2"/>
            </a:pPr>
            <a:r>
              <a:rPr lang="en-US" altLang="zh-CN" sz="2600" dirty="0">
                <a:latin typeface="Helvetica" pitchFamily="34" charset="0"/>
                <a:ea typeface="楷体_GB2312" panose="02010609030101010101" pitchFamily="49" charset="-122"/>
              </a:rPr>
              <a:t>How can a person foster love for his work?</a:t>
            </a:r>
            <a:endParaRPr lang="en-US" altLang="zh-CN" sz="2600" dirty="0">
              <a:latin typeface="Helvetica" pitchFamily="34" charset="0"/>
              <a:ea typeface="楷体_GB2312" panose="02010609030101010101" pitchFamily="49" charset="-122"/>
            </a:endParaRPr>
          </a:p>
        </p:txBody>
      </p:sp>
      <p:sp>
        <p:nvSpPr>
          <p:cNvPr id="10" name="右箭头 9">
            <a:hlinkClick r:id="" action="ppaction://hlinkshowjump?jump=nextslide"/>
          </p:cNvPr>
          <p:cNvSpPr/>
          <p:nvPr/>
        </p:nvSpPr>
        <p:spPr>
          <a:xfrm>
            <a:off x="5868144" y="59242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2015年修改\图片4.jpg"/>
          <p:cNvPicPr>
            <a:picLocks noChangeAspect="1" noChangeArrowheads="1"/>
          </p:cNvPicPr>
          <p:nvPr/>
        </p:nvPicPr>
        <p:blipFill>
          <a:blip r:embed="rId1"/>
          <a:srcRect/>
          <a:stretch>
            <a:fillRect/>
          </a:stretch>
        </p:blipFill>
        <p:spPr bwMode="auto">
          <a:xfrm>
            <a:off x="676275" y="2043113"/>
            <a:ext cx="7856538" cy="4410075"/>
          </a:xfrm>
          <a:prstGeom prst="rect">
            <a:avLst/>
          </a:prstGeom>
          <a:noFill/>
          <a:ln w="9525">
            <a:noFill/>
            <a:miter lim="800000"/>
            <a:headEnd/>
            <a:tailEnd/>
          </a:ln>
        </p:spPr>
      </p:pic>
      <p:sp>
        <p:nvSpPr>
          <p:cNvPr id="72708"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eaLnBrk="1" hangingPunct="1"/>
            <a:endParaRPr lang="en-US" altLang="zh-CN" sz="2400">
              <a:latin typeface="Helvetica" pitchFamily="34" charset="0"/>
              <a:ea typeface="楷体_GB2312" panose="02010609030101010101" pitchFamily="49" charset="-122"/>
              <a:cs typeface="Helvetica Neue Black Condensed"/>
            </a:endParaRPr>
          </a:p>
        </p:txBody>
      </p:sp>
      <p:sp>
        <p:nvSpPr>
          <p:cNvPr id="17" name="TextBox 16"/>
          <p:cNvSpPr txBox="1">
            <a:spLocks noChangeArrowheads="1"/>
          </p:cNvSpPr>
          <p:nvPr/>
        </p:nvSpPr>
        <p:spPr bwMode="auto">
          <a:xfrm>
            <a:off x="1235097" y="2824448"/>
            <a:ext cx="6837365" cy="2657138"/>
          </a:xfrm>
          <a:prstGeom prst="rect">
            <a:avLst/>
          </a:prstGeom>
          <a:noFill/>
          <a:ln w="9525">
            <a:noFill/>
            <a:miter lim="800000"/>
          </a:ln>
        </p:spPr>
        <p:txBody>
          <a:bodyPr wrap="square">
            <a:spAutoFit/>
          </a:bodyPr>
          <a:lstStyle/>
          <a:p>
            <a:pPr marL="215900" indent="-215900" eaLnBrk="1" hangingPunct="1">
              <a:lnSpc>
                <a:spcPts val="4000"/>
              </a:lnSpc>
            </a:pPr>
            <a:r>
              <a:rPr lang="en-US" altLang="zh-CN" sz="2400" dirty="0">
                <a:latin typeface="Helvetica" pitchFamily="34" charset="0"/>
                <a:ea typeface="楷体_GB2312" panose="02010609030101010101" pitchFamily="49" charset="-122"/>
              </a:rPr>
              <a:t>• Create favorable surroundings when doing the work.</a:t>
            </a:r>
            <a:endParaRPr lang="en-US" altLang="zh-CN" sz="2400" dirty="0">
              <a:latin typeface="Helvetica" pitchFamily="34" charset="0"/>
              <a:ea typeface="楷体_GB2312" panose="02010609030101010101" pitchFamily="49" charset="-122"/>
            </a:endParaRPr>
          </a:p>
          <a:p>
            <a:pPr marL="215900" indent="-215900" eaLnBrk="1" hangingPunct="1">
              <a:lnSpc>
                <a:spcPts val="4000"/>
              </a:lnSpc>
            </a:pPr>
            <a:r>
              <a:rPr lang="en-US" altLang="zh-CN" sz="2400" dirty="0">
                <a:latin typeface="Helvetica" pitchFamily="34" charset="0"/>
                <a:ea typeface="楷体_GB2312" panose="02010609030101010101" pitchFamily="49" charset="-122"/>
              </a:rPr>
              <a:t>• Always reflect on what you have achieved, which will give you a sense of pride and fulfillment.</a:t>
            </a:r>
            <a:endParaRPr lang="zh-CN" altLang="en-US" sz="2400" dirty="0">
              <a:latin typeface="Helvetica" pitchFamily="34" charset="0"/>
              <a:ea typeface="楷体_GB2312" panose="02010609030101010101" pitchFamily="49" charset="-122"/>
            </a:endParaRPr>
          </a:p>
        </p:txBody>
      </p:sp>
      <p:pic>
        <p:nvPicPr>
          <p:cNvPr id="72711" name="Picture 2" descr="H:\2015年修改\图片16.jpg"/>
          <p:cNvPicPr>
            <a:picLocks noChangeAspect="1" noChangeArrowheads="1"/>
          </p:cNvPicPr>
          <p:nvPr/>
        </p:nvPicPr>
        <p:blipFill>
          <a:blip r:embed="rId2"/>
          <a:srcRect/>
          <a:stretch>
            <a:fillRect/>
          </a:stretch>
        </p:blipFill>
        <p:spPr bwMode="auto">
          <a:xfrm>
            <a:off x="0" y="0"/>
            <a:ext cx="7212013" cy="1163638"/>
          </a:xfrm>
          <a:prstGeom prst="rect">
            <a:avLst/>
          </a:prstGeom>
          <a:noFill/>
          <a:ln w="9525">
            <a:noFill/>
            <a:miter lim="800000"/>
            <a:headEnd/>
            <a:tailEnd/>
          </a:ln>
        </p:spPr>
      </p:pic>
      <p:pic>
        <p:nvPicPr>
          <p:cNvPr id="72713" name="图片 1"/>
          <p:cNvPicPr>
            <a:picLocks noChangeAspect="1"/>
          </p:cNvPicPr>
          <p:nvPr/>
        </p:nvPicPr>
        <p:blipFill>
          <a:blip r:embed="rId3"/>
          <a:srcRect/>
          <a:stretch>
            <a:fillRect/>
          </a:stretch>
        </p:blipFill>
        <p:spPr bwMode="auto">
          <a:xfrm>
            <a:off x="5976958" y="5048272"/>
            <a:ext cx="1738314" cy="1738314"/>
          </a:xfrm>
          <a:prstGeom prst="rect">
            <a:avLst/>
          </a:prstGeom>
          <a:noFill/>
          <a:ln w="9525">
            <a:noFill/>
            <a:miter lim="800000"/>
            <a:headEnd/>
            <a:tailEnd/>
          </a:ln>
        </p:spPr>
      </p:pic>
      <p:sp>
        <p:nvSpPr>
          <p:cNvPr id="10" name="Text Box 18"/>
          <p:cNvSpPr txBox="1">
            <a:spLocks noChangeArrowheads="1"/>
          </p:cNvSpPr>
          <p:nvPr/>
        </p:nvSpPr>
        <p:spPr bwMode="auto">
          <a:xfrm>
            <a:off x="888999" y="1436677"/>
            <a:ext cx="9112289" cy="492125"/>
          </a:xfrm>
          <a:prstGeom prst="rect">
            <a:avLst/>
          </a:prstGeom>
          <a:noFill/>
          <a:ln w="9525">
            <a:noFill/>
            <a:miter lim="800000"/>
          </a:ln>
        </p:spPr>
        <p:txBody>
          <a:bodyPr wrap="square">
            <a:spAutoFit/>
          </a:bodyPr>
          <a:lstStyle/>
          <a:p>
            <a:pPr marL="457200" indent="-457200" eaLnBrk="1" hangingPunct="1">
              <a:buFontTx/>
              <a:buAutoNum type="arabicPlain" startAt="2"/>
            </a:pPr>
            <a:r>
              <a:rPr lang="en-US" altLang="zh-CN" sz="2600" dirty="0">
                <a:latin typeface="Helvetica" pitchFamily="34" charset="0"/>
                <a:ea typeface="楷体_GB2312" panose="02010609030101010101" pitchFamily="49" charset="-122"/>
              </a:rPr>
              <a:t>How can a person foster love for his work?</a:t>
            </a:r>
            <a:endParaRPr lang="en-US" altLang="zh-CN" sz="2600" dirty="0">
              <a:latin typeface="Helvetica" pitchFamily="34"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2015年修改\图片4.jpg"/>
          <p:cNvPicPr>
            <a:picLocks noChangeAspect="1" noChangeArrowheads="1"/>
          </p:cNvPicPr>
          <p:nvPr/>
        </p:nvPicPr>
        <p:blipFill>
          <a:blip r:embed="rId1"/>
          <a:srcRect/>
          <a:stretch>
            <a:fillRect/>
          </a:stretch>
        </p:blipFill>
        <p:spPr bwMode="auto">
          <a:xfrm>
            <a:off x="676275" y="2071678"/>
            <a:ext cx="7856538" cy="4410075"/>
          </a:xfrm>
          <a:prstGeom prst="rect">
            <a:avLst/>
          </a:prstGeom>
          <a:noFill/>
          <a:ln w="9525">
            <a:noFill/>
            <a:miter lim="800000"/>
            <a:headEnd/>
            <a:tailEnd/>
          </a:ln>
        </p:spPr>
      </p:pic>
      <p:sp>
        <p:nvSpPr>
          <p:cNvPr id="73730"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eaLnBrk="1" hangingPunct="1"/>
            <a:endParaRPr lang="en-US" altLang="zh-CN" sz="2400">
              <a:latin typeface="Helvetica" pitchFamily="34" charset="0"/>
              <a:ea typeface="楷体_GB2312" panose="02010609030101010101" pitchFamily="49" charset="-122"/>
              <a:cs typeface="Helvetica Neue Black Condensed"/>
            </a:endParaRPr>
          </a:p>
        </p:txBody>
      </p:sp>
      <p:pic>
        <p:nvPicPr>
          <p:cNvPr id="73732" name="Picture 2" descr="H:\2015年修改\图片16.jpg"/>
          <p:cNvPicPr>
            <a:picLocks noChangeAspect="1" noChangeArrowheads="1"/>
          </p:cNvPicPr>
          <p:nvPr/>
        </p:nvPicPr>
        <p:blipFill>
          <a:blip r:embed="rId2"/>
          <a:srcRect/>
          <a:stretch>
            <a:fillRect/>
          </a:stretch>
        </p:blipFill>
        <p:spPr bwMode="auto">
          <a:xfrm>
            <a:off x="0" y="0"/>
            <a:ext cx="7212013" cy="1163638"/>
          </a:xfrm>
          <a:prstGeom prst="rect">
            <a:avLst/>
          </a:prstGeom>
          <a:noFill/>
          <a:ln w="9525">
            <a:noFill/>
            <a:miter lim="800000"/>
            <a:headEnd/>
            <a:tailEnd/>
          </a:ln>
        </p:spPr>
      </p:pic>
      <p:sp>
        <p:nvSpPr>
          <p:cNvPr id="2" name="TextBox 1"/>
          <p:cNvSpPr txBox="1">
            <a:spLocks noChangeArrowheads="1"/>
          </p:cNvSpPr>
          <p:nvPr/>
        </p:nvSpPr>
        <p:spPr bwMode="auto">
          <a:xfrm>
            <a:off x="1214414" y="3000372"/>
            <a:ext cx="6932634" cy="2144177"/>
          </a:xfrm>
          <a:prstGeom prst="rect">
            <a:avLst/>
          </a:prstGeom>
          <a:noFill/>
          <a:ln w="9525">
            <a:noFill/>
            <a:miter lim="800000"/>
          </a:ln>
        </p:spPr>
        <p:txBody>
          <a:bodyPr wrap="square">
            <a:spAutoFit/>
          </a:bodyPr>
          <a:lstStyle/>
          <a:p>
            <a:pPr marL="215900" indent="-215900" eaLnBrk="1" hangingPunct="1">
              <a:lnSpc>
                <a:spcPts val="4000"/>
              </a:lnSpc>
            </a:pPr>
            <a:r>
              <a:rPr lang="en-US" altLang="zh-CN" sz="2400" b="1" dirty="0">
                <a:latin typeface="Helvetica" pitchFamily="34" charset="0"/>
                <a:ea typeface="楷体_GB2312" panose="02010609030101010101" pitchFamily="49" charset="-122"/>
              </a:rPr>
              <a:t> </a:t>
            </a:r>
            <a:r>
              <a:rPr lang="en-US" altLang="zh-CN" sz="2400" dirty="0">
                <a:latin typeface="Helvetica" pitchFamily="34" charset="0"/>
                <a:ea typeface="楷体_GB2312" panose="02010609030101010101" pitchFamily="49" charset="-122"/>
              </a:rPr>
              <a:t>• </a:t>
            </a:r>
            <a:r>
              <a:rPr lang="en-US" altLang="zh-CN" sz="2400" b="1" dirty="0">
                <a:latin typeface="Helvetica" pitchFamily="34" charset="0"/>
                <a:ea typeface="楷体_GB2312" panose="02010609030101010101" pitchFamily="49" charset="-122"/>
              </a:rPr>
              <a:t>I will be a worker, </a:t>
            </a:r>
            <a:r>
              <a:rPr lang="en-US" altLang="zh-CN" sz="2400" dirty="0">
                <a:latin typeface="Helvetica" pitchFamily="34" charset="0"/>
                <a:cs typeface="Helvetica" pitchFamily="34" charset="0"/>
              </a:rPr>
              <a:t>for a worker is someone who has </a:t>
            </a:r>
            <a:r>
              <a:rPr lang="en-US" altLang="zh-CN" sz="2400" dirty="0" smtClean="0">
                <a:latin typeface="Helvetica" pitchFamily="34" charset="0"/>
                <a:cs typeface="Helvetica" pitchFamily="34" charset="0"/>
              </a:rPr>
              <a:t>an interest </a:t>
            </a:r>
            <a:r>
              <a:rPr lang="en-US" altLang="zh-CN" sz="2400" dirty="0">
                <a:latin typeface="Helvetica" pitchFamily="34" charset="0"/>
                <a:cs typeface="Helvetica" pitchFamily="34" charset="0"/>
              </a:rPr>
              <a:t>in and a strong love for his work, who is more dedicated to and more satisfied with his work than a laborer would be</a:t>
            </a:r>
            <a:r>
              <a:rPr lang="en-US" altLang="zh-CN" sz="2400" dirty="0" smtClean="0">
                <a:latin typeface="Helvetica" pitchFamily="34" charset="0"/>
                <a:cs typeface="Helvetica" pitchFamily="34" charset="0"/>
              </a:rPr>
              <a:t>.</a:t>
            </a:r>
            <a:endParaRPr lang="zh-CN" altLang="en-US" sz="2400" dirty="0">
              <a:latin typeface="Helvetica" pitchFamily="34" charset="0"/>
              <a:cs typeface="Helvetica" pitchFamily="34" charset="0"/>
            </a:endParaRPr>
          </a:p>
        </p:txBody>
      </p:sp>
      <p:sp>
        <p:nvSpPr>
          <p:cNvPr id="73735" name="Text Box 18"/>
          <p:cNvSpPr txBox="1">
            <a:spLocks noChangeArrowheads="1"/>
          </p:cNvSpPr>
          <p:nvPr/>
        </p:nvSpPr>
        <p:spPr bwMode="auto">
          <a:xfrm>
            <a:off x="901699" y="1436677"/>
            <a:ext cx="7245349" cy="492125"/>
          </a:xfrm>
          <a:prstGeom prst="rect">
            <a:avLst/>
          </a:prstGeom>
          <a:noFill/>
          <a:ln w="9525">
            <a:noFill/>
            <a:miter lim="800000"/>
          </a:ln>
        </p:spPr>
        <p:txBody>
          <a:bodyPr wrap="square">
            <a:spAutoFit/>
          </a:bodyPr>
          <a:lstStyle/>
          <a:p>
            <a:pPr marL="457200" indent="-457200" algn="just" eaLnBrk="1" hangingPunct="1">
              <a:buFontTx/>
              <a:buAutoNum type="arabicPlain" startAt="3"/>
            </a:pPr>
            <a:r>
              <a:rPr lang="en-US" altLang="zh-CN" sz="2600" dirty="0">
                <a:latin typeface="Helvetica" pitchFamily="34" charset="0"/>
                <a:ea typeface="楷体_GB2312" panose="02010609030101010101" pitchFamily="49" charset="-122"/>
              </a:rPr>
              <a:t>Will you be a worker or a laborer? Why? </a:t>
            </a:r>
            <a:endParaRPr lang="en-US" altLang="zh-CN" sz="2600" dirty="0">
              <a:latin typeface="Helvetica" pitchFamily="34"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2015年修改\图片4.jpg"/>
          <p:cNvPicPr>
            <a:picLocks noChangeAspect="1" noChangeArrowheads="1"/>
          </p:cNvPicPr>
          <p:nvPr/>
        </p:nvPicPr>
        <p:blipFill>
          <a:blip r:embed="rId1"/>
          <a:srcRect/>
          <a:stretch>
            <a:fillRect/>
          </a:stretch>
        </p:blipFill>
        <p:spPr bwMode="auto">
          <a:xfrm>
            <a:off x="676275" y="2043113"/>
            <a:ext cx="7856538" cy="4410075"/>
          </a:xfrm>
          <a:prstGeom prst="rect">
            <a:avLst/>
          </a:prstGeom>
          <a:noFill/>
          <a:ln w="9525">
            <a:noFill/>
            <a:miter lim="800000"/>
            <a:headEnd/>
            <a:tailEnd/>
          </a:ln>
        </p:spPr>
      </p:pic>
      <p:sp>
        <p:nvSpPr>
          <p:cNvPr id="73730" name="Text Box 18"/>
          <p:cNvSpPr txBox="1">
            <a:spLocks noChangeArrowheads="1"/>
          </p:cNvSpPr>
          <p:nvPr/>
        </p:nvSpPr>
        <p:spPr bwMode="auto">
          <a:xfrm>
            <a:off x="904875" y="1365250"/>
            <a:ext cx="7429500" cy="461963"/>
          </a:xfrm>
          <a:prstGeom prst="rect">
            <a:avLst/>
          </a:prstGeom>
          <a:noFill/>
          <a:ln w="9525">
            <a:noFill/>
            <a:miter lim="800000"/>
          </a:ln>
        </p:spPr>
        <p:txBody>
          <a:bodyPr>
            <a:spAutoFit/>
          </a:bodyPr>
          <a:lstStyle/>
          <a:p>
            <a:pPr marL="120650" indent="-120650" algn="just" eaLnBrk="1" hangingPunct="1"/>
            <a:endParaRPr lang="en-US" altLang="zh-CN" sz="2400">
              <a:latin typeface="Helvetica" pitchFamily="34" charset="0"/>
              <a:ea typeface="楷体_GB2312" panose="02010609030101010101" pitchFamily="49" charset="-122"/>
              <a:cs typeface="Helvetica Neue Black Condensed"/>
            </a:endParaRPr>
          </a:p>
        </p:txBody>
      </p:sp>
      <p:pic>
        <p:nvPicPr>
          <p:cNvPr id="73732" name="Picture 2" descr="H:\2015年修改\图片16.jpg"/>
          <p:cNvPicPr>
            <a:picLocks noChangeAspect="1" noChangeArrowheads="1"/>
          </p:cNvPicPr>
          <p:nvPr/>
        </p:nvPicPr>
        <p:blipFill>
          <a:blip r:embed="rId2"/>
          <a:srcRect/>
          <a:stretch>
            <a:fillRect/>
          </a:stretch>
        </p:blipFill>
        <p:spPr bwMode="auto">
          <a:xfrm>
            <a:off x="0" y="0"/>
            <a:ext cx="7212013" cy="1163638"/>
          </a:xfrm>
          <a:prstGeom prst="rect">
            <a:avLst/>
          </a:prstGeom>
          <a:noFill/>
          <a:ln w="9525">
            <a:noFill/>
            <a:miter lim="800000"/>
            <a:headEnd/>
            <a:tailEnd/>
          </a:ln>
        </p:spPr>
      </p:pic>
      <p:sp>
        <p:nvSpPr>
          <p:cNvPr id="2" name="TextBox 1"/>
          <p:cNvSpPr txBox="1">
            <a:spLocks noChangeArrowheads="1"/>
          </p:cNvSpPr>
          <p:nvPr/>
        </p:nvSpPr>
        <p:spPr bwMode="auto">
          <a:xfrm>
            <a:off x="1023940" y="2857496"/>
            <a:ext cx="7375524" cy="3342710"/>
          </a:xfrm>
          <a:prstGeom prst="rect">
            <a:avLst/>
          </a:prstGeom>
          <a:noFill/>
          <a:ln w="9525">
            <a:noFill/>
            <a:miter lim="800000"/>
          </a:ln>
        </p:spPr>
        <p:txBody>
          <a:bodyPr wrap="square">
            <a:spAutoFit/>
          </a:bodyPr>
          <a:lstStyle/>
          <a:p>
            <a:pPr marL="215900" indent="-215900" eaLnBrk="1" hangingPunct="1">
              <a:lnSpc>
                <a:spcPts val="3200"/>
              </a:lnSpc>
            </a:pPr>
            <a:r>
              <a:rPr lang="en-US" altLang="zh-CN" sz="2400" dirty="0" smtClean="0">
                <a:latin typeface="Helvetica" pitchFamily="34" charset="0"/>
                <a:ea typeface="楷体_GB2312" panose="02010609030101010101" pitchFamily="49" charset="-122"/>
              </a:rPr>
              <a:t>•  </a:t>
            </a:r>
            <a:r>
              <a:rPr lang="en-US" altLang="zh-CN" sz="2400" b="1" dirty="0" smtClean="0">
                <a:latin typeface="Helvetica" pitchFamily="34" charset="0"/>
                <a:cs typeface="Helvetica" pitchFamily="34" charset="0"/>
              </a:rPr>
              <a:t>I think it’s possible that I will choose to be a laborer someday. </a:t>
            </a:r>
            <a:r>
              <a:rPr lang="en-US" altLang="zh-CN" sz="2400" dirty="0" smtClean="0">
                <a:latin typeface="Helvetica" pitchFamily="34" charset="0"/>
                <a:cs typeface="Helvetica" pitchFamily="34" charset="0"/>
              </a:rPr>
              <a:t>It’s never the case that we do anything completely in accordance with our own interest. We have to meet the expectations of the ones we love and we have to be the breadwinner for our family. Anyway, we shouldn’t ignore the needs and opinions of our family members when we are planning our careers.</a:t>
            </a:r>
            <a:endParaRPr lang="zh-CN" altLang="en-US" sz="2400" dirty="0">
              <a:latin typeface="Helvetica" pitchFamily="34" charset="0"/>
              <a:cs typeface="Helvetica" pitchFamily="34" charset="0"/>
            </a:endParaRPr>
          </a:p>
        </p:txBody>
      </p:sp>
      <p:sp>
        <p:nvSpPr>
          <p:cNvPr id="73735" name="Text Box 18"/>
          <p:cNvSpPr txBox="1">
            <a:spLocks noChangeArrowheads="1"/>
          </p:cNvSpPr>
          <p:nvPr/>
        </p:nvSpPr>
        <p:spPr bwMode="auto">
          <a:xfrm>
            <a:off x="901699" y="1436677"/>
            <a:ext cx="7497765" cy="492125"/>
          </a:xfrm>
          <a:prstGeom prst="rect">
            <a:avLst/>
          </a:prstGeom>
          <a:noFill/>
          <a:ln w="9525">
            <a:noFill/>
            <a:miter lim="800000"/>
          </a:ln>
        </p:spPr>
        <p:txBody>
          <a:bodyPr wrap="square">
            <a:spAutoFit/>
          </a:bodyPr>
          <a:lstStyle/>
          <a:p>
            <a:pPr marL="457200" indent="-457200" algn="just" eaLnBrk="1" hangingPunct="1">
              <a:buFontTx/>
              <a:buAutoNum type="arabicPlain" startAt="3"/>
            </a:pPr>
            <a:r>
              <a:rPr lang="en-US" altLang="zh-CN" sz="2600" dirty="0">
                <a:latin typeface="Helvetica" pitchFamily="34" charset="0"/>
                <a:ea typeface="楷体_GB2312" panose="02010609030101010101" pitchFamily="49" charset="-122"/>
              </a:rPr>
              <a:t>Will you be a worker or a laborer? Why? </a:t>
            </a:r>
            <a:endParaRPr lang="en-US" altLang="zh-CN" sz="2600" dirty="0">
              <a:latin typeface="Helvetica" pitchFamily="34"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6"/>
          <p:cNvGrpSpPr/>
          <p:nvPr/>
        </p:nvGrpSpPr>
        <p:grpSpPr bwMode="auto">
          <a:xfrm>
            <a:off x="857224" y="1330325"/>
            <a:ext cx="7000924" cy="4241814"/>
            <a:chOff x="-1376" y="930850"/>
            <a:chExt cx="8012140" cy="5455507"/>
          </a:xfrm>
        </p:grpSpPr>
        <p:pic>
          <p:nvPicPr>
            <p:cNvPr id="9223" name="Picture 1" descr="H:\2015年修改\图片3.jpg"/>
            <p:cNvPicPr>
              <a:picLocks noChangeAspect="1" noChangeArrowheads="1"/>
            </p:cNvPicPr>
            <p:nvPr/>
          </p:nvPicPr>
          <p:blipFill>
            <a:blip r:embed="rId1"/>
            <a:srcRect/>
            <a:stretch>
              <a:fillRect/>
            </a:stretch>
          </p:blipFill>
          <p:spPr bwMode="auto">
            <a:xfrm>
              <a:off x="159290" y="1386076"/>
              <a:ext cx="7851474" cy="5000281"/>
            </a:xfrm>
            <a:prstGeom prst="rect">
              <a:avLst/>
            </a:prstGeom>
            <a:noFill/>
            <a:ln w="9525">
              <a:noFill/>
              <a:miter lim="800000"/>
              <a:headEnd/>
              <a:tailEnd/>
            </a:ln>
          </p:spPr>
        </p:pic>
        <p:sp>
          <p:nvSpPr>
            <p:cNvPr id="9224" name="TextBox 8"/>
            <p:cNvSpPr txBox="1">
              <a:spLocks noChangeArrowheads="1"/>
            </p:cNvSpPr>
            <p:nvPr/>
          </p:nvSpPr>
          <p:spPr bwMode="auto">
            <a:xfrm>
              <a:off x="-1376" y="930850"/>
              <a:ext cx="7255156" cy="543797"/>
            </a:xfrm>
            <a:prstGeom prst="rect">
              <a:avLst/>
            </a:prstGeom>
            <a:noFill/>
            <a:ln w="9525">
              <a:noFill/>
              <a:miter lim="800000"/>
            </a:ln>
          </p:spPr>
          <p:txBody>
            <a:bodyPr>
              <a:spAutoFit/>
            </a:bodyPr>
            <a:lstStyle/>
            <a:p>
              <a:pPr marL="514350" indent="-514350"/>
              <a:r>
                <a:rPr lang="en-US" altLang="zh-CN" sz="2600" dirty="0">
                  <a:latin typeface="Helvetica" pitchFamily="34" charset="0"/>
                  <a:ea typeface="Cambria Math" panose="02040503050406030204" pitchFamily="18" charset="0"/>
                  <a:cs typeface="Arial" panose="020B0604020202020204" pitchFamily="34" charset="0"/>
                </a:rPr>
                <a:t>2. What does work mean to you?</a:t>
              </a:r>
              <a:endParaRPr lang="en-US" altLang="zh-CN" sz="2600" dirty="0">
                <a:latin typeface="Helvetica" pitchFamily="34" charset="0"/>
                <a:ea typeface="Cambria Math" panose="02040503050406030204" pitchFamily="18" charset="0"/>
                <a:cs typeface="Arial" panose="020B0604020202020204" pitchFamily="34" charset="0"/>
              </a:endParaRPr>
            </a:p>
          </p:txBody>
        </p:sp>
      </p:grpSp>
      <p:sp>
        <p:nvSpPr>
          <p:cNvPr id="141323" name="TextBox 33"/>
          <p:cNvSpPr txBox="1">
            <a:spLocks noChangeArrowheads="1"/>
          </p:cNvSpPr>
          <p:nvPr/>
        </p:nvSpPr>
        <p:spPr bwMode="auto">
          <a:xfrm>
            <a:off x="1500166" y="2303463"/>
            <a:ext cx="5659437" cy="2862322"/>
          </a:xfrm>
          <a:prstGeom prst="rect">
            <a:avLst/>
          </a:prstGeom>
          <a:noFill/>
          <a:ln w="9525">
            <a:noFill/>
            <a:miter lim="800000"/>
          </a:ln>
        </p:spPr>
        <p:txBody>
          <a:bodyPr wrap="square">
            <a:spAutoFit/>
          </a:bodyPr>
          <a:lstStyle/>
          <a:p>
            <a:pPr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  </a:t>
            </a:r>
            <a:r>
              <a:rPr lang="en-US" altLang="zh-CN" sz="2400" dirty="0" smtClean="0">
                <a:latin typeface="Helvetica" pitchFamily="34" charset="0"/>
                <a:ea typeface="Cambria Math" panose="02040503050406030204" pitchFamily="18" charset="0"/>
                <a:cs typeface="Arial" panose="020B0604020202020204" pitchFamily="34" charset="0"/>
              </a:rPr>
              <a:t>Just </a:t>
            </a:r>
            <a:r>
              <a:rPr lang="en-US" altLang="zh-CN" sz="2400" dirty="0">
                <a:latin typeface="Helvetica" pitchFamily="34" charset="0"/>
                <a:ea typeface="Cambria Math" panose="02040503050406030204" pitchFamily="18" charset="0"/>
                <a:cs typeface="Arial" panose="020B0604020202020204" pitchFamily="34" charset="0"/>
              </a:rPr>
              <a:t>means of living</a:t>
            </a:r>
            <a:endParaRPr lang="en-US" altLang="zh-CN" sz="2400" dirty="0">
              <a:latin typeface="Helvetica" pitchFamily="34" charset="0"/>
              <a:ea typeface="Cambria Math" panose="02040503050406030204" pitchFamily="18" charset="0"/>
              <a:cs typeface="Arial" panose="020B0604020202020204" pitchFamily="34" charset="0"/>
            </a:endParaRPr>
          </a:p>
          <a:p>
            <a:pPr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  </a:t>
            </a:r>
            <a:r>
              <a:rPr lang="en-US" altLang="zh-CN" sz="2400" dirty="0" smtClean="0">
                <a:latin typeface="Helvetica" pitchFamily="34" charset="0"/>
                <a:ea typeface="Cambria Math" panose="02040503050406030204" pitchFamily="18" charset="0"/>
                <a:cs typeface="Arial" panose="020B0604020202020204" pitchFamily="34" charset="0"/>
              </a:rPr>
              <a:t>Measured </a:t>
            </a:r>
            <a:r>
              <a:rPr lang="en-US" altLang="zh-CN" sz="2400" dirty="0">
                <a:latin typeface="Helvetica" pitchFamily="34" charset="0"/>
                <a:ea typeface="Cambria Math" panose="02040503050406030204" pitchFamily="18" charset="0"/>
                <a:cs typeface="Arial" panose="020B0604020202020204" pitchFamily="34" charset="0"/>
              </a:rPr>
              <a:t>in terms of social status</a:t>
            </a:r>
            <a:endParaRPr lang="en-US" altLang="zh-CN" sz="2400" dirty="0">
              <a:latin typeface="Helvetica" pitchFamily="34" charset="0"/>
              <a:ea typeface="Cambria Math" panose="02040503050406030204" pitchFamily="18" charset="0"/>
              <a:cs typeface="Arial" panose="020B0604020202020204" pitchFamily="34" charset="0"/>
            </a:endParaRPr>
          </a:p>
          <a:p>
            <a:pPr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  </a:t>
            </a:r>
            <a:r>
              <a:rPr lang="en-US" altLang="zh-CN" sz="2400" dirty="0" smtClean="0">
                <a:latin typeface="Helvetica" pitchFamily="34" charset="0"/>
                <a:ea typeface="Cambria Math" panose="02040503050406030204" pitchFamily="18" charset="0"/>
                <a:cs typeface="Arial" panose="020B0604020202020204" pitchFamily="34" charset="0"/>
              </a:rPr>
              <a:t>Realization </a:t>
            </a:r>
            <a:r>
              <a:rPr lang="en-US" altLang="zh-CN" sz="2400" dirty="0">
                <a:latin typeface="Helvetica" pitchFamily="34" charset="0"/>
                <a:ea typeface="Cambria Math" panose="02040503050406030204" pitchFamily="18" charset="0"/>
                <a:cs typeface="Arial" panose="020B0604020202020204" pitchFamily="34" charset="0"/>
              </a:rPr>
              <a:t>of one’s dream</a:t>
            </a:r>
            <a:endParaRPr lang="en-US" altLang="zh-CN" sz="2400" dirty="0">
              <a:latin typeface="Helvetica" pitchFamily="34" charset="0"/>
              <a:ea typeface="Cambria Math" panose="02040503050406030204" pitchFamily="18" charset="0"/>
              <a:cs typeface="Arial" panose="020B0604020202020204" pitchFamily="34" charset="0"/>
            </a:endParaRPr>
          </a:p>
          <a:p>
            <a:pPr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  </a:t>
            </a:r>
            <a:r>
              <a:rPr lang="en-US" altLang="zh-CN" sz="2400" dirty="0" smtClean="0">
                <a:latin typeface="Helvetica" pitchFamily="34" charset="0"/>
                <a:ea typeface="Cambria Math" panose="02040503050406030204" pitchFamily="18" charset="0"/>
                <a:cs typeface="Arial" panose="020B0604020202020204" pitchFamily="34" charset="0"/>
              </a:rPr>
              <a:t>Self-improvement</a:t>
            </a:r>
            <a:endParaRPr lang="en-US" altLang="zh-CN" sz="2400" dirty="0">
              <a:latin typeface="Helvetica" pitchFamily="34" charset="0"/>
              <a:ea typeface="Cambria Math" panose="02040503050406030204" pitchFamily="18" charset="0"/>
              <a:cs typeface="Arial" panose="020B0604020202020204" pitchFamily="34" charset="0"/>
            </a:endParaRPr>
          </a:p>
          <a:p>
            <a:pPr eaLnBrk="1" hangingPunct="1">
              <a:lnSpc>
                <a:spcPct val="150000"/>
              </a:lnSpc>
              <a:buFont typeface="Arial" panose="020B0604020202020204" pitchFamily="34" charset="0"/>
              <a:buChar char="•"/>
            </a:pPr>
            <a:r>
              <a:rPr lang="en-US" altLang="zh-CN" sz="2400" dirty="0">
                <a:latin typeface="Helvetica" pitchFamily="34" charset="0"/>
                <a:ea typeface="Cambria Math" panose="02040503050406030204" pitchFamily="18" charset="0"/>
                <a:cs typeface="Arial" panose="020B0604020202020204" pitchFamily="34" charset="0"/>
              </a:rPr>
              <a:t>  </a:t>
            </a:r>
            <a:r>
              <a:rPr lang="en-US" altLang="zh-CN" sz="2400" dirty="0">
                <a:ea typeface="Cambria Math" panose="02040503050406030204" pitchFamily="18" charset="0"/>
                <a:cs typeface="Arial" panose="020B0604020202020204" pitchFamily="34" charset="0"/>
              </a:rPr>
              <a:t>…</a:t>
            </a:r>
            <a:endParaRPr lang="en-US" altLang="zh-CN" sz="2400" dirty="0">
              <a:latin typeface="Helvetica" pitchFamily="34" charset="0"/>
              <a:ea typeface="Cambria Math" panose="02040503050406030204" pitchFamily="18" charset="0"/>
              <a:cs typeface="Arial" panose="020B0604020202020204" pitchFamily="34" charset="0"/>
            </a:endParaRPr>
          </a:p>
        </p:txBody>
      </p:sp>
      <p:pic>
        <p:nvPicPr>
          <p:cNvPr id="9221" name="Picture 1" descr="H:\2015年修改\图片6.jpg"/>
          <p:cNvPicPr>
            <a:picLocks noChangeAspect="1" noChangeArrowheads="1"/>
          </p:cNvPicPr>
          <p:nvPr/>
        </p:nvPicPr>
        <p:blipFill>
          <a:blip r:embed="rId2"/>
          <a:srcRect/>
          <a:stretch>
            <a:fillRect/>
          </a:stretch>
        </p:blipFill>
        <p:spPr bwMode="auto">
          <a:xfrm>
            <a:off x="0" y="0"/>
            <a:ext cx="7156450" cy="1212850"/>
          </a:xfrm>
          <a:prstGeom prst="rect">
            <a:avLst/>
          </a:prstGeom>
          <a:noFill/>
          <a:ln w="9525">
            <a:noFill/>
            <a:miter lim="800000"/>
            <a:headEnd/>
            <a:tailEnd/>
          </a:ln>
        </p:spPr>
      </p:pic>
      <p:pic>
        <p:nvPicPr>
          <p:cNvPr id="4" name="图片 3"/>
          <p:cNvPicPr>
            <a:picLocks noChangeAspect="1"/>
          </p:cNvPicPr>
          <p:nvPr/>
        </p:nvPicPr>
        <p:blipFill>
          <a:blip r:embed="rId3" cstate="print"/>
          <a:stretch>
            <a:fillRect/>
          </a:stretch>
        </p:blipFill>
        <p:spPr>
          <a:xfrm>
            <a:off x="5194296" y="3953598"/>
            <a:ext cx="3205167" cy="2228127"/>
          </a:xfrm>
          <a:prstGeom prst="rect">
            <a:avLst/>
          </a:prstGeom>
          <a:ln>
            <a:noFill/>
          </a:ln>
          <a:effectLst>
            <a:softEdge rad="112500"/>
          </a:effectLst>
        </p:spPr>
      </p:pic>
      <p:pic>
        <p:nvPicPr>
          <p:cNvPr id="9"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2015年修改\图片4.jpg"/>
          <p:cNvPicPr>
            <a:picLocks noChangeAspect="1" noChangeArrowheads="1"/>
          </p:cNvPicPr>
          <p:nvPr/>
        </p:nvPicPr>
        <p:blipFill>
          <a:blip r:embed="rId1"/>
          <a:srcRect/>
          <a:stretch>
            <a:fillRect/>
          </a:stretch>
        </p:blipFill>
        <p:spPr bwMode="auto">
          <a:xfrm>
            <a:off x="676275" y="2043113"/>
            <a:ext cx="7856538" cy="4410075"/>
          </a:xfrm>
          <a:prstGeom prst="rect">
            <a:avLst/>
          </a:prstGeom>
          <a:noFill/>
          <a:ln w="9525">
            <a:noFill/>
            <a:miter lim="800000"/>
            <a:headEnd/>
            <a:tailEnd/>
          </a:ln>
        </p:spPr>
      </p:pic>
      <p:sp>
        <p:nvSpPr>
          <p:cNvPr id="74754" name="TextBox 8"/>
          <p:cNvSpPr txBox="1">
            <a:spLocks noChangeArrowheads="1"/>
          </p:cNvSpPr>
          <p:nvPr/>
        </p:nvSpPr>
        <p:spPr bwMode="auto">
          <a:xfrm>
            <a:off x="877888" y="1439863"/>
            <a:ext cx="755650" cy="585787"/>
          </a:xfrm>
          <a:prstGeom prst="rect">
            <a:avLst/>
          </a:prstGeom>
          <a:noFill/>
          <a:ln w="9525">
            <a:noFill/>
            <a:miter lim="800000"/>
          </a:ln>
        </p:spPr>
        <p:txBody>
          <a:bodyPr>
            <a:spAutoFit/>
          </a:bodyPr>
          <a:lstStyle/>
          <a:p>
            <a:pPr marL="514350" indent="-514350" algn="just"/>
            <a:r>
              <a:rPr lang="en-US" altLang="zh-CN" b="1">
                <a:solidFill>
                  <a:srgbClr val="0E9D80"/>
                </a:solidFill>
                <a:latin typeface="Helvetica" pitchFamily="34" charset="0"/>
                <a:ea typeface="Cambria Math" panose="02040503050406030204" pitchFamily="18" charset="0"/>
                <a:cs typeface="Helvetica Neue Black Condensed"/>
              </a:rPr>
              <a:t>  </a:t>
            </a:r>
            <a:endParaRPr lang="en-US" altLang="zh-CN" b="1">
              <a:solidFill>
                <a:srgbClr val="0E9D80"/>
              </a:solidFill>
              <a:latin typeface="Helvetica" pitchFamily="34" charset="0"/>
              <a:ea typeface="Cambria Math" panose="02040503050406030204" pitchFamily="18" charset="0"/>
              <a:cs typeface="Helvetica Neue Black Condensed"/>
            </a:endParaRPr>
          </a:p>
        </p:txBody>
      </p:sp>
      <p:pic>
        <p:nvPicPr>
          <p:cNvPr id="74756" name="Picture 4" descr="H:\2015年修改\图片21.jpg"/>
          <p:cNvPicPr>
            <a:picLocks noChangeAspect="1" noChangeArrowheads="1"/>
          </p:cNvPicPr>
          <p:nvPr/>
        </p:nvPicPr>
        <p:blipFill>
          <a:blip r:embed="rId2"/>
          <a:srcRect/>
          <a:stretch>
            <a:fillRect/>
          </a:stretch>
        </p:blipFill>
        <p:spPr bwMode="auto">
          <a:xfrm>
            <a:off x="0" y="0"/>
            <a:ext cx="7156450" cy="1163638"/>
          </a:xfrm>
          <a:prstGeom prst="rect">
            <a:avLst/>
          </a:prstGeom>
          <a:noFill/>
          <a:ln w="9525">
            <a:noFill/>
            <a:miter lim="800000"/>
            <a:headEnd/>
            <a:tailEnd/>
          </a:ln>
        </p:spPr>
      </p:pic>
      <p:sp>
        <p:nvSpPr>
          <p:cNvPr id="3" name="矩形 2"/>
          <p:cNvSpPr/>
          <p:nvPr/>
        </p:nvSpPr>
        <p:spPr>
          <a:xfrm>
            <a:off x="1692275" y="2583319"/>
            <a:ext cx="7200900" cy="3631763"/>
          </a:xfrm>
          <a:prstGeom prst="rect">
            <a:avLst/>
          </a:prstGeom>
        </p:spPr>
        <p:txBody>
          <a:bodyPr>
            <a:spAutoFit/>
          </a:bodyPr>
          <a:lstStyle/>
          <a:p>
            <a:pPr marL="342900" indent="-342900" eaLnBrk="1" fontAlgn="auto" hangingPunct="1">
              <a:spcBef>
                <a:spcPts val="0"/>
              </a:spcBef>
              <a:spcAft>
                <a:spcPts val="0"/>
              </a:spcAft>
              <a:buFont typeface="Arial" panose="020B0604020202020204" pitchFamily="34" charset="0"/>
              <a:buChar char="•"/>
              <a:defRPr/>
            </a:pPr>
            <a:r>
              <a:rPr lang="en-US" altLang="zh-CN" sz="2300" dirty="0">
                <a:solidFill>
                  <a:schemeClr val="accent1">
                    <a:lumMod val="75000"/>
                  </a:schemeClr>
                </a:solidFill>
                <a:latin typeface="Helvetica"/>
                <a:ea typeface="+mn-ea"/>
              </a:rPr>
              <a:t>Respect for authority or equality</a:t>
            </a:r>
            <a:endParaRPr lang="en-US" altLang="zh-CN" sz="2300" dirty="0">
              <a:solidFill>
                <a:schemeClr val="accent1">
                  <a:lumMod val="75000"/>
                </a:schemeClr>
              </a:solidFill>
              <a:latin typeface="Helvetica"/>
              <a:ea typeface="+mn-ea"/>
            </a:endParaRPr>
          </a:p>
          <a:p>
            <a:pPr eaLnBrk="1" fontAlgn="auto" hangingPunct="1">
              <a:spcBef>
                <a:spcPts val="0"/>
              </a:spcBef>
              <a:spcAft>
                <a:spcPts val="0"/>
              </a:spcAft>
              <a:defRPr/>
            </a:pPr>
            <a:r>
              <a:rPr lang="en-US" altLang="zh-CN" sz="2300" dirty="0">
                <a:latin typeface="Helvetica"/>
                <a:ea typeface="+mn-ea"/>
              </a:rPr>
              <a:t>    (responses to decision-making)</a:t>
            </a:r>
            <a:endParaRPr lang="en-US" altLang="zh-CN" sz="2300" dirty="0">
              <a:latin typeface="Helvetica"/>
              <a:ea typeface="+mn-ea"/>
            </a:endParaRPr>
          </a:p>
          <a:p>
            <a:pPr marL="342900" indent="-342900" eaLnBrk="1" fontAlgn="auto" hangingPunct="1">
              <a:spcBef>
                <a:spcPts val="0"/>
              </a:spcBef>
              <a:spcAft>
                <a:spcPts val="0"/>
              </a:spcAft>
              <a:buFont typeface="Arial" panose="020B0604020202020204" pitchFamily="34" charset="0"/>
              <a:buChar char="•"/>
              <a:defRPr/>
            </a:pPr>
            <a:r>
              <a:rPr lang="en-US" altLang="zh-CN" sz="2300" dirty="0">
                <a:solidFill>
                  <a:schemeClr val="accent1">
                    <a:lumMod val="75000"/>
                  </a:schemeClr>
                </a:solidFill>
                <a:latin typeface="Helvetica"/>
                <a:ea typeface="+mn-ea"/>
              </a:rPr>
              <a:t>Interpersonal harmony or competition</a:t>
            </a:r>
            <a:endParaRPr lang="en-US" altLang="zh-CN" sz="2300" dirty="0">
              <a:solidFill>
                <a:schemeClr val="accent1">
                  <a:lumMod val="75000"/>
                </a:schemeClr>
              </a:solidFill>
              <a:latin typeface="Helvetica"/>
              <a:ea typeface="+mn-ea"/>
            </a:endParaRPr>
          </a:p>
          <a:p>
            <a:pPr eaLnBrk="1" fontAlgn="auto" hangingPunct="1">
              <a:spcBef>
                <a:spcPts val="0"/>
              </a:spcBef>
              <a:spcAft>
                <a:spcPts val="0"/>
              </a:spcAft>
              <a:defRPr/>
            </a:pPr>
            <a:r>
              <a:rPr lang="en-US" altLang="zh-CN" sz="2300" dirty="0">
                <a:latin typeface="Helvetica"/>
                <a:ea typeface="+mn-ea"/>
              </a:rPr>
              <a:t>    (facing divergences)</a:t>
            </a:r>
            <a:endParaRPr lang="en-US" altLang="zh-CN" sz="2300" dirty="0">
              <a:latin typeface="Helvetica"/>
              <a:ea typeface="+mn-ea"/>
            </a:endParaRPr>
          </a:p>
          <a:p>
            <a:pPr marL="342900" indent="-342900" eaLnBrk="1" fontAlgn="auto" hangingPunct="1">
              <a:spcBef>
                <a:spcPts val="0"/>
              </a:spcBef>
              <a:spcAft>
                <a:spcPts val="0"/>
              </a:spcAft>
              <a:buFont typeface="Arial" panose="020B0604020202020204" pitchFamily="34" charset="0"/>
              <a:buChar char="•"/>
              <a:defRPr/>
            </a:pPr>
            <a:r>
              <a:rPr lang="en-US" altLang="zh-CN" sz="2300" dirty="0">
                <a:solidFill>
                  <a:schemeClr val="accent1">
                    <a:lumMod val="75000"/>
                  </a:schemeClr>
                </a:solidFill>
                <a:latin typeface="Helvetica"/>
                <a:ea typeface="+mn-ea"/>
              </a:rPr>
              <a:t>People orientation or problem orientation</a:t>
            </a:r>
            <a:endParaRPr lang="en-US" altLang="zh-CN" sz="2300" dirty="0">
              <a:solidFill>
                <a:schemeClr val="accent1">
                  <a:lumMod val="75000"/>
                </a:schemeClr>
              </a:solidFill>
              <a:latin typeface="Helvetica"/>
              <a:ea typeface="+mn-ea"/>
            </a:endParaRPr>
          </a:p>
          <a:p>
            <a:pPr eaLnBrk="1" fontAlgn="auto" hangingPunct="1">
              <a:spcBef>
                <a:spcPts val="0"/>
              </a:spcBef>
              <a:spcAft>
                <a:spcPts val="0"/>
              </a:spcAft>
              <a:defRPr/>
            </a:pPr>
            <a:r>
              <a:rPr lang="en-US" altLang="zh-CN" sz="2300" dirty="0">
                <a:latin typeface="Helvetica"/>
                <a:ea typeface="+mn-ea"/>
              </a:rPr>
              <a:t>    (ways of dealing with problems)</a:t>
            </a:r>
            <a:endParaRPr lang="en-US" altLang="zh-CN" sz="2300" dirty="0">
              <a:latin typeface="Helvetica"/>
              <a:ea typeface="+mn-ea"/>
            </a:endParaRPr>
          </a:p>
          <a:p>
            <a:pPr marL="342900" indent="-342900" eaLnBrk="1" fontAlgn="auto" hangingPunct="1">
              <a:spcBef>
                <a:spcPts val="0"/>
              </a:spcBef>
              <a:spcAft>
                <a:spcPts val="0"/>
              </a:spcAft>
              <a:buFont typeface="Arial" panose="020B0604020202020204" pitchFamily="34" charset="0"/>
              <a:buChar char="•"/>
              <a:defRPr/>
            </a:pPr>
            <a:r>
              <a:rPr lang="en-US" altLang="zh-CN" sz="2300" dirty="0">
                <a:solidFill>
                  <a:schemeClr val="accent1">
                    <a:lumMod val="75000"/>
                  </a:schemeClr>
                </a:solidFill>
                <a:latin typeface="Helvetica"/>
                <a:ea typeface="+mn-ea"/>
              </a:rPr>
              <a:t>Self-deprecating or self-presentational</a:t>
            </a:r>
            <a:endParaRPr lang="en-US" altLang="zh-CN" sz="2300" dirty="0">
              <a:solidFill>
                <a:schemeClr val="accent1">
                  <a:lumMod val="75000"/>
                </a:schemeClr>
              </a:solidFill>
              <a:latin typeface="Helvetica"/>
              <a:ea typeface="+mn-ea"/>
            </a:endParaRPr>
          </a:p>
          <a:p>
            <a:pPr eaLnBrk="1" fontAlgn="auto" hangingPunct="1">
              <a:spcBef>
                <a:spcPts val="0"/>
              </a:spcBef>
              <a:spcAft>
                <a:spcPts val="0"/>
              </a:spcAft>
              <a:defRPr/>
            </a:pPr>
            <a:r>
              <a:rPr lang="en-US" altLang="zh-CN" sz="2300" dirty="0">
                <a:latin typeface="Helvetica"/>
                <a:ea typeface="+mn-ea"/>
              </a:rPr>
              <a:t>    (patterns of expressing viewpoints)</a:t>
            </a:r>
            <a:endParaRPr lang="en-US" altLang="zh-CN" sz="2300" dirty="0">
              <a:latin typeface="Helvetica"/>
              <a:ea typeface="+mn-ea"/>
            </a:endParaRPr>
          </a:p>
          <a:p>
            <a:pPr marL="342900" indent="-342900" eaLnBrk="1" fontAlgn="auto" hangingPunct="1">
              <a:spcBef>
                <a:spcPts val="0"/>
              </a:spcBef>
              <a:spcAft>
                <a:spcPts val="0"/>
              </a:spcAft>
              <a:buFont typeface="Arial" panose="020B0604020202020204" pitchFamily="34" charset="0"/>
              <a:buChar char="•"/>
              <a:defRPr/>
            </a:pPr>
            <a:r>
              <a:rPr lang="en-US" altLang="zh-CN" sz="2300" dirty="0">
                <a:solidFill>
                  <a:schemeClr val="accent1">
                    <a:lumMod val="75000"/>
                  </a:schemeClr>
                </a:solidFill>
                <a:latin typeface="Helvetica"/>
                <a:ea typeface="+mn-ea"/>
              </a:rPr>
              <a:t>Being cautious or adventurous</a:t>
            </a:r>
            <a:endParaRPr lang="en-US" altLang="zh-CN" sz="2300" dirty="0">
              <a:solidFill>
                <a:schemeClr val="accent1">
                  <a:lumMod val="75000"/>
                </a:schemeClr>
              </a:solidFill>
              <a:latin typeface="Helvetica"/>
              <a:ea typeface="+mn-ea"/>
            </a:endParaRPr>
          </a:p>
          <a:p>
            <a:pPr eaLnBrk="1" fontAlgn="auto" hangingPunct="1">
              <a:spcBef>
                <a:spcPts val="0"/>
              </a:spcBef>
              <a:spcAft>
                <a:spcPts val="0"/>
              </a:spcAft>
              <a:defRPr/>
            </a:pPr>
            <a:r>
              <a:rPr lang="en-US" altLang="zh-CN" sz="2300" dirty="0">
                <a:latin typeface="Helvetica"/>
                <a:ea typeface="+mn-ea"/>
              </a:rPr>
              <a:t>    (styles of making plans)</a:t>
            </a:r>
            <a:endParaRPr lang="zh-CN" altLang="en-US" sz="2300" dirty="0">
              <a:latin typeface="Helvetica"/>
              <a:ea typeface="+mn-ea"/>
            </a:endParaRPr>
          </a:p>
        </p:txBody>
      </p:sp>
      <p:sp>
        <p:nvSpPr>
          <p:cNvPr id="74759" name="矩形 1"/>
          <p:cNvSpPr>
            <a:spLocks noChangeArrowheads="1"/>
          </p:cNvSpPr>
          <p:nvPr/>
        </p:nvSpPr>
        <p:spPr bwMode="auto">
          <a:xfrm>
            <a:off x="827088" y="1268413"/>
            <a:ext cx="7705725" cy="831850"/>
          </a:xfrm>
          <a:prstGeom prst="rect">
            <a:avLst/>
          </a:prstGeom>
          <a:noFill/>
          <a:ln w="9525">
            <a:noFill/>
            <a:miter lim="800000"/>
          </a:ln>
        </p:spPr>
        <p:txBody>
          <a:bodyPr>
            <a:spAutoFit/>
          </a:bodyPr>
          <a:lstStyle/>
          <a:p>
            <a:pPr defTabSz="-635" eaLnBrk="1" hangingPunct="1">
              <a:buSzPts val="1000"/>
              <a:tabLst>
                <a:tab pos="457200" algn="l"/>
              </a:tabLst>
            </a:pPr>
            <a:r>
              <a:rPr lang="en-US" altLang="zh-CN" sz="2400" b="1">
                <a:latin typeface="Helvetica" pitchFamily="34" charset="0"/>
              </a:rPr>
              <a:t>Make a comparison and contrast between Chinese and American values involved in daily workplace.</a:t>
            </a:r>
            <a:endParaRPr lang="zh-CN" altLang="zh-CN" sz="2400" b="1">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8"/>
          <p:cNvSpPr txBox="1">
            <a:spLocks noChangeArrowheads="1"/>
          </p:cNvSpPr>
          <p:nvPr/>
        </p:nvSpPr>
        <p:spPr bwMode="auto">
          <a:xfrm>
            <a:off x="1149350" y="1484313"/>
            <a:ext cx="755650" cy="585787"/>
          </a:xfrm>
          <a:prstGeom prst="rect">
            <a:avLst/>
          </a:prstGeom>
          <a:noFill/>
          <a:ln w="9525">
            <a:noFill/>
            <a:miter lim="800000"/>
          </a:ln>
        </p:spPr>
        <p:txBody>
          <a:bodyPr>
            <a:spAutoFit/>
          </a:bodyPr>
          <a:lstStyle/>
          <a:p>
            <a:pPr marL="514350" indent="-514350" algn="just"/>
            <a:r>
              <a:rPr lang="en-US" altLang="zh-CN" b="1">
                <a:solidFill>
                  <a:srgbClr val="0E9D80"/>
                </a:solidFill>
                <a:latin typeface="Helvetica" pitchFamily="34" charset="0"/>
                <a:ea typeface="Cambria Math" panose="02040503050406030204" pitchFamily="18" charset="0"/>
                <a:cs typeface="Helvetica Neue Black Condensed"/>
              </a:rPr>
              <a:t>  </a:t>
            </a:r>
            <a:endParaRPr lang="en-US" altLang="zh-CN" b="1">
              <a:solidFill>
                <a:srgbClr val="0E9D80"/>
              </a:solidFill>
              <a:latin typeface="Helvetica" pitchFamily="34" charset="0"/>
              <a:ea typeface="Cambria Math" panose="02040503050406030204" pitchFamily="18" charset="0"/>
              <a:cs typeface="Helvetica Neue Black Condensed"/>
            </a:endParaRPr>
          </a:p>
        </p:txBody>
      </p:sp>
      <p:sp>
        <p:nvSpPr>
          <p:cNvPr id="75779" name="矩形 10"/>
          <p:cNvSpPr>
            <a:spLocks noChangeArrowheads="1"/>
          </p:cNvSpPr>
          <p:nvPr/>
        </p:nvSpPr>
        <p:spPr bwMode="auto">
          <a:xfrm>
            <a:off x="1036663" y="1428736"/>
            <a:ext cx="7250113" cy="893762"/>
          </a:xfrm>
          <a:prstGeom prst="rect">
            <a:avLst/>
          </a:prstGeom>
          <a:noFill/>
          <a:ln w="9525">
            <a:noFill/>
            <a:miter lim="800000"/>
          </a:ln>
        </p:spPr>
        <p:txBody>
          <a:bodyPr wrap="square">
            <a:spAutoFit/>
          </a:bodyPr>
          <a:lstStyle/>
          <a:p>
            <a:r>
              <a:rPr lang="en-US" altLang="zh-CN" sz="2600" dirty="0">
                <a:latin typeface="Helvetica" pitchFamily="34" charset="0"/>
                <a:ea typeface="楷体_GB2312" panose="02010609030101010101" pitchFamily="49" charset="-122"/>
              </a:rPr>
              <a:t>Watch the two video clips of </a:t>
            </a:r>
            <a:r>
              <a:rPr lang="en-US" altLang="zh-CN" sz="2600" i="1" dirty="0">
                <a:solidFill>
                  <a:schemeClr val="tx2"/>
                </a:solidFill>
                <a:latin typeface="Helvetica" pitchFamily="34" charset="0"/>
              </a:rPr>
              <a:t>Modern Family</a:t>
            </a:r>
            <a:r>
              <a:rPr lang="en-US" altLang="zh-CN" sz="2600" dirty="0">
                <a:solidFill>
                  <a:srgbClr val="000000"/>
                </a:solidFill>
                <a:latin typeface="Helvetica" pitchFamily="34" charset="0"/>
              </a:rPr>
              <a:t> </a:t>
            </a:r>
            <a:r>
              <a:rPr lang="en-US" altLang="zh-CN" sz="2600" dirty="0">
                <a:latin typeface="Helvetica" pitchFamily="34" charset="0"/>
                <a:ea typeface="楷体_GB2312" panose="02010609030101010101" pitchFamily="49" charset="-122"/>
              </a:rPr>
              <a:t>and discuss the following questions.</a:t>
            </a:r>
            <a:endParaRPr lang="en-US" altLang="zh-CN" sz="2600" dirty="0">
              <a:latin typeface="Helvetica" pitchFamily="34" charset="0"/>
              <a:ea typeface="楷体_GB2312" panose="02010609030101010101" pitchFamily="49" charset="-122"/>
            </a:endParaRPr>
          </a:p>
        </p:txBody>
      </p:sp>
      <p:pic>
        <p:nvPicPr>
          <p:cNvPr id="75781" name="Picture 2" descr="H:\2015年修改\图片17.jpg"/>
          <p:cNvPicPr>
            <a:picLocks noChangeAspect="1" noChangeArrowheads="1"/>
          </p:cNvPicPr>
          <p:nvPr/>
        </p:nvPicPr>
        <p:blipFill>
          <a:blip r:embed="rId1"/>
          <a:srcRect r="56592"/>
          <a:stretch>
            <a:fillRect/>
          </a:stretch>
        </p:blipFill>
        <p:spPr bwMode="auto">
          <a:xfrm>
            <a:off x="0" y="0"/>
            <a:ext cx="3757613" cy="1163638"/>
          </a:xfrm>
          <a:prstGeom prst="rect">
            <a:avLst/>
          </a:prstGeom>
          <a:noFill/>
          <a:ln w="9525">
            <a:noFill/>
            <a:miter lim="800000"/>
            <a:headEnd/>
            <a:tailEnd/>
          </a:ln>
        </p:spPr>
      </p:pic>
      <p:pic>
        <p:nvPicPr>
          <p:cNvPr id="75782" name="Picture 2" descr="H:\2015年修改\图片4.jpg"/>
          <p:cNvPicPr>
            <a:picLocks noChangeAspect="1" noChangeArrowheads="1"/>
          </p:cNvPicPr>
          <p:nvPr/>
        </p:nvPicPr>
        <p:blipFill>
          <a:blip r:embed="rId2"/>
          <a:srcRect/>
          <a:stretch>
            <a:fillRect/>
          </a:stretch>
        </p:blipFill>
        <p:spPr bwMode="auto">
          <a:xfrm>
            <a:off x="954088" y="2786058"/>
            <a:ext cx="7359650" cy="3184525"/>
          </a:xfrm>
          <a:prstGeom prst="rect">
            <a:avLst/>
          </a:prstGeom>
          <a:noFill/>
          <a:ln w="9525">
            <a:noFill/>
            <a:miter lim="800000"/>
            <a:headEnd/>
            <a:tailEnd/>
          </a:ln>
        </p:spPr>
      </p:pic>
      <p:sp>
        <p:nvSpPr>
          <p:cNvPr id="14" name="TextBox 6"/>
          <p:cNvSpPr txBox="1">
            <a:spLocks noChangeArrowheads="1"/>
          </p:cNvSpPr>
          <p:nvPr/>
        </p:nvSpPr>
        <p:spPr bwMode="auto">
          <a:xfrm>
            <a:off x="1427188" y="3432172"/>
            <a:ext cx="6716712" cy="2308324"/>
          </a:xfrm>
          <a:prstGeom prst="rect">
            <a:avLst/>
          </a:prstGeom>
          <a:noFill/>
          <a:ln w="9525">
            <a:noFill/>
            <a:miter lim="800000"/>
          </a:ln>
        </p:spPr>
        <p:txBody>
          <a:bodyPr>
            <a:spAutoFit/>
          </a:bodyPr>
          <a:lstStyle/>
          <a:p>
            <a:pPr marL="575945" indent="-575945" eaLnBrk="1" hangingPunct="1">
              <a:lnSpc>
                <a:spcPct val="150000"/>
              </a:lnSpc>
            </a:pPr>
            <a:r>
              <a:rPr lang="en-US" altLang="zh-CN" sz="2400" dirty="0">
                <a:solidFill>
                  <a:srgbClr val="000000"/>
                </a:solidFill>
                <a:latin typeface="Helvetica" pitchFamily="34" charset="0"/>
              </a:rPr>
              <a:t>Q1: Do you think Andy a qualified manny?</a:t>
            </a:r>
            <a:endParaRPr lang="en-US" altLang="zh-CN" sz="2400" dirty="0">
              <a:solidFill>
                <a:srgbClr val="000000"/>
              </a:solidFill>
              <a:latin typeface="Helvetica" pitchFamily="34" charset="0"/>
            </a:endParaRPr>
          </a:p>
          <a:p>
            <a:pPr marL="575945" indent="-575945" eaLnBrk="1" hangingPunct="1">
              <a:lnSpc>
                <a:spcPct val="150000"/>
              </a:lnSpc>
            </a:pPr>
            <a:r>
              <a:rPr lang="en-US" altLang="zh-CN" sz="2400" dirty="0">
                <a:solidFill>
                  <a:srgbClr val="000000"/>
                </a:solidFill>
                <a:latin typeface="Helvetica" pitchFamily="34" charset="0"/>
              </a:rPr>
              <a:t>Q2: What do you think people will choose: a low-paid job one likes, or a boring well-paid job</a:t>
            </a:r>
            <a:r>
              <a:rPr lang="en-US" altLang="zh-CN" sz="2400" dirty="0" smtClean="0">
                <a:solidFill>
                  <a:srgbClr val="000000"/>
                </a:solidFill>
                <a:latin typeface="Helvetica" pitchFamily="34" charset="0"/>
              </a:rPr>
              <a:t>?</a:t>
            </a:r>
            <a:endParaRPr lang="en-US" altLang="zh-CN" sz="2400" dirty="0">
              <a:solidFill>
                <a:srgbClr val="000000"/>
              </a:solidFill>
              <a:latin typeface="Helvetica" pitchFamily="34" charset="0"/>
            </a:endParaRPr>
          </a:p>
        </p:txBody>
      </p:sp>
      <p:sp>
        <p:nvSpPr>
          <p:cNvPr id="22" name="矩形 21"/>
          <p:cNvSpPr/>
          <p:nvPr/>
        </p:nvSpPr>
        <p:spPr>
          <a:xfrm>
            <a:off x="3714744" y="642918"/>
            <a:ext cx="4000528" cy="553998"/>
          </a:xfrm>
          <a:prstGeom prst="rect">
            <a:avLst/>
          </a:prstGeom>
          <a:ln>
            <a:noFill/>
          </a:ln>
          <a:effectLst/>
          <a:scene3d>
            <a:camera prst="orthographicFront">
              <a:rot lat="0" lon="0" rev="0"/>
            </a:camera>
            <a:lightRig rig="glow" dir="t">
              <a:rot lat="0" lon="0" rev="4800000"/>
            </a:lightRig>
          </a:scene3d>
          <a:sp3d prstMaterial="matte">
            <a:bevelT w="127000" h="63500"/>
          </a:sp3d>
        </p:spPr>
        <p:txBody>
          <a:bodyPr wrap="square">
            <a:spAutoFit/>
          </a:bodyPr>
          <a:lstStyle/>
          <a:p>
            <a:pPr eaLnBrk="1" fontAlgn="auto" hangingPunct="1">
              <a:spcBef>
                <a:spcPts val="0"/>
              </a:spcBef>
              <a:spcAft>
                <a:spcPts val="0"/>
              </a:spcAft>
              <a:defRPr/>
            </a:pPr>
            <a:r>
              <a:rPr lang="en-US" altLang="zh-CN" sz="2900" b="1" dirty="0">
                <a:solidFill>
                  <a:srgbClr val="D96709"/>
                </a:solidFill>
                <a:latin typeface="+mn-lt"/>
                <a:ea typeface="+mn-ea"/>
              </a:rPr>
              <a:t>Watching &amp; Discussing</a:t>
            </a:r>
            <a:endParaRPr lang="zh-CN" altLang="en-US" sz="2900" b="1" dirty="0">
              <a:solidFill>
                <a:srgbClr val="D96709"/>
              </a:solidFill>
              <a:latin typeface="+mn-lt"/>
              <a:ea typeface="+mn-ea"/>
            </a:endParaRPr>
          </a:p>
        </p:txBody>
      </p:sp>
      <p:grpSp>
        <p:nvGrpSpPr>
          <p:cNvPr id="75787" name="组合 18"/>
          <p:cNvGrpSpPr/>
          <p:nvPr/>
        </p:nvGrpSpPr>
        <p:grpSpPr bwMode="auto">
          <a:xfrm>
            <a:off x="179388" y="2214554"/>
            <a:ext cx="2493962" cy="1196975"/>
            <a:chOff x="5812834" y="4337670"/>
            <a:chExt cx="1330934" cy="1197081"/>
          </a:xfrm>
        </p:grpSpPr>
        <p:pic>
          <p:nvPicPr>
            <p:cNvPr id="75788" name="Picture 3">
              <a:hlinkClick r:id="rId3" action="ppaction://hlinksldjump"/>
            </p:cNvPr>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812834" y="4337670"/>
              <a:ext cx="1268072" cy="1197081"/>
            </a:xfrm>
            <a:prstGeom prst="rect">
              <a:avLst/>
            </a:prstGeom>
            <a:noFill/>
            <a:ln w="9525">
              <a:noFill/>
              <a:miter lim="800000"/>
              <a:headEnd/>
              <a:tailEnd/>
            </a:ln>
          </p:spPr>
        </p:pic>
        <p:sp>
          <p:nvSpPr>
            <p:cNvPr id="17" name="TextBox 16">
              <a:hlinkClick r:id="rId3" action="ppaction://hlinksldjump"/>
            </p:cNvPr>
            <p:cNvSpPr txBox="1"/>
            <p:nvPr/>
          </p:nvSpPr>
          <p:spPr>
            <a:xfrm>
              <a:off x="6070380" y="4779034"/>
              <a:ext cx="1073388" cy="400085"/>
            </a:xfrm>
            <a:prstGeom prst="rect">
              <a:avLst/>
            </a:prstGeom>
            <a:noFill/>
          </p:spPr>
          <p:txBody>
            <a:bodyPr>
              <a:spAutoFit/>
            </a:bodyPr>
            <a:lstStyle/>
            <a:p>
              <a:pPr eaLnBrk="1" fontAlgn="auto" hangingPunct="1">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rPr>
                <a:t>Questions</a:t>
              </a:r>
              <a:endParaRPr lang="zh-CN" altLang="en-US" sz="2000" b="1" dirty="0">
                <a:solidFill>
                  <a:schemeClr val="bg1"/>
                </a:solidFill>
                <a:effectLst>
                  <a:outerShdw blurRad="38100" dist="38100" dir="2700000" algn="tl">
                    <a:srgbClr val="000000">
                      <a:alpha val="43137"/>
                    </a:srgbClr>
                  </a:outerShdw>
                </a:effectLst>
                <a:latin typeface="Tempus Sans ITC" panose="04020404030D07020202" pitchFamily="82"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2015年修改\图片17.jpg"/>
          <p:cNvPicPr>
            <a:picLocks noChangeAspect="1" noChangeArrowheads="1"/>
          </p:cNvPicPr>
          <p:nvPr/>
        </p:nvPicPr>
        <p:blipFill>
          <a:blip r:embed="rId1"/>
          <a:srcRect r="56592"/>
          <a:stretch>
            <a:fillRect/>
          </a:stretch>
        </p:blipFill>
        <p:spPr bwMode="auto">
          <a:xfrm>
            <a:off x="0" y="0"/>
            <a:ext cx="3757613" cy="1163638"/>
          </a:xfrm>
          <a:prstGeom prst="rect">
            <a:avLst/>
          </a:prstGeom>
          <a:noFill/>
          <a:ln w="9525">
            <a:noFill/>
            <a:miter lim="800000"/>
            <a:headEnd/>
            <a:tailEnd/>
          </a:ln>
        </p:spPr>
      </p:pic>
      <p:sp>
        <p:nvSpPr>
          <p:cNvPr id="5" name="矩形 4"/>
          <p:cNvSpPr/>
          <p:nvPr/>
        </p:nvSpPr>
        <p:spPr>
          <a:xfrm>
            <a:off x="3714744" y="642918"/>
            <a:ext cx="4000528" cy="553998"/>
          </a:xfrm>
          <a:prstGeom prst="rect">
            <a:avLst/>
          </a:prstGeom>
          <a:ln>
            <a:noFill/>
          </a:ln>
          <a:effectLst/>
          <a:scene3d>
            <a:camera prst="orthographicFront">
              <a:rot lat="0" lon="0" rev="0"/>
            </a:camera>
            <a:lightRig rig="glow" dir="t">
              <a:rot lat="0" lon="0" rev="4800000"/>
            </a:lightRig>
          </a:scene3d>
          <a:sp3d prstMaterial="matte">
            <a:bevelT w="127000" h="63500"/>
          </a:sp3d>
        </p:spPr>
        <p:txBody>
          <a:bodyPr wrap="square">
            <a:spAutoFit/>
          </a:bodyPr>
          <a:lstStyle/>
          <a:p>
            <a:pPr eaLnBrk="1" fontAlgn="auto" hangingPunct="1">
              <a:spcBef>
                <a:spcPts val="0"/>
              </a:spcBef>
              <a:spcAft>
                <a:spcPts val="0"/>
              </a:spcAft>
              <a:defRPr/>
            </a:pPr>
            <a:r>
              <a:rPr lang="en-US" altLang="zh-CN" sz="2900" b="1" dirty="0">
                <a:solidFill>
                  <a:srgbClr val="D96709"/>
                </a:solidFill>
                <a:latin typeface="+mn-lt"/>
                <a:ea typeface="+mn-ea"/>
              </a:rPr>
              <a:t>Watching &amp; Discussing</a:t>
            </a:r>
            <a:endParaRPr lang="zh-CN" altLang="en-US" sz="2900" b="1" dirty="0">
              <a:solidFill>
                <a:srgbClr val="D96709"/>
              </a:solidFill>
              <a:latin typeface="+mn-lt"/>
              <a:ea typeface="+mn-ea"/>
            </a:endParaRPr>
          </a:p>
        </p:txBody>
      </p:sp>
      <p:pic>
        <p:nvPicPr>
          <p:cNvPr id="10" name="图片 9" descr="QQ截图20150821103123.png">
            <a:hlinkClick r:id="rId2" action="ppaction://hlinkfile"/>
          </p:cNvPr>
          <p:cNvPicPr>
            <a:picLocks noChangeAspect="1"/>
          </p:cNvPicPr>
          <p:nvPr/>
        </p:nvPicPr>
        <p:blipFill>
          <a:blip r:embed="rId3"/>
          <a:stretch>
            <a:fillRect/>
          </a:stretch>
        </p:blipFill>
        <p:spPr>
          <a:xfrm>
            <a:off x="857255" y="1500174"/>
            <a:ext cx="7542207" cy="4500594"/>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2015年修改\图片17.jpg"/>
          <p:cNvPicPr>
            <a:picLocks noChangeAspect="1" noChangeArrowheads="1"/>
          </p:cNvPicPr>
          <p:nvPr/>
        </p:nvPicPr>
        <p:blipFill>
          <a:blip r:embed="rId1"/>
          <a:srcRect r="56592"/>
          <a:stretch>
            <a:fillRect/>
          </a:stretch>
        </p:blipFill>
        <p:spPr bwMode="auto">
          <a:xfrm>
            <a:off x="0" y="0"/>
            <a:ext cx="3757613" cy="1163638"/>
          </a:xfrm>
          <a:prstGeom prst="rect">
            <a:avLst/>
          </a:prstGeom>
          <a:noFill/>
          <a:ln w="9525">
            <a:noFill/>
            <a:miter lim="800000"/>
            <a:headEnd/>
            <a:tailEnd/>
          </a:ln>
        </p:spPr>
      </p:pic>
      <p:sp>
        <p:nvSpPr>
          <p:cNvPr id="5" name="矩形 4"/>
          <p:cNvSpPr/>
          <p:nvPr/>
        </p:nvSpPr>
        <p:spPr>
          <a:xfrm>
            <a:off x="3714744" y="642918"/>
            <a:ext cx="4000528" cy="553998"/>
          </a:xfrm>
          <a:prstGeom prst="rect">
            <a:avLst/>
          </a:prstGeom>
          <a:ln>
            <a:noFill/>
          </a:ln>
          <a:effectLst/>
          <a:scene3d>
            <a:camera prst="orthographicFront">
              <a:rot lat="0" lon="0" rev="0"/>
            </a:camera>
            <a:lightRig rig="glow" dir="t">
              <a:rot lat="0" lon="0" rev="4800000"/>
            </a:lightRig>
          </a:scene3d>
          <a:sp3d prstMaterial="matte">
            <a:bevelT w="127000" h="63500"/>
          </a:sp3d>
        </p:spPr>
        <p:txBody>
          <a:bodyPr wrap="square">
            <a:spAutoFit/>
          </a:bodyPr>
          <a:lstStyle/>
          <a:p>
            <a:pPr eaLnBrk="1" fontAlgn="auto" hangingPunct="1">
              <a:spcBef>
                <a:spcPts val="0"/>
              </a:spcBef>
              <a:spcAft>
                <a:spcPts val="0"/>
              </a:spcAft>
              <a:defRPr/>
            </a:pPr>
            <a:r>
              <a:rPr lang="en-US" altLang="zh-CN" sz="2900" b="1" dirty="0">
                <a:solidFill>
                  <a:srgbClr val="D96709"/>
                </a:solidFill>
                <a:latin typeface="+mn-lt"/>
                <a:ea typeface="+mn-ea"/>
              </a:rPr>
              <a:t>Watching &amp; Discussing</a:t>
            </a:r>
            <a:endParaRPr lang="zh-CN" altLang="en-US" sz="2900" b="1" dirty="0">
              <a:solidFill>
                <a:srgbClr val="D96709"/>
              </a:solidFill>
              <a:latin typeface="+mn-lt"/>
              <a:ea typeface="+mn-ea"/>
            </a:endParaRPr>
          </a:p>
        </p:txBody>
      </p:sp>
      <p:pic>
        <p:nvPicPr>
          <p:cNvPr id="7" name="图片 6" descr="QQ截图20150821102507.png">
            <a:hlinkClick r:id="rId2" action="ppaction://hlinkfile"/>
          </p:cNvPr>
          <p:cNvPicPr>
            <a:picLocks noChangeAspect="1"/>
          </p:cNvPicPr>
          <p:nvPr/>
        </p:nvPicPr>
        <p:blipFill>
          <a:blip r:embed="rId3"/>
          <a:stretch>
            <a:fillRect/>
          </a:stretch>
        </p:blipFill>
        <p:spPr>
          <a:xfrm>
            <a:off x="857224" y="1527409"/>
            <a:ext cx="7542239" cy="4473359"/>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2015年修改\图片4.jpg"/>
          <p:cNvPicPr>
            <a:picLocks noChangeAspect="1" noChangeArrowheads="1"/>
          </p:cNvPicPr>
          <p:nvPr/>
        </p:nvPicPr>
        <p:blipFill>
          <a:blip r:embed="rId1"/>
          <a:srcRect/>
          <a:stretch>
            <a:fillRect/>
          </a:stretch>
        </p:blipFill>
        <p:spPr bwMode="auto">
          <a:xfrm>
            <a:off x="676275" y="2043113"/>
            <a:ext cx="7856538" cy="4410075"/>
          </a:xfrm>
          <a:prstGeom prst="rect">
            <a:avLst/>
          </a:prstGeom>
          <a:noFill/>
          <a:ln w="9525">
            <a:noFill/>
            <a:miter lim="800000"/>
            <a:headEnd/>
            <a:tailEnd/>
          </a:ln>
        </p:spPr>
      </p:pic>
      <p:sp>
        <p:nvSpPr>
          <p:cNvPr id="78851" name="TextBox 8"/>
          <p:cNvSpPr txBox="1">
            <a:spLocks noChangeArrowheads="1"/>
          </p:cNvSpPr>
          <p:nvPr/>
        </p:nvSpPr>
        <p:spPr bwMode="auto">
          <a:xfrm>
            <a:off x="1149350" y="1484313"/>
            <a:ext cx="755650" cy="585787"/>
          </a:xfrm>
          <a:prstGeom prst="rect">
            <a:avLst/>
          </a:prstGeom>
          <a:noFill/>
          <a:ln w="9525">
            <a:noFill/>
            <a:miter lim="800000"/>
          </a:ln>
        </p:spPr>
        <p:txBody>
          <a:bodyPr>
            <a:spAutoFit/>
          </a:bodyPr>
          <a:lstStyle/>
          <a:p>
            <a:pPr marL="514350" indent="-514350" algn="just"/>
            <a:r>
              <a:rPr lang="en-US" altLang="zh-CN" b="1">
                <a:solidFill>
                  <a:srgbClr val="0E9D80"/>
                </a:solidFill>
                <a:latin typeface="Helvetica" pitchFamily="34" charset="0"/>
                <a:ea typeface="Cambria Math" panose="02040503050406030204" pitchFamily="18" charset="0"/>
                <a:cs typeface="Helvetica Neue Black Condensed"/>
              </a:rPr>
              <a:t>  </a:t>
            </a:r>
            <a:endParaRPr lang="en-US" altLang="zh-CN" b="1">
              <a:solidFill>
                <a:srgbClr val="0E9D80"/>
              </a:solidFill>
              <a:latin typeface="Helvetica" pitchFamily="34" charset="0"/>
              <a:ea typeface="Cambria Math" panose="02040503050406030204" pitchFamily="18" charset="0"/>
              <a:cs typeface="Helvetica Neue Black Condensed"/>
            </a:endParaRPr>
          </a:p>
        </p:txBody>
      </p:sp>
      <p:sp>
        <p:nvSpPr>
          <p:cNvPr id="78854" name="TextBox 6"/>
          <p:cNvSpPr txBox="1">
            <a:spLocks noChangeArrowheads="1"/>
          </p:cNvSpPr>
          <p:nvPr/>
        </p:nvSpPr>
        <p:spPr bwMode="auto">
          <a:xfrm>
            <a:off x="1000100" y="1236305"/>
            <a:ext cx="9352004" cy="692497"/>
          </a:xfrm>
          <a:prstGeom prst="rect">
            <a:avLst/>
          </a:prstGeom>
          <a:noFill/>
          <a:ln w="9525">
            <a:noFill/>
            <a:miter lim="800000"/>
          </a:ln>
        </p:spPr>
        <p:txBody>
          <a:bodyPr wrap="square">
            <a:spAutoFit/>
          </a:bodyPr>
          <a:lstStyle/>
          <a:p>
            <a:pPr eaLnBrk="1" hangingPunct="1">
              <a:lnSpc>
                <a:spcPct val="150000"/>
              </a:lnSpc>
            </a:pPr>
            <a:r>
              <a:rPr lang="en-US" altLang="zh-CN" sz="2600" dirty="0">
                <a:solidFill>
                  <a:srgbClr val="000000"/>
                </a:solidFill>
                <a:latin typeface="Helvetica" pitchFamily="34" charset="0"/>
              </a:rPr>
              <a:t>Q1: Do you think Andy a qualified manny?</a:t>
            </a:r>
            <a:endParaRPr lang="zh-CN" altLang="en-US" sz="2600" dirty="0">
              <a:solidFill>
                <a:srgbClr val="000000"/>
              </a:solidFill>
              <a:latin typeface="Helvetica" pitchFamily="34" charset="0"/>
            </a:endParaRPr>
          </a:p>
        </p:txBody>
      </p:sp>
      <p:sp>
        <p:nvSpPr>
          <p:cNvPr id="2" name="矩形 1"/>
          <p:cNvSpPr>
            <a:spLocks noChangeArrowheads="1"/>
          </p:cNvSpPr>
          <p:nvPr/>
        </p:nvSpPr>
        <p:spPr bwMode="auto">
          <a:xfrm>
            <a:off x="1403350" y="3095625"/>
            <a:ext cx="6672263" cy="2493963"/>
          </a:xfrm>
          <a:prstGeom prst="rect">
            <a:avLst/>
          </a:prstGeom>
          <a:noFill/>
          <a:ln w="9525">
            <a:noFill/>
            <a:miter lim="800000"/>
          </a:ln>
        </p:spPr>
        <p:txBody>
          <a:bodyPr wrap="none">
            <a:spAutoFit/>
          </a:bodyPr>
          <a:lstStyle/>
          <a:p>
            <a:pPr marL="342900" indent="-342900" eaLnBrk="1" hangingPunct="1">
              <a:buFont typeface="Arial" panose="020B0604020202020204" pitchFamily="34" charset="0"/>
              <a:buChar char="•"/>
            </a:pPr>
            <a:r>
              <a:rPr lang="en-US" altLang="zh-CN" sz="2600" dirty="0">
                <a:solidFill>
                  <a:srgbClr val="000000"/>
                </a:solidFill>
                <a:latin typeface="Helvetica" pitchFamily="34" charset="0"/>
              </a:rPr>
              <a:t>professional experience working with kids</a:t>
            </a:r>
            <a:endParaRPr lang="en-US" altLang="zh-CN" sz="2600" dirty="0">
              <a:solidFill>
                <a:srgbClr val="000000"/>
              </a:solidFill>
              <a:latin typeface="Helvetica" pitchFamily="34" charset="0"/>
            </a:endParaRPr>
          </a:p>
          <a:p>
            <a:pPr marL="342900" indent="-342900" eaLnBrk="1" hangingPunct="1">
              <a:buFont typeface="Arial" panose="020B0604020202020204" pitchFamily="34" charset="0"/>
              <a:buChar char="•"/>
            </a:pPr>
            <a:r>
              <a:rPr lang="en-US" altLang="zh-CN" sz="2600" dirty="0">
                <a:solidFill>
                  <a:srgbClr val="000000"/>
                </a:solidFill>
                <a:latin typeface="Helvetica" pitchFamily="34" charset="0"/>
              </a:rPr>
              <a:t>good at cooking and housework</a:t>
            </a:r>
            <a:endParaRPr lang="en-US" altLang="zh-CN" sz="2600" dirty="0">
              <a:solidFill>
                <a:srgbClr val="000000"/>
              </a:solidFill>
              <a:latin typeface="Helvetica" pitchFamily="34" charset="0"/>
            </a:endParaRPr>
          </a:p>
          <a:p>
            <a:pPr marL="342900" indent="-342900" eaLnBrk="1" hangingPunct="1">
              <a:buFont typeface="Arial" panose="020B0604020202020204" pitchFamily="34" charset="0"/>
              <a:buChar char="•"/>
            </a:pPr>
            <a:r>
              <a:rPr lang="en-US" altLang="zh-CN" sz="2600" dirty="0">
                <a:solidFill>
                  <a:srgbClr val="000000"/>
                </a:solidFill>
                <a:latin typeface="Helvetica" pitchFamily="34" charset="0"/>
              </a:rPr>
              <a:t>a nutritionist and a fitness instructor</a:t>
            </a:r>
            <a:endParaRPr lang="en-US" altLang="zh-CN" sz="2600" dirty="0">
              <a:solidFill>
                <a:srgbClr val="000000"/>
              </a:solidFill>
              <a:latin typeface="Helvetica" pitchFamily="34" charset="0"/>
            </a:endParaRPr>
          </a:p>
          <a:p>
            <a:pPr marL="342900" indent="-342900" eaLnBrk="1" hangingPunct="1">
              <a:buFont typeface="Arial" panose="020B0604020202020204" pitchFamily="34" charset="0"/>
              <a:buChar char="•"/>
            </a:pPr>
            <a:r>
              <a:rPr lang="en-US" altLang="zh-CN" sz="2600" dirty="0">
                <a:solidFill>
                  <a:srgbClr val="000000"/>
                </a:solidFill>
                <a:latin typeface="Helvetica" pitchFamily="34" charset="0"/>
              </a:rPr>
              <a:t>smart, active, humorous, </a:t>
            </a:r>
            <a:endParaRPr lang="en-US" altLang="zh-CN" sz="2600" dirty="0">
              <a:solidFill>
                <a:srgbClr val="000000"/>
              </a:solidFill>
              <a:latin typeface="Helvetica" pitchFamily="34" charset="0"/>
            </a:endParaRPr>
          </a:p>
          <a:p>
            <a:pPr marL="342900" indent="-342900" eaLnBrk="1" hangingPunct="1">
              <a:buFont typeface="Arial" panose="020B0604020202020204" pitchFamily="34" charset="0"/>
              <a:buChar char="•"/>
            </a:pPr>
            <a:r>
              <a:rPr lang="en-US" altLang="zh-CN" sz="2600" dirty="0">
                <a:solidFill>
                  <a:srgbClr val="000000"/>
                </a:solidFill>
                <a:latin typeface="Helvetica" pitchFamily="34" charset="0"/>
              </a:rPr>
              <a:t>caring, attentive, responsible</a:t>
            </a:r>
            <a:endParaRPr lang="en-US" altLang="zh-CN" sz="2600" dirty="0">
              <a:solidFill>
                <a:srgbClr val="000000"/>
              </a:solidFill>
              <a:latin typeface="Helvetica" pitchFamily="34" charset="0"/>
            </a:endParaRPr>
          </a:p>
          <a:p>
            <a:pPr marL="342900" indent="-342900" eaLnBrk="1" hangingPunct="1">
              <a:buFont typeface="Arial" panose="020B0604020202020204" pitchFamily="34" charset="0"/>
              <a:buChar char="•"/>
            </a:pPr>
            <a:r>
              <a:rPr lang="en-US" altLang="zh-CN" sz="2600" dirty="0">
                <a:solidFill>
                  <a:srgbClr val="000000"/>
                </a:solidFill>
                <a:latin typeface="Helvetica" pitchFamily="34" charset="0"/>
              </a:rPr>
              <a:t>great enthusiasm to his job</a:t>
            </a:r>
            <a:endParaRPr lang="zh-CN" altLang="en-US" sz="2600" dirty="0">
              <a:solidFill>
                <a:srgbClr val="000000"/>
              </a:solidFill>
              <a:latin typeface="Helvetica" pitchFamily="34" charset="0"/>
            </a:endParaRPr>
          </a:p>
        </p:txBody>
      </p:sp>
      <p:pic>
        <p:nvPicPr>
          <p:cNvPr id="9" name="Picture 2" descr="H:\2015年修改\图片17.jpg"/>
          <p:cNvPicPr>
            <a:picLocks noChangeAspect="1" noChangeArrowheads="1"/>
          </p:cNvPicPr>
          <p:nvPr/>
        </p:nvPicPr>
        <p:blipFill>
          <a:blip r:embed="rId2"/>
          <a:srcRect r="56592"/>
          <a:stretch>
            <a:fillRect/>
          </a:stretch>
        </p:blipFill>
        <p:spPr bwMode="auto">
          <a:xfrm>
            <a:off x="0" y="0"/>
            <a:ext cx="3757613" cy="1163638"/>
          </a:xfrm>
          <a:prstGeom prst="rect">
            <a:avLst/>
          </a:prstGeom>
          <a:noFill/>
          <a:ln w="9525">
            <a:noFill/>
            <a:miter lim="800000"/>
            <a:headEnd/>
            <a:tailEnd/>
          </a:ln>
        </p:spPr>
      </p:pic>
      <p:sp>
        <p:nvSpPr>
          <p:cNvPr id="10" name="矩形 9"/>
          <p:cNvSpPr/>
          <p:nvPr/>
        </p:nvSpPr>
        <p:spPr>
          <a:xfrm>
            <a:off x="3714744" y="642918"/>
            <a:ext cx="4000528" cy="553998"/>
          </a:xfrm>
          <a:prstGeom prst="rect">
            <a:avLst/>
          </a:prstGeom>
          <a:ln>
            <a:noFill/>
          </a:ln>
          <a:effectLst/>
          <a:scene3d>
            <a:camera prst="orthographicFront">
              <a:rot lat="0" lon="0" rev="0"/>
            </a:camera>
            <a:lightRig rig="glow" dir="t">
              <a:rot lat="0" lon="0" rev="4800000"/>
            </a:lightRig>
          </a:scene3d>
          <a:sp3d prstMaterial="matte">
            <a:bevelT w="127000" h="63500"/>
          </a:sp3d>
        </p:spPr>
        <p:txBody>
          <a:bodyPr wrap="square">
            <a:spAutoFit/>
          </a:bodyPr>
          <a:lstStyle/>
          <a:p>
            <a:pPr eaLnBrk="1" fontAlgn="auto" hangingPunct="1">
              <a:spcBef>
                <a:spcPts val="0"/>
              </a:spcBef>
              <a:spcAft>
                <a:spcPts val="0"/>
              </a:spcAft>
              <a:defRPr/>
            </a:pPr>
            <a:r>
              <a:rPr lang="en-US" altLang="zh-CN" sz="2900" b="1" dirty="0">
                <a:solidFill>
                  <a:srgbClr val="D96709"/>
                </a:solidFill>
                <a:latin typeface="+mn-lt"/>
                <a:ea typeface="+mn-ea"/>
              </a:rPr>
              <a:t>Watching &amp; Discussing</a:t>
            </a:r>
            <a:endParaRPr lang="zh-CN" altLang="en-US" sz="2900" b="1" dirty="0">
              <a:solidFill>
                <a:srgbClr val="D96709"/>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2015年修改\图片4.jpg"/>
          <p:cNvPicPr>
            <a:picLocks noChangeAspect="1" noChangeArrowheads="1"/>
          </p:cNvPicPr>
          <p:nvPr/>
        </p:nvPicPr>
        <p:blipFill>
          <a:blip r:embed="rId1"/>
          <a:srcRect/>
          <a:stretch>
            <a:fillRect/>
          </a:stretch>
        </p:blipFill>
        <p:spPr bwMode="auto">
          <a:xfrm>
            <a:off x="676275" y="2043113"/>
            <a:ext cx="7856538" cy="4410075"/>
          </a:xfrm>
          <a:prstGeom prst="rect">
            <a:avLst/>
          </a:prstGeom>
          <a:noFill/>
          <a:ln w="9525">
            <a:noFill/>
            <a:miter lim="800000"/>
            <a:headEnd/>
            <a:tailEnd/>
          </a:ln>
        </p:spPr>
      </p:pic>
      <p:sp>
        <p:nvSpPr>
          <p:cNvPr id="79875" name="TextBox 8"/>
          <p:cNvSpPr txBox="1">
            <a:spLocks noChangeArrowheads="1"/>
          </p:cNvSpPr>
          <p:nvPr/>
        </p:nvSpPr>
        <p:spPr bwMode="auto">
          <a:xfrm>
            <a:off x="1149350" y="1484313"/>
            <a:ext cx="755650" cy="585787"/>
          </a:xfrm>
          <a:prstGeom prst="rect">
            <a:avLst/>
          </a:prstGeom>
          <a:noFill/>
          <a:ln w="9525">
            <a:noFill/>
            <a:miter lim="800000"/>
          </a:ln>
        </p:spPr>
        <p:txBody>
          <a:bodyPr>
            <a:spAutoFit/>
          </a:bodyPr>
          <a:lstStyle/>
          <a:p>
            <a:pPr marL="514350" indent="-514350" algn="just"/>
            <a:r>
              <a:rPr lang="en-US" altLang="zh-CN" b="1">
                <a:solidFill>
                  <a:srgbClr val="0E9D80"/>
                </a:solidFill>
                <a:latin typeface="Helvetica" pitchFamily="34" charset="0"/>
                <a:ea typeface="Cambria Math" panose="02040503050406030204" pitchFamily="18" charset="0"/>
                <a:cs typeface="Helvetica Neue Black Condensed"/>
              </a:rPr>
              <a:t>  </a:t>
            </a:r>
            <a:endParaRPr lang="en-US" altLang="zh-CN" b="1">
              <a:solidFill>
                <a:srgbClr val="0E9D80"/>
              </a:solidFill>
              <a:latin typeface="Helvetica" pitchFamily="34" charset="0"/>
              <a:ea typeface="Cambria Math" panose="02040503050406030204" pitchFamily="18" charset="0"/>
              <a:cs typeface="Helvetica Neue Black Condensed"/>
            </a:endParaRPr>
          </a:p>
        </p:txBody>
      </p:sp>
      <p:pic>
        <p:nvPicPr>
          <p:cNvPr id="79876"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79878" name="TextBox 6"/>
          <p:cNvSpPr txBox="1">
            <a:spLocks noChangeArrowheads="1"/>
          </p:cNvSpPr>
          <p:nvPr/>
        </p:nvSpPr>
        <p:spPr bwMode="auto">
          <a:xfrm>
            <a:off x="1000100" y="1357298"/>
            <a:ext cx="7470802" cy="892552"/>
          </a:xfrm>
          <a:prstGeom prst="rect">
            <a:avLst/>
          </a:prstGeom>
          <a:noFill/>
          <a:ln w="9525">
            <a:noFill/>
            <a:miter lim="800000"/>
          </a:ln>
        </p:spPr>
        <p:txBody>
          <a:bodyPr wrap="square">
            <a:spAutoFit/>
          </a:bodyPr>
          <a:lstStyle/>
          <a:p>
            <a:pPr marL="575945" indent="-575945" eaLnBrk="1" hangingPunct="1"/>
            <a:r>
              <a:rPr lang="en-US" altLang="zh-CN" sz="2600" dirty="0">
                <a:solidFill>
                  <a:srgbClr val="000000"/>
                </a:solidFill>
                <a:latin typeface="Helvetica" pitchFamily="34" charset="0"/>
              </a:rPr>
              <a:t>Q2: What do you think people will choose: a low-paid job one likes, or a boring well-paid </a:t>
            </a:r>
            <a:r>
              <a:rPr lang="en-US" altLang="zh-CN" sz="2600" dirty="0" smtClean="0">
                <a:solidFill>
                  <a:srgbClr val="000000"/>
                </a:solidFill>
                <a:latin typeface="Helvetica" pitchFamily="34" charset="0"/>
              </a:rPr>
              <a:t>job?</a:t>
            </a:r>
            <a:endParaRPr lang="zh-CN" altLang="en-US" sz="2600" dirty="0">
              <a:solidFill>
                <a:srgbClr val="000000"/>
              </a:solidFill>
              <a:latin typeface="Helvetica" pitchFamily="34" charset="0"/>
            </a:endParaRPr>
          </a:p>
        </p:txBody>
      </p:sp>
      <p:sp>
        <p:nvSpPr>
          <p:cNvPr id="2" name="矩形 1"/>
          <p:cNvSpPr>
            <a:spLocks noChangeArrowheads="1"/>
          </p:cNvSpPr>
          <p:nvPr/>
        </p:nvSpPr>
        <p:spPr bwMode="auto">
          <a:xfrm>
            <a:off x="1285852" y="2786058"/>
            <a:ext cx="6923111" cy="3416300"/>
          </a:xfrm>
          <a:prstGeom prst="rect">
            <a:avLst/>
          </a:prstGeom>
          <a:noFill/>
          <a:ln w="9525">
            <a:noFill/>
            <a:miter lim="800000"/>
          </a:ln>
        </p:spPr>
        <p:txBody>
          <a:bodyPr wrap="square">
            <a:spAutoFit/>
          </a:bodyPr>
          <a:lstStyle/>
          <a:p>
            <a:pPr eaLnBrk="1" hangingPunct="1"/>
            <a:r>
              <a:rPr lang="en-US" altLang="zh-CN" sz="2400" dirty="0">
                <a:solidFill>
                  <a:srgbClr val="000000"/>
                </a:solidFill>
                <a:latin typeface="Helvetica" pitchFamily="34" charset="0"/>
              </a:rPr>
              <a:t>I think many people prefer to find a job that they really like. After all, most people want to enjoy themselves rather than have plenty of money without a sense of achievement and happiness.</a:t>
            </a:r>
            <a:endParaRPr lang="en-US" altLang="zh-CN" sz="2400" dirty="0">
              <a:solidFill>
                <a:srgbClr val="000000"/>
              </a:solidFill>
              <a:latin typeface="Helvetica" pitchFamily="34" charset="0"/>
            </a:endParaRPr>
          </a:p>
          <a:p>
            <a:pPr eaLnBrk="1" hangingPunct="1"/>
            <a:r>
              <a:rPr lang="en-US" altLang="zh-CN" sz="2400" dirty="0">
                <a:solidFill>
                  <a:srgbClr val="000000"/>
                </a:solidFill>
                <a:latin typeface="Helvetica" pitchFamily="34" charset="0"/>
              </a:rPr>
              <a:t>On the other hand, some people may choose a well-paid job instead of a job close to their hearts to earn more money. If one is in serious financial difficulty, one can hardly afford the luxury of a dream job. </a:t>
            </a:r>
            <a:endParaRPr lang="zh-CN" altLang="en-US" sz="2400" dirty="0"/>
          </a:p>
        </p:txBody>
      </p:sp>
      <p:pic>
        <p:nvPicPr>
          <p:cNvPr id="9" name="Picture 2" descr="H:\2015年修改\图片17.jpg"/>
          <p:cNvPicPr>
            <a:picLocks noChangeAspect="1" noChangeArrowheads="1"/>
          </p:cNvPicPr>
          <p:nvPr/>
        </p:nvPicPr>
        <p:blipFill>
          <a:blip r:embed="rId4"/>
          <a:srcRect r="56592"/>
          <a:stretch>
            <a:fillRect/>
          </a:stretch>
        </p:blipFill>
        <p:spPr bwMode="auto">
          <a:xfrm>
            <a:off x="0" y="0"/>
            <a:ext cx="3757613" cy="1163638"/>
          </a:xfrm>
          <a:prstGeom prst="rect">
            <a:avLst/>
          </a:prstGeom>
          <a:noFill/>
          <a:ln w="9525">
            <a:noFill/>
            <a:miter lim="800000"/>
            <a:headEnd/>
            <a:tailEnd/>
          </a:ln>
        </p:spPr>
      </p:pic>
      <p:sp>
        <p:nvSpPr>
          <p:cNvPr id="10" name="矩形 9"/>
          <p:cNvSpPr/>
          <p:nvPr/>
        </p:nvSpPr>
        <p:spPr>
          <a:xfrm>
            <a:off x="3714744" y="642918"/>
            <a:ext cx="4000528" cy="553998"/>
          </a:xfrm>
          <a:prstGeom prst="rect">
            <a:avLst/>
          </a:prstGeom>
          <a:ln>
            <a:noFill/>
          </a:ln>
          <a:effectLst/>
          <a:scene3d>
            <a:camera prst="orthographicFront">
              <a:rot lat="0" lon="0" rev="0"/>
            </a:camera>
            <a:lightRig rig="glow" dir="t">
              <a:rot lat="0" lon="0" rev="4800000"/>
            </a:lightRig>
          </a:scene3d>
          <a:sp3d prstMaterial="matte">
            <a:bevelT w="127000" h="63500"/>
          </a:sp3d>
        </p:spPr>
        <p:txBody>
          <a:bodyPr wrap="square">
            <a:spAutoFit/>
          </a:bodyPr>
          <a:lstStyle/>
          <a:p>
            <a:pPr eaLnBrk="1" fontAlgn="auto" hangingPunct="1">
              <a:spcBef>
                <a:spcPts val="0"/>
              </a:spcBef>
              <a:spcAft>
                <a:spcPts val="0"/>
              </a:spcAft>
              <a:defRPr/>
            </a:pPr>
            <a:r>
              <a:rPr lang="en-US" altLang="zh-CN" sz="2900" b="1" dirty="0">
                <a:solidFill>
                  <a:srgbClr val="D96709"/>
                </a:solidFill>
                <a:latin typeface="+mn-lt"/>
                <a:ea typeface="+mn-ea"/>
              </a:rPr>
              <a:t>Watching &amp; Discussing</a:t>
            </a:r>
            <a:endParaRPr lang="zh-CN" altLang="en-US" sz="2900" b="1" dirty="0">
              <a:solidFill>
                <a:srgbClr val="D96709"/>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0898" name="组合 26"/>
          <p:cNvGrpSpPr/>
          <p:nvPr/>
        </p:nvGrpSpPr>
        <p:grpSpPr bwMode="auto">
          <a:xfrm>
            <a:off x="-36513" y="0"/>
            <a:ext cx="9180513" cy="6640513"/>
            <a:chOff x="-36512" y="0"/>
            <a:chExt cx="9180512" cy="6639957"/>
          </a:xfrm>
        </p:grpSpPr>
        <p:pic>
          <p:nvPicPr>
            <p:cNvPr id="80901" name="Picture 2"/>
            <p:cNvPicPr>
              <a:picLocks noChangeAspect="1" noChangeArrowheads="1"/>
            </p:cNvPicPr>
            <p:nvPr/>
          </p:nvPicPr>
          <p:blipFill>
            <a:blip r:embed="rId1"/>
            <a:srcRect/>
            <a:stretch>
              <a:fillRect/>
            </a:stretch>
          </p:blipFill>
          <p:spPr bwMode="auto">
            <a:xfrm rot="10800000">
              <a:off x="-33" y="4726288"/>
              <a:ext cx="4379963" cy="1152127"/>
            </a:xfrm>
            <a:prstGeom prst="rect">
              <a:avLst/>
            </a:prstGeom>
            <a:noFill/>
            <a:ln w="9525">
              <a:noFill/>
              <a:miter lim="800000"/>
              <a:headEnd/>
              <a:tailEnd/>
            </a:ln>
          </p:spPr>
        </p:pic>
        <p:pic>
          <p:nvPicPr>
            <p:cNvPr id="80902" name="Picture 2"/>
            <p:cNvPicPr>
              <a:picLocks noChangeAspect="1" noChangeArrowheads="1"/>
            </p:cNvPicPr>
            <p:nvPr/>
          </p:nvPicPr>
          <p:blipFill>
            <a:blip r:embed="rId1"/>
            <a:srcRect/>
            <a:stretch>
              <a:fillRect/>
            </a:stretch>
          </p:blipFill>
          <p:spPr bwMode="auto">
            <a:xfrm rot="10800000">
              <a:off x="318" y="3718177"/>
              <a:ext cx="4143053" cy="1152127"/>
            </a:xfrm>
            <a:prstGeom prst="rect">
              <a:avLst/>
            </a:prstGeom>
            <a:noFill/>
            <a:ln w="9525">
              <a:noFill/>
              <a:miter lim="800000"/>
              <a:headEnd/>
              <a:tailEnd/>
            </a:ln>
          </p:spPr>
        </p:pic>
        <p:sp>
          <p:nvSpPr>
            <p:cNvPr id="18" name="Rectangle 10"/>
            <p:cNvSpPr/>
            <p:nvPr/>
          </p:nvSpPr>
          <p:spPr>
            <a:xfrm>
              <a:off x="1" y="0"/>
              <a:ext cx="9143999" cy="70796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2">
                    <a:lumMod val="50000"/>
                  </a:schemeClr>
                </a:solidFill>
              </a:endParaRPr>
            </a:p>
          </p:txBody>
        </p:sp>
        <p:pic>
          <p:nvPicPr>
            <p:cNvPr id="15" name="Picture 4"/>
            <p:cNvPicPr>
              <a:picLocks noChangeAspect="1" noChangeArrowheads="1"/>
            </p:cNvPicPr>
            <p:nvPr/>
          </p:nvPicPr>
          <p:blipFill>
            <a:blip r:embed="rId2"/>
            <a:srcRect/>
            <a:stretch>
              <a:fillRect/>
            </a:stretch>
          </p:blipFill>
          <p:spPr bwMode="auto">
            <a:xfrm>
              <a:off x="20639" y="1142904"/>
              <a:ext cx="3633787" cy="619073"/>
            </a:xfrm>
            <a:prstGeom prst="rect">
              <a:avLst/>
            </a:prstGeom>
            <a:ln>
              <a:noFill/>
            </a:ln>
            <a:effectLst>
              <a:outerShdw blurRad="292100" dist="139700" dir="2700000" algn="tl" rotWithShape="0">
                <a:srgbClr val="333333">
                  <a:alpha val="65000"/>
                </a:srgbClr>
              </a:outerShdw>
            </a:effectLst>
          </p:spPr>
        </p:pic>
        <p:sp>
          <p:nvSpPr>
            <p:cNvPr id="80908" name="Rectangle 14"/>
            <p:cNvSpPr>
              <a:spLocks noChangeArrowheads="1"/>
            </p:cNvSpPr>
            <p:nvPr/>
          </p:nvSpPr>
          <p:spPr bwMode="auto">
            <a:xfrm>
              <a:off x="-36512" y="1214422"/>
              <a:ext cx="4082406" cy="461665"/>
            </a:xfrm>
            <a:prstGeom prst="rect">
              <a:avLst/>
            </a:prstGeom>
            <a:noFill/>
            <a:ln w="9525">
              <a:noFill/>
              <a:miter lim="800000"/>
            </a:ln>
          </p:spPr>
          <p:txBody>
            <a:bodyPr>
              <a:spAutoFit/>
            </a:bodyPr>
            <a:lstStyle/>
            <a:p>
              <a:r>
                <a:rPr lang="en-US" altLang="zh-CN" sz="2400" b="1">
                  <a:solidFill>
                    <a:srgbClr val="000000"/>
                  </a:solidFill>
                  <a:latin typeface="Helvetica" pitchFamily="34" charset="0"/>
                </a:rPr>
                <a:t>   Language Application</a:t>
              </a:r>
              <a:endParaRPr lang="en-US" altLang="zh-CN" sz="2400" b="1">
                <a:solidFill>
                  <a:srgbClr val="000000"/>
                </a:solidFill>
                <a:latin typeface="Helvetica" pitchFamily="34" charset="0"/>
              </a:endParaRPr>
            </a:p>
          </p:txBody>
        </p:sp>
        <p:pic>
          <p:nvPicPr>
            <p:cNvPr id="80909" name="Picture 2"/>
            <p:cNvPicPr>
              <a:picLocks noChangeAspect="1" noChangeArrowheads="1"/>
            </p:cNvPicPr>
            <p:nvPr/>
          </p:nvPicPr>
          <p:blipFill>
            <a:blip r:embed="rId1"/>
            <a:srcRect/>
            <a:stretch>
              <a:fillRect/>
            </a:stretch>
          </p:blipFill>
          <p:spPr bwMode="auto">
            <a:xfrm rot="10800000">
              <a:off x="319" y="2714620"/>
              <a:ext cx="3779912" cy="1152127"/>
            </a:xfrm>
            <a:prstGeom prst="rect">
              <a:avLst/>
            </a:prstGeom>
            <a:noFill/>
            <a:ln w="9525">
              <a:noFill/>
              <a:miter lim="800000"/>
              <a:headEnd/>
              <a:tailEnd/>
            </a:ln>
          </p:spPr>
        </p:pic>
        <p:sp>
          <p:nvSpPr>
            <p:cNvPr id="26" name="TextBox 25">
              <a:hlinkClick r:id="rId3" action="ppaction://hlinksldjump"/>
            </p:cNvPr>
            <p:cNvSpPr txBox="1"/>
            <p:nvPr/>
          </p:nvSpPr>
          <p:spPr>
            <a:xfrm>
              <a:off x="200026" y="3214419"/>
              <a:ext cx="3481388" cy="431764"/>
            </a:xfrm>
            <a:prstGeom prst="rect">
              <a:avLst/>
            </a:prstGeom>
            <a:noFill/>
          </p:spPr>
          <p:txBody>
            <a:bodyPr>
              <a:spAutoFit/>
            </a:bodyPr>
            <a:lstStyle/>
            <a:p>
              <a:pP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Writing 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2" name="TextBox 31">
              <a:hlinkClick r:id="rId4" action="ppaction://hlinksldjump"/>
            </p:cNvPr>
            <p:cNvSpPr txBox="1"/>
            <p:nvPr/>
          </p:nvSpPr>
          <p:spPr>
            <a:xfrm>
              <a:off x="206376" y="4212872"/>
              <a:ext cx="3481388" cy="430177"/>
            </a:xfrm>
            <a:prstGeom prst="rect">
              <a:avLst/>
            </a:prstGeom>
            <a:noFill/>
          </p:spPr>
          <p:txBody>
            <a:bodyPr>
              <a:spAutoFit/>
            </a:bodyPr>
            <a:lstStyle/>
            <a:p>
              <a:pP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Oral Reproduction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sp>
          <p:nvSpPr>
            <p:cNvPr id="34" name="TextBox 33">
              <a:hlinkClick r:id="rId5" action="ppaction://hlinksldjump"/>
            </p:cNvPr>
            <p:cNvSpPr txBox="1"/>
            <p:nvPr/>
          </p:nvSpPr>
          <p:spPr>
            <a:xfrm>
              <a:off x="50801" y="5212913"/>
              <a:ext cx="3603625" cy="430177"/>
            </a:xfrm>
            <a:prstGeom prst="rect">
              <a:avLst/>
            </a:prstGeom>
            <a:noFill/>
          </p:spPr>
          <p:txBody>
            <a:bodyPr>
              <a:spAutoFit/>
            </a:bodyPr>
            <a:lstStyle/>
            <a:p>
              <a:pPr eaLnBrk="1" fontAlgn="auto" hangingPunct="1">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rPr>
                <a:t>Paragraph 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anose="030F0702030302020204" pitchFamily="66" charset="0"/>
                <a:ea typeface="+mn-ea"/>
              </a:endParaRPr>
            </a:p>
          </p:txBody>
        </p:sp>
        <p:pic>
          <p:nvPicPr>
            <p:cNvPr id="80913" name="Picture 4">
              <a:hlinkClick r:id="rId6" action="ppaction://hlinksldjump"/>
            </p:cNvPr>
            <p:cNvPicPr>
              <a:picLocks noChangeAspect="1" noChangeArrowheads="1"/>
            </p:cNvPicPr>
            <p:nvPr/>
          </p:nvPicPr>
          <p:blipFill>
            <a:blip r:embed="rId7"/>
            <a:srcRect/>
            <a:stretch>
              <a:fillRect/>
            </a:stretch>
          </p:blipFill>
          <p:spPr bwMode="auto">
            <a:xfrm>
              <a:off x="8399716" y="6181129"/>
              <a:ext cx="435146" cy="458828"/>
            </a:xfrm>
            <a:prstGeom prst="rect">
              <a:avLst/>
            </a:prstGeom>
            <a:noFill/>
            <a:ln w="9525">
              <a:noFill/>
              <a:miter lim="800000"/>
              <a:headEnd/>
              <a:tailEnd/>
            </a:ln>
          </p:spPr>
        </p:pic>
      </p:grpSp>
      <p:pic>
        <p:nvPicPr>
          <p:cNvPr id="3" name="图片 2"/>
          <p:cNvPicPr>
            <a:picLocks noChangeAspect="1"/>
          </p:cNvPicPr>
          <p:nvPr/>
        </p:nvPicPr>
        <p:blipFill>
          <a:blip r:embed="rId8" cstate="print"/>
          <a:stretch>
            <a:fillRect/>
          </a:stretch>
        </p:blipFill>
        <p:spPr>
          <a:xfrm>
            <a:off x="5155795" y="3356992"/>
            <a:ext cx="3232629" cy="2097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p:cNvSpPr txBox="1"/>
          <p:nvPr/>
        </p:nvSpPr>
        <p:spPr>
          <a:xfrm>
            <a:off x="1571658" y="122238"/>
            <a:ext cx="7643812" cy="523875"/>
          </a:xfrm>
          <a:prstGeom prst="rect">
            <a:avLst/>
          </a:prstGeom>
          <a:noFill/>
        </p:spPr>
        <p:txBody>
          <a:bodyPr>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anose="0208090404030B020404" pitchFamily="18" charset="0"/>
                <a:ea typeface="Arial Unicode MS" panose="020B0604020202020204" pitchFamily="34" charset="-122"/>
                <a:cs typeface="Helvetica Neue"/>
              </a:defRPr>
            </a:lvl1pPr>
          </a:lstStyle>
          <a:p>
            <a:pPr eaLnBrk="1" fontAlgn="auto" hangingPunct="1">
              <a:spcBef>
                <a:spcPts val="0"/>
              </a:spcBef>
              <a:spcAft>
                <a:spcPts val="0"/>
              </a:spcAft>
              <a:defRPr/>
            </a:pPr>
            <a:r>
              <a:rPr lang="en-US" altLang="zh-CN" sz="2800" dirty="0" smtClean="0">
                <a:effectLst>
                  <a:glow rad="101600">
                    <a:schemeClr val="tx1">
                      <a:alpha val="60000"/>
                    </a:schemeClr>
                  </a:glow>
                  <a:outerShdw blurRad="38100" dist="38100" dir="2700000" algn="tl">
                    <a:srgbClr val="000000">
                      <a:alpha val="43137"/>
                    </a:srgbClr>
                  </a:outerShdw>
                </a:effectLst>
              </a:rPr>
              <a:t>Will you be a worker or a laborer?</a:t>
            </a:r>
            <a:endParaRPr lang="en-US" altLang="zh-CN" sz="2800" dirty="0" smtClean="0">
              <a:effectLst>
                <a:glow rad="101600">
                  <a:schemeClr val="tx1">
                    <a:alpha val="60000"/>
                  </a:schemeClr>
                </a:glow>
                <a:outerShdw blurRad="38100" dist="38100" dir="2700000" algn="tl">
                  <a:srgbClr val="000000">
                    <a:alpha val="43137"/>
                  </a:srgbClr>
                </a:outerShdw>
              </a:effectLst>
            </a:endParaRPr>
          </a:p>
        </p:txBody>
      </p:sp>
      <p:sp>
        <p:nvSpPr>
          <p:cNvPr id="21" name="TextBox 31"/>
          <p:cNvSpPr txBox="1">
            <a:spLocks noChangeArrowheads="1"/>
          </p:cNvSpPr>
          <p:nvPr/>
        </p:nvSpPr>
        <p:spPr bwMode="auto">
          <a:xfrm>
            <a:off x="952480" y="-24"/>
            <a:ext cx="762000" cy="701676"/>
          </a:xfrm>
          <a:prstGeom prst="rect">
            <a:avLst/>
          </a:prstGeom>
          <a:noFill/>
          <a:ln w="9525">
            <a:noFill/>
            <a:miter lim="800000"/>
          </a:ln>
        </p:spPr>
        <p:txBody>
          <a:bodyPr>
            <a:spAutoFit/>
          </a:bodyPr>
          <a:lstStyle/>
          <a:p>
            <a:r>
              <a:rPr lang="en-US" altLang="zh-CN" sz="4000" b="1" i="1" dirty="0">
                <a:latin typeface="Helvetica" pitchFamily="34" charset="0"/>
                <a:ea typeface="Arial Unicode MS" panose="020B0604020202020204" pitchFamily="34" charset="-122"/>
                <a:cs typeface="Helvetica Neue"/>
              </a:rPr>
              <a:t>A</a:t>
            </a:r>
            <a:endParaRPr lang="en-US" altLang="zh-CN" sz="4000" b="1" i="1" dirty="0">
              <a:latin typeface="Helvetica" pitchFamily="34" charset="0"/>
              <a:ea typeface="Arial Unicode MS" panose="020B0604020202020204" pitchFamily="34" charset="-122"/>
              <a:cs typeface="Helvetica Neue"/>
            </a:endParaRPr>
          </a:p>
        </p:txBody>
      </p:sp>
      <p:sp>
        <p:nvSpPr>
          <p:cNvPr id="22" name="Isosceles Triangle 15"/>
          <p:cNvSpPr/>
          <p:nvPr/>
        </p:nvSpPr>
        <p:spPr bwMode="auto">
          <a:xfrm flipV="1">
            <a:off x="1450954" y="428604"/>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TextBox 35"/>
          <p:cNvSpPr txBox="1">
            <a:spLocks noChangeArrowheads="1"/>
          </p:cNvSpPr>
          <p:nvPr/>
        </p:nvSpPr>
        <p:spPr bwMode="auto">
          <a:xfrm>
            <a:off x="-32" y="285728"/>
            <a:ext cx="1095172" cy="338554"/>
          </a:xfrm>
          <a:prstGeom prst="rect">
            <a:avLst/>
          </a:prstGeom>
          <a:noFill/>
          <a:ln w="9525">
            <a:noFill/>
            <a:miter lim="800000"/>
          </a:ln>
        </p:spPr>
        <p:txBody>
          <a:bodyPr wrap="none">
            <a:spAutoFit/>
          </a:bodyPr>
          <a:lstStyle/>
          <a:p>
            <a:r>
              <a:rPr lang="en-US" altLang="zh-CN" sz="1600" b="1" i="1" dirty="0" smtClean="0">
                <a:latin typeface="Helvetica" pitchFamily="34" charset="0"/>
                <a:ea typeface="Helvetica Neue"/>
                <a:cs typeface="Helvetica Neue"/>
              </a:rPr>
              <a:t>SECTION</a:t>
            </a:r>
            <a:endParaRPr lang="en-US" altLang="zh-CN" sz="1600" b="1" i="1" dirty="0">
              <a:latin typeface="Helvetica" pitchFamily="34" charset="0"/>
              <a:ea typeface="Helvetica Neue"/>
              <a:cs typeface="Helvetica Neue"/>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srcRect/>
          <a:stretch>
            <a:fillRect/>
          </a:stretch>
        </p:blipFill>
        <p:spPr bwMode="auto">
          <a:xfrm>
            <a:off x="196850" y="1673245"/>
            <a:ext cx="8637588" cy="4613275"/>
          </a:xfrm>
          <a:prstGeom prst="rect">
            <a:avLst/>
          </a:prstGeom>
          <a:noFill/>
          <a:ln w="9525">
            <a:noFill/>
            <a:miter lim="800000"/>
            <a:headEnd/>
            <a:tailEnd/>
          </a:ln>
        </p:spPr>
      </p:pic>
      <p:sp>
        <p:nvSpPr>
          <p:cNvPr id="13" name="TextBox 12"/>
          <p:cNvSpPr txBox="1"/>
          <p:nvPr/>
        </p:nvSpPr>
        <p:spPr>
          <a:xfrm>
            <a:off x="682627" y="1906494"/>
            <a:ext cx="6032513" cy="2308324"/>
          </a:xfrm>
          <a:prstGeom prst="rect">
            <a:avLst/>
          </a:prstGeom>
          <a:noFill/>
        </p:spPr>
        <p:txBody>
          <a:bodyPr wrap="square">
            <a:spAutoFit/>
          </a:bodyPr>
          <a:lstStyle>
            <a:defPPr>
              <a:defRPr lang="zh-CN"/>
            </a:defPPr>
            <a:lvl1pPr algn="just">
              <a:lnSpc>
                <a:spcPts val="2800"/>
              </a:lnSpc>
              <a:defRPr sz="2000">
                <a:latin typeface="Helvetica" pitchFamily="34" charset="0"/>
                <a:ea typeface="Cambria Math" panose="02040503050406030204" pitchFamily="18" charset="0"/>
                <a:cs typeface="Arial" panose="020B0604020202020204" pitchFamily="34" charset="0"/>
              </a:defRPr>
            </a:lvl1pPr>
          </a:lstStyle>
          <a:p>
            <a:pPr algn="l" eaLnBrk="1" fontAlgn="auto" hangingPunct="1">
              <a:lnSpc>
                <a:spcPct val="100000"/>
              </a:lnSpc>
              <a:spcBef>
                <a:spcPts val="0"/>
              </a:spcBef>
              <a:spcAft>
                <a:spcPts val="0"/>
              </a:spcAft>
              <a:defRPr/>
            </a:pPr>
            <a:endParaRPr lang="en-US" altLang="zh-CN" sz="2400" dirty="0" smtClean="0">
              <a:solidFill>
                <a:srgbClr val="FF6600"/>
              </a:solidFill>
              <a:ea typeface="楷体_GB2312" panose="02010609030101010101" pitchFamily="49" charset="-122"/>
              <a:cs typeface="+mn-cs"/>
            </a:endParaRPr>
          </a:p>
          <a:p>
            <a:pPr algn="l" eaLnBrk="1" fontAlgn="auto" hangingPunct="1">
              <a:lnSpc>
                <a:spcPct val="100000"/>
              </a:lnSpc>
              <a:spcBef>
                <a:spcPts val="0"/>
              </a:spcBef>
              <a:spcAft>
                <a:spcPts val="0"/>
              </a:spcAft>
              <a:defRPr/>
            </a:pPr>
            <a:r>
              <a:rPr lang="en-US" altLang="zh-CN" sz="2400" dirty="0" smtClean="0"/>
              <a:t>A comparison/contrast </a:t>
            </a:r>
            <a:r>
              <a:rPr lang="en-US" altLang="zh-CN" sz="2400" dirty="0"/>
              <a:t>essay examines two </a:t>
            </a:r>
            <a:r>
              <a:rPr lang="en-US" altLang="zh-CN" sz="2400" dirty="0" smtClean="0"/>
              <a:t>or more </a:t>
            </a:r>
            <a:r>
              <a:rPr lang="en-US" altLang="zh-CN" sz="2400" dirty="0"/>
              <a:t>objects. The comparison shows how </a:t>
            </a:r>
            <a:r>
              <a:rPr lang="en-US" altLang="zh-CN" sz="2400" dirty="0" smtClean="0"/>
              <a:t>they are </a:t>
            </a:r>
            <a:r>
              <a:rPr lang="en-US" altLang="zh-CN" sz="2400" dirty="0"/>
              <a:t>alike; the contrast shows how they differ. </a:t>
            </a:r>
            <a:r>
              <a:rPr lang="en-US" altLang="zh-CN" sz="2400" dirty="0" smtClean="0"/>
              <a:t>The following </a:t>
            </a:r>
            <a:r>
              <a:rPr lang="en-US" altLang="zh-CN" sz="2400" dirty="0"/>
              <a:t>steps provide a guide for a </a:t>
            </a:r>
            <a:r>
              <a:rPr lang="en-US" altLang="zh-CN" sz="2400" dirty="0" smtClean="0"/>
              <a:t>successful essay.</a:t>
            </a:r>
            <a:endParaRPr lang="en-US" altLang="zh-CN" sz="2400" dirty="0" smtClean="0"/>
          </a:p>
        </p:txBody>
      </p:sp>
      <p:pic>
        <p:nvPicPr>
          <p:cNvPr id="81925"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14" name="右箭头 13">
            <a:hlinkClick r:id="" action="ppaction://hlinkshowjump?jump=nextslide"/>
          </p:cNvPr>
          <p:cNvSpPr/>
          <p:nvPr/>
        </p:nvSpPr>
        <p:spPr>
          <a:xfrm>
            <a:off x="4500562" y="556701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8" name="矩形 7"/>
          <p:cNvSpPr/>
          <p:nvPr/>
        </p:nvSpPr>
        <p:spPr>
          <a:xfrm>
            <a:off x="500034" y="1293483"/>
            <a:ext cx="6364243" cy="492443"/>
          </a:xfrm>
          <a:prstGeom prst="rect">
            <a:avLst/>
          </a:prstGeom>
        </p:spPr>
        <p:txBody>
          <a:bodyPr wrap="none">
            <a:spAutoFit/>
          </a:bodyPr>
          <a:lstStyle/>
          <a:p>
            <a:pPr eaLnBrk="1" fontAlgn="auto" hangingPunct="1">
              <a:spcBef>
                <a:spcPts val="0"/>
              </a:spcBef>
              <a:spcAft>
                <a:spcPts val="0"/>
              </a:spcAft>
              <a:defRPr/>
            </a:pPr>
            <a:r>
              <a:rPr lang="en-US" altLang="zh-CN" sz="2600" b="1" dirty="0" smtClean="0">
                <a:latin typeface="Helvetica" pitchFamily="34" charset="0"/>
                <a:ea typeface="Cambria Math" panose="02040503050406030204" pitchFamily="18" charset="0"/>
                <a:cs typeface="Arial" panose="020B0604020202020204" pitchFamily="34" charset="0"/>
              </a:rPr>
              <a:t>Develop a comparison / contrast essay</a:t>
            </a:r>
            <a:endParaRPr lang="en-US" altLang="zh-CN" sz="2600" dirty="0" smtClean="0">
              <a:latin typeface="Helvetica" pitchFamily="34" charset="0"/>
              <a:ea typeface="Cambria Math" panose="02040503050406030204" pitchFamily="18" charset="0"/>
              <a:cs typeface="Arial" panose="020B0604020202020204" pitchFamily="34" charset="0"/>
            </a:endParaRPr>
          </a:p>
        </p:txBody>
      </p:sp>
      <p:sp>
        <p:nvSpPr>
          <p:cNvPr id="9" name="矩形 8"/>
          <p:cNvSpPr/>
          <p:nvPr/>
        </p:nvSpPr>
        <p:spPr>
          <a:xfrm>
            <a:off x="642910" y="4216794"/>
            <a:ext cx="6357982" cy="1569660"/>
          </a:xfrm>
          <a:prstGeom prst="rect">
            <a:avLst/>
          </a:prstGeom>
        </p:spPr>
        <p:txBody>
          <a:bodyPr wrap="square">
            <a:spAutoFit/>
          </a:bodyPr>
          <a:lstStyle/>
          <a:p>
            <a:pPr eaLnBrk="1" fontAlgn="auto" hangingPunct="1">
              <a:spcBef>
                <a:spcPts val="0"/>
              </a:spcBef>
              <a:spcAft>
                <a:spcPts val="0"/>
              </a:spcAft>
              <a:defRPr/>
            </a:pPr>
            <a:r>
              <a:rPr lang="en-US" altLang="zh-CN" sz="2400" dirty="0" smtClean="0">
                <a:solidFill>
                  <a:srgbClr val="FF6600"/>
                </a:solidFill>
                <a:latin typeface="Helvetica" pitchFamily="34" charset="0"/>
                <a:ea typeface="Cambria Math" panose="02040503050406030204" pitchFamily="18" charset="0"/>
                <a:cs typeface="Arial" panose="020B0604020202020204" pitchFamily="34" charset="0"/>
              </a:rPr>
              <a:t>1 Be sure the subjects are similar.</a:t>
            </a:r>
            <a:endParaRPr lang="en-US" altLang="zh-CN" sz="2400" dirty="0" smtClean="0">
              <a:solidFill>
                <a:srgbClr val="FF6600"/>
              </a:solidFill>
              <a:latin typeface="Helvetica" pitchFamily="34" charset="0"/>
              <a:ea typeface="Cambria Math" panose="02040503050406030204" pitchFamily="18" charset="0"/>
              <a:cs typeface="Arial" panose="020B0604020202020204" pitchFamily="34" charset="0"/>
            </a:endParaRPr>
          </a:p>
          <a:p>
            <a:pPr marL="215900" indent="-215900" eaLnBrk="1" fontAlgn="auto" hangingPunct="1">
              <a:spcBef>
                <a:spcPts val="0"/>
              </a:spcBef>
              <a:spcAft>
                <a:spcPts val="0"/>
              </a:spcAft>
              <a:defRPr/>
            </a:pPr>
            <a:r>
              <a:rPr lang="en-US" altLang="zh-CN" sz="2400" dirty="0" smtClean="0">
                <a:latin typeface="Helvetica" pitchFamily="34" charset="0"/>
                <a:ea typeface="Cambria Math" panose="02040503050406030204" pitchFamily="18" charset="0"/>
                <a:cs typeface="Arial" panose="020B0604020202020204" pitchFamily="34" charset="0"/>
              </a:rPr>
              <a:t>   Your subjects must belong to the same general group (cars, for example) for a logical comparison.</a:t>
            </a:r>
            <a:endParaRPr lang="en-US" altLang="zh-CN" sz="2400" dirty="0" smtClean="0">
              <a:latin typeface="Helvetica" pitchFamily="34" charset="0"/>
              <a:ea typeface="Cambria Math" panose="02040503050406030204" pitchFamily="18" charset="0"/>
              <a:cs typeface="Arial" panose="020B0604020202020204" pitchFamily="34" charset="0"/>
            </a:endParaRPr>
          </a:p>
        </p:txBody>
      </p:sp>
      <p:sp>
        <p:nvSpPr>
          <p:cNvPr id="10" name="TextBox 9"/>
          <p:cNvSpPr txBox="1"/>
          <p:nvPr/>
        </p:nvSpPr>
        <p:spPr>
          <a:xfrm>
            <a:off x="500034" y="1285860"/>
            <a:ext cx="6357982" cy="492443"/>
          </a:xfrm>
          <a:prstGeom prst="rect">
            <a:avLst/>
          </a:prstGeom>
          <a:noFill/>
          <a:ln>
            <a:solidFill>
              <a:srgbClr val="FF6600"/>
            </a:solidFill>
          </a:ln>
          <a:effectLst>
            <a:glow rad="63500">
              <a:schemeClr val="accent6">
                <a:satMod val="175000"/>
                <a:alpha val="40000"/>
              </a:schemeClr>
            </a:glow>
          </a:effectLst>
        </p:spPr>
        <p:txBody>
          <a:bodyPr wrap="square">
            <a:spAutoFit/>
          </a:bodyPr>
          <a:lstStyle/>
          <a:p>
            <a:pPr algn="ctr" eaLnBrk="1" fontAlgn="auto" hangingPunct="1">
              <a:spcBef>
                <a:spcPts val="0"/>
              </a:spcBef>
              <a:spcAft>
                <a:spcPts val="0"/>
              </a:spcAft>
              <a:defRPr/>
            </a:pPr>
            <a:r>
              <a:rPr lang="en-US" altLang="en-US" sz="2600" b="1" dirty="0" smtClean="0">
                <a:latin typeface="Helvetica" pitchFamily="34" charset="0"/>
                <a:ea typeface="楷体_GB2312" panose="02010609030101010101" pitchFamily="49" charset="-122"/>
              </a:rPr>
              <a:t> </a:t>
            </a:r>
            <a:endParaRPr lang="en-US" altLang="en-US" sz="2600" b="1" dirty="0" smtClean="0">
              <a:latin typeface="Helvetica" pitchFamily="34"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srcRect/>
          <a:stretch>
            <a:fillRect/>
          </a:stretch>
        </p:blipFill>
        <p:spPr bwMode="auto">
          <a:xfrm>
            <a:off x="196850" y="1673245"/>
            <a:ext cx="8637588" cy="4613275"/>
          </a:xfrm>
          <a:prstGeom prst="rect">
            <a:avLst/>
          </a:prstGeom>
          <a:noFill/>
          <a:ln w="9525">
            <a:noFill/>
            <a:miter lim="800000"/>
            <a:headEnd/>
            <a:tailEnd/>
          </a:ln>
        </p:spPr>
      </p:pic>
      <p:sp>
        <p:nvSpPr>
          <p:cNvPr id="13" name="TextBox 12"/>
          <p:cNvSpPr txBox="1">
            <a:spLocks noChangeArrowheads="1"/>
          </p:cNvSpPr>
          <p:nvPr/>
        </p:nvSpPr>
        <p:spPr bwMode="auto">
          <a:xfrm>
            <a:off x="642910" y="2250036"/>
            <a:ext cx="6357982" cy="2964914"/>
          </a:xfrm>
          <a:prstGeom prst="rect">
            <a:avLst/>
          </a:prstGeom>
          <a:noFill/>
          <a:ln w="9525">
            <a:noFill/>
            <a:miter lim="800000"/>
          </a:ln>
        </p:spPr>
        <p:txBody>
          <a:bodyPr wrap="square">
            <a:spAutoFit/>
          </a:bodyPr>
          <a:lstStyle/>
          <a:p>
            <a:pPr eaLnBrk="1" hangingPunct="1">
              <a:lnSpc>
                <a:spcPts val="3200"/>
              </a:lnSpc>
            </a:pPr>
            <a:r>
              <a:rPr lang="en-US" altLang="zh-CN" sz="2400" dirty="0">
                <a:solidFill>
                  <a:srgbClr val="FF6600"/>
                </a:solidFill>
                <a:latin typeface="Helvetica" pitchFamily="34" charset="0"/>
                <a:ea typeface="Cambria Math" panose="02040503050406030204" pitchFamily="18" charset="0"/>
                <a:cs typeface="Arial" panose="020B0604020202020204" pitchFamily="34" charset="0"/>
              </a:rPr>
              <a:t>2 Present a clear thesis statement.</a:t>
            </a:r>
            <a:endParaRPr lang="en-US" altLang="zh-CN" sz="2400" dirty="0">
              <a:solidFill>
                <a:srgbClr val="FF6600"/>
              </a:solidFill>
              <a:latin typeface="Helvetica" pitchFamily="34" charset="0"/>
              <a:ea typeface="Cambria Math" panose="02040503050406030204" pitchFamily="18" charset="0"/>
              <a:cs typeface="Arial" panose="020B0604020202020204" pitchFamily="34" charset="0"/>
            </a:endParaRPr>
          </a:p>
          <a:p>
            <a:pPr marL="215900" indent="-215900" eaLnBrk="1" hangingPunct="1">
              <a:lnSpc>
                <a:spcPts val="3200"/>
              </a:lnSpc>
            </a:pPr>
            <a:r>
              <a:rPr lang="en-US" altLang="zh-CN" sz="2400" dirty="0" smtClean="0">
                <a:latin typeface="Helvetica" pitchFamily="34" charset="0"/>
                <a:ea typeface="Cambria Math" panose="02040503050406030204" pitchFamily="18" charset="0"/>
                <a:cs typeface="Arial" panose="020B0604020202020204" pitchFamily="34" charset="0"/>
              </a:rPr>
              <a:t>   The </a:t>
            </a:r>
            <a:r>
              <a:rPr lang="en-US" altLang="zh-CN" sz="2400" dirty="0">
                <a:latin typeface="Helvetica" pitchFamily="34" charset="0"/>
                <a:ea typeface="Cambria Math" panose="02040503050406030204" pitchFamily="18" charset="0"/>
                <a:cs typeface="Arial" panose="020B0604020202020204" pitchFamily="34" charset="0"/>
              </a:rPr>
              <a:t>thesis statement should name subjects being compared and contrasted, indicate whether the essay is focusing on similarities (compare), differences (contrast) or both, and state the main points of comparison or </a:t>
            </a:r>
            <a:r>
              <a:rPr lang="en-US" altLang="zh-CN" sz="2400" dirty="0" smtClean="0">
                <a:latin typeface="Helvetica" pitchFamily="34" charset="0"/>
                <a:ea typeface="Cambria Math" panose="02040503050406030204" pitchFamily="18" charset="0"/>
                <a:cs typeface="Arial" panose="020B0604020202020204" pitchFamily="34" charset="0"/>
              </a:rPr>
              <a:t>contrast.</a:t>
            </a:r>
            <a:endParaRPr lang="en-US" altLang="zh-CN" sz="2400" dirty="0">
              <a:latin typeface="Helvetica" pitchFamily="34" charset="0"/>
              <a:ea typeface="Cambria Math" panose="02040503050406030204" pitchFamily="18" charset="0"/>
              <a:cs typeface="Arial" panose="020B0604020202020204" pitchFamily="34" charset="0"/>
            </a:endParaRPr>
          </a:p>
        </p:txBody>
      </p:sp>
      <p:pic>
        <p:nvPicPr>
          <p:cNvPr id="82949"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9" name="右箭头 8">
            <a:hlinkClick r:id="" action="ppaction://hlinkshowjump?jump=nextslide"/>
          </p:cNvPr>
          <p:cNvSpPr/>
          <p:nvPr/>
        </p:nvSpPr>
        <p:spPr>
          <a:xfrm>
            <a:off x="4500562" y="556701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1"/>
          <a:srcRect/>
          <a:stretch>
            <a:fillRect/>
          </a:stretch>
        </p:blipFill>
        <p:spPr bwMode="auto">
          <a:xfrm>
            <a:off x="196850" y="1673245"/>
            <a:ext cx="8637588" cy="4613275"/>
          </a:xfrm>
          <a:prstGeom prst="rect">
            <a:avLst/>
          </a:prstGeom>
          <a:noFill/>
          <a:ln w="9525">
            <a:noFill/>
            <a:miter lim="800000"/>
            <a:headEnd/>
            <a:tailEnd/>
          </a:ln>
        </p:spPr>
      </p:pic>
      <p:sp>
        <p:nvSpPr>
          <p:cNvPr id="13" name="TextBox 12"/>
          <p:cNvSpPr txBox="1">
            <a:spLocks noChangeArrowheads="1"/>
          </p:cNvSpPr>
          <p:nvPr/>
        </p:nvSpPr>
        <p:spPr bwMode="auto">
          <a:xfrm>
            <a:off x="611188" y="2257283"/>
            <a:ext cx="6264275" cy="3529171"/>
          </a:xfrm>
          <a:prstGeom prst="rect">
            <a:avLst/>
          </a:prstGeom>
          <a:noFill/>
          <a:ln w="9525">
            <a:noFill/>
            <a:miter lim="800000"/>
          </a:ln>
        </p:spPr>
        <p:txBody>
          <a:bodyPr>
            <a:spAutoFit/>
          </a:bodyPr>
          <a:lstStyle/>
          <a:p>
            <a:pPr eaLnBrk="1" hangingPunct="1">
              <a:lnSpc>
                <a:spcPts val="3200"/>
              </a:lnSpc>
            </a:pPr>
            <a:r>
              <a:rPr lang="en-US" altLang="zh-CN" sz="2400" dirty="0">
                <a:solidFill>
                  <a:srgbClr val="FF6600"/>
                </a:solidFill>
                <a:latin typeface="Helvetica" pitchFamily="34" charset="0"/>
                <a:ea typeface="Cambria Math" panose="02040503050406030204" pitchFamily="18" charset="0"/>
                <a:cs typeface="Arial" panose="020B0604020202020204" pitchFamily="34" charset="0"/>
              </a:rPr>
              <a:t>3 Select the points to be discussed.</a:t>
            </a:r>
            <a:endParaRPr lang="en-US" altLang="zh-CN" sz="2400" dirty="0">
              <a:solidFill>
                <a:srgbClr val="FF6600"/>
              </a:solidFill>
              <a:latin typeface="Helvetica" pitchFamily="34" charset="0"/>
              <a:ea typeface="Cambria Math" panose="02040503050406030204" pitchFamily="18" charset="0"/>
              <a:cs typeface="Arial" panose="020B0604020202020204" pitchFamily="34" charset="0"/>
            </a:endParaRPr>
          </a:p>
          <a:p>
            <a:pPr marL="215900" indent="-215900" eaLnBrk="1" hangingPunct="1">
              <a:lnSpc>
                <a:spcPts val="3200"/>
              </a:lnSpc>
            </a:pPr>
            <a:r>
              <a:rPr lang="en-US" altLang="zh-CN" sz="2400" dirty="0" smtClean="0">
                <a:latin typeface="Helvetica" pitchFamily="34" charset="0"/>
                <a:ea typeface="Cambria Math" panose="02040503050406030204" pitchFamily="18" charset="0"/>
                <a:cs typeface="Arial" panose="020B0604020202020204" pitchFamily="34" charset="0"/>
              </a:rPr>
              <a:t>   Decide </a:t>
            </a:r>
            <a:r>
              <a:rPr lang="en-US" altLang="zh-CN" sz="2400" dirty="0">
                <a:latin typeface="Helvetica" pitchFamily="34" charset="0"/>
                <a:ea typeface="Cambria Math" panose="02040503050406030204" pitchFamily="18" charset="0"/>
                <a:cs typeface="Arial" panose="020B0604020202020204" pitchFamily="34" charset="0"/>
              </a:rPr>
              <a:t>which aspects to compare and / or contrast</a:t>
            </a:r>
            <a:r>
              <a:rPr lang="en-US" altLang="zh-CN" sz="2400" dirty="0" smtClean="0">
                <a:latin typeface="Helvetica" pitchFamily="34" charset="0"/>
                <a:ea typeface="Cambria Math" panose="02040503050406030204" pitchFamily="18" charset="0"/>
                <a:cs typeface="Arial" panose="020B0604020202020204" pitchFamily="34" charset="0"/>
              </a:rPr>
              <a:t>.</a:t>
            </a:r>
            <a:endParaRPr lang="en-US" altLang="zh-CN" sz="2400" dirty="0">
              <a:solidFill>
                <a:srgbClr val="FF6600"/>
              </a:solidFill>
              <a:latin typeface="Helvetica" pitchFamily="34" charset="0"/>
              <a:ea typeface="Cambria Math" panose="02040503050406030204" pitchFamily="18" charset="0"/>
              <a:cs typeface="Arial" panose="020B0604020202020204" pitchFamily="34" charset="0"/>
            </a:endParaRPr>
          </a:p>
          <a:p>
            <a:pPr eaLnBrk="1" hangingPunct="1">
              <a:lnSpc>
                <a:spcPts val="3200"/>
              </a:lnSpc>
              <a:spcBef>
                <a:spcPts val="1200"/>
              </a:spcBef>
            </a:pPr>
            <a:r>
              <a:rPr lang="en-US" altLang="zh-CN" sz="2400" dirty="0">
                <a:solidFill>
                  <a:srgbClr val="FF6600"/>
                </a:solidFill>
                <a:latin typeface="Helvetica" pitchFamily="34" charset="0"/>
                <a:ea typeface="Cambria Math" panose="02040503050406030204" pitchFamily="18" charset="0"/>
                <a:cs typeface="Arial" panose="020B0604020202020204" pitchFamily="34" charset="0"/>
              </a:rPr>
              <a:t>4 Select the organizational pattern.</a:t>
            </a:r>
            <a:endParaRPr lang="en-US" altLang="zh-CN" sz="2400" dirty="0">
              <a:solidFill>
                <a:srgbClr val="FF6600"/>
              </a:solidFill>
              <a:latin typeface="Helvetica" pitchFamily="34" charset="0"/>
              <a:ea typeface="Cambria Math" panose="02040503050406030204" pitchFamily="18" charset="0"/>
              <a:cs typeface="Arial" panose="020B0604020202020204" pitchFamily="34" charset="0"/>
            </a:endParaRPr>
          </a:p>
          <a:p>
            <a:pPr marL="215900" indent="-215900" eaLnBrk="1" hangingPunct="1">
              <a:lnSpc>
                <a:spcPts val="3200"/>
              </a:lnSpc>
            </a:pPr>
            <a:r>
              <a:rPr lang="en-US" altLang="zh-CN" sz="2400" dirty="0" smtClean="0">
                <a:latin typeface="Helvetica" pitchFamily="34" charset="0"/>
                <a:ea typeface="Cambria Math" panose="02040503050406030204" pitchFamily="18" charset="0"/>
                <a:cs typeface="Arial" panose="020B0604020202020204" pitchFamily="34" charset="0"/>
              </a:rPr>
              <a:t>   There </a:t>
            </a:r>
            <a:r>
              <a:rPr lang="en-US" altLang="zh-CN" sz="2400" dirty="0">
                <a:latin typeface="Helvetica" pitchFamily="34" charset="0"/>
                <a:ea typeface="Cambria Math" panose="02040503050406030204" pitchFamily="18" charset="0"/>
                <a:cs typeface="Arial" panose="020B0604020202020204" pitchFamily="34" charset="0"/>
              </a:rPr>
              <a:t>are two basic patterns: subject by subject and point by point. Suppose you are comparing two restaurants for price, food, and atmosphere.</a:t>
            </a:r>
            <a:endParaRPr lang="en-US" altLang="zh-CN" sz="2400" b="1" i="1" dirty="0">
              <a:latin typeface="Helvetica" pitchFamily="34" charset="0"/>
              <a:ea typeface="Cambria Math" panose="02040503050406030204" pitchFamily="18" charset="0"/>
              <a:cs typeface="Arial" panose="020B0604020202020204" pitchFamily="34" charset="0"/>
            </a:endParaRPr>
          </a:p>
        </p:txBody>
      </p:sp>
      <p:pic>
        <p:nvPicPr>
          <p:cNvPr id="83973"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7" name="右箭头 6">
            <a:hlinkClick r:id="" action="ppaction://hlinkshowjump?jump=nextslide"/>
          </p:cNvPr>
          <p:cNvSpPr/>
          <p:nvPr/>
        </p:nvSpPr>
        <p:spPr>
          <a:xfrm>
            <a:off x="4500562" y="556701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0"/>
          <p:cNvSpPr>
            <a:spLocks noChangeArrowheads="1"/>
          </p:cNvSpPr>
          <p:nvPr/>
        </p:nvSpPr>
        <p:spPr bwMode="auto">
          <a:xfrm>
            <a:off x="714348" y="1357298"/>
            <a:ext cx="8120090" cy="892552"/>
          </a:xfrm>
          <a:prstGeom prst="rect">
            <a:avLst/>
          </a:prstGeom>
          <a:noFill/>
          <a:ln w="9525">
            <a:noFill/>
            <a:miter lim="800000"/>
          </a:ln>
        </p:spPr>
        <p:txBody>
          <a:bodyPr wrap="square">
            <a:spAutoFit/>
          </a:bodyPr>
          <a:lstStyle/>
          <a:p>
            <a:pPr marL="360045" indent="-360045" eaLnBrk="1" hangingPunct="1"/>
            <a:r>
              <a:rPr lang="en-US" altLang="zh-CN" sz="2600" dirty="0">
                <a:latin typeface="Helvetica" pitchFamily="34" charset="0"/>
                <a:ea typeface="Cambria Math" panose="02040503050406030204" pitchFamily="18" charset="0"/>
                <a:cs typeface="Arial" panose="020B0604020202020204" pitchFamily="34" charset="0"/>
              </a:rPr>
              <a:t>1. </a:t>
            </a:r>
            <a:r>
              <a:rPr lang="en-US" altLang="zh-CN" sz="2600" dirty="0" smtClean="0">
                <a:latin typeface="Helvetica" pitchFamily="34" charset="0"/>
                <a:ea typeface="Cambria Math" panose="02040503050406030204" pitchFamily="18" charset="0"/>
                <a:cs typeface="Arial" panose="020B0604020202020204" pitchFamily="34" charset="0"/>
              </a:rPr>
              <a:t>Read the </a:t>
            </a:r>
            <a:r>
              <a:rPr lang="en-US" altLang="zh-CN" sz="2600" dirty="0">
                <a:latin typeface="Helvetica" pitchFamily="34" charset="0"/>
                <a:ea typeface="Cambria Math" panose="02040503050406030204" pitchFamily="18" charset="0"/>
                <a:cs typeface="Arial" panose="020B0604020202020204" pitchFamily="34" charset="0"/>
              </a:rPr>
              <a:t>typical job characteristics </a:t>
            </a:r>
            <a:r>
              <a:rPr lang="en-US" altLang="zh-CN" sz="2600" dirty="0" smtClean="0">
                <a:latin typeface="Helvetica" pitchFamily="34" charset="0"/>
                <a:ea typeface="Cambria Math" panose="02040503050406030204" pitchFamily="18" charset="0"/>
                <a:cs typeface="Arial" panose="020B0604020202020204" pitchFamily="34" charset="0"/>
              </a:rPr>
              <a:t>below and write down the number that represents your opinion.</a:t>
            </a:r>
            <a:endParaRPr lang="en-US" altLang="zh-CN" sz="2600" dirty="0">
              <a:latin typeface="Helvetica" pitchFamily="34" charset="0"/>
              <a:ea typeface="Cambria Math" panose="02040503050406030204" pitchFamily="18" charset="0"/>
              <a:cs typeface="Arial" panose="020B0604020202020204" pitchFamily="34" charset="0"/>
            </a:endParaRPr>
          </a:p>
        </p:txBody>
      </p:sp>
      <p:pic>
        <p:nvPicPr>
          <p:cNvPr id="10244" name="Picture 3" descr="H:\2015年修改\图片19.jpg"/>
          <p:cNvPicPr>
            <a:picLocks noChangeAspect="1" noChangeArrowheads="1"/>
          </p:cNvPicPr>
          <p:nvPr/>
        </p:nvPicPr>
        <p:blipFill>
          <a:blip r:embed="rId1"/>
          <a:srcRect/>
          <a:stretch>
            <a:fillRect/>
          </a:stretch>
        </p:blipFill>
        <p:spPr bwMode="auto">
          <a:xfrm>
            <a:off x="0" y="0"/>
            <a:ext cx="8736013" cy="1195388"/>
          </a:xfrm>
          <a:prstGeom prst="rect">
            <a:avLst/>
          </a:prstGeom>
          <a:noFill/>
          <a:ln w="9525">
            <a:noFill/>
            <a:miter lim="800000"/>
            <a:headEnd/>
            <a:tailEnd/>
          </a:ln>
        </p:spPr>
      </p:pic>
      <p:sp>
        <p:nvSpPr>
          <p:cNvPr id="6" name="圆角矩形 5"/>
          <p:cNvSpPr/>
          <p:nvPr/>
        </p:nvSpPr>
        <p:spPr>
          <a:xfrm>
            <a:off x="714348" y="2390787"/>
            <a:ext cx="4957771" cy="3895733"/>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7" name="TextBox 12"/>
          <p:cNvSpPr txBox="1">
            <a:spLocks noChangeArrowheads="1"/>
          </p:cNvSpPr>
          <p:nvPr/>
        </p:nvSpPr>
        <p:spPr bwMode="auto">
          <a:xfrm>
            <a:off x="930249" y="2689381"/>
            <a:ext cx="4545384" cy="3637919"/>
          </a:xfrm>
          <a:prstGeom prst="rect">
            <a:avLst/>
          </a:prstGeom>
          <a:noFill/>
          <a:ln w="9525">
            <a:noFill/>
            <a:miter lim="800000"/>
          </a:ln>
        </p:spPr>
        <p:txBody>
          <a:bodyPr wrap="square">
            <a:spAutoFit/>
          </a:bodyPr>
          <a:lstStyle/>
          <a:p>
            <a:pPr marL="342900" indent="-342900" eaLnBrk="1" hangingPunct="1">
              <a:lnSpc>
                <a:spcPct val="120000"/>
              </a:lnSpc>
            </a:pPr>
            <a:r>
              <a:rPr lang="en-US" altLang="zh-CN" sz="2400" dirty="0">
                <a:latin typeface="Helvetica" pitchFamily="34" charset="0"/>
                <a:ea typeface="楷体_GB2312" panose="02010609030101010101" pitchFamily="49" charset="-122"/>
                <a:cs typeface="Arial" panose="020B0604020202020204" pitchFamily="34" charset="0"/>
              </a:rPr>
              <a:t>□ 1.The chance of advancing </a:t>
            </a:r>
            <a:r>
              <a:rPr lang="en-US" altLang="zh-CN" sz="2400" dirty="0" smtClean="0">
                <a:latin typeface="Helvetica" pitchFamily="34" charset="0"/>
                <a:ea typeface="楷体_GB2312" panose="02010609030101010101" pitchFamily="49" charset="-122"/>
                <a:cs typeface="Arial" panose="020B0604020202020204" pitchFamily="34" charset="0"/>
              </a:rPr>
              <a:t> to </a:t>
            </a:r>
            <a:r>
              <a:rPr lang="en-US" altLang="zh-CN" sz="2400" dirty="0">
                <a:latin typeface="Helvetica" pitchFamily="34" charset="0"/>
                <a:ea typeface="楷体_GB2312" panose="02010609030101010101" pitchFamily="49" charset="-122"/>
                <a:cs typeface="Arial" panose="020B0604020202020204" pitchFamily="34" charset="0"/>
              </a:rPr>
              <a:t>a higher position.</a:t>
            </a:r>
            <a:endParaRPr lang="en-US" altLang="zh-CN" sz="2400" dirty="0">
              <a:latin typeface="Helvetica" pitchFamily="34" charset="0"/>
              <a:ea typeface="楷体_GB2312" panose="02010609030101010101" pitchFamily="49" charset="-122"/>
              <a:cs typeface="Arial" panose="020B0604020202020204" pitchFamily="34" charset="0"/>
            </a:endParaRPr>
          </a:p>
          <a:p>
            <a:pPr marL="342900" indent="-342900" eaLnBrk="1" hangingPunct="1">
              <a:lnSpc>
                <a:spcPct val="120000"/>
              </a:lnSpc>
            </a:pPr>
            <a:r>
              <a:rPr lang="en-US" altLang="zh-CN" sz="2400" dirty="0">
                <a:latin typeface="Helvetica" pitchFamily="34" charset="0"/>
                <a:ea typeface="楷体_GB2312" panose="02010609030101010101" pitchFamily="49" charset="-122"/>
                <a:cs typeface="Arial" panose="020B0604020202020204" pitchFamily="34" charset="0"/>
              </a:rPr>
              <a:t>□ 2.How much the job pays.</a:t>
            </a:r>
            <a:endParaRPr lang="en-US" altLang="zh-CN" sz="2400" dirty="0">
              <a:latin typeface="Helvetica" pitchFamily="34" charset="0"/>
              <a:ea typeface="楷体_GB2312" panose="02010609030101010101" pitchFamily="49" charset="-122"/>
              <a:cs typeface="Arial" panose="020B0604020202020204" pitchFamily="34" charset="0"/>
            </a:endParaRPr>
          </a:p>
          <a:p>
            <a:pPr marL="342900" indent="-342900" eaLnBrk="1" hangingPunct="1">
              <a:lnSpc>
                <a:spcPct val="120000"/>
              </a:lnSpc>
            </a:pPr>
            <a:r>
              <a:rPr lang="en-US" altLang="zh-CN" sz="2400" dirty="0">
                <a:latin typeface="Helvetica" pitchFamily="34" charset="0"/>
                <a:ea typeface="楷体_GB2312" panose="02010609030101010101" pitchFamily="49" charset="-122"/>
                <a:cs typeface="Arial" panose="020B0604020202020204" pitchFamily="34" charset="0"/>
              </a:rPr>
              <a:t>□ 3.How much responsibility the job involves.</a:t>
            </a:r>
            <a:endParaRPr lang="en-US" altLang="zh-CN" sz="2400" dirty="0">
              <a:latin typeface="Helvetica" pitchFamily="34" charset="0"/>
              <a:ea typeface="楷体_GB2312" panose="02010609030101010101" pitchFamily="49" charset="-122"/>
              <a:cs typeface="Arial" panose="020B0604020202020204" pitchFamily="34" charset="0"/>
            </a:endParaRPr>
          </a:p>
          <a:p>
            <a:pPr marL="342900" indent="-342900" eaLnBrk="1" hangingPunct="1">
              <a:lnSpc>
                <a:spcPct val="120000"/>
              </a:lnSpc>
            </a:pPr>
            <a:r>
              <a:rPr lang="en-US" altLang="zh-CN" sz="2400" dirty="0">
                <a:latin typeface="Helvetica" pitchFamily="34" charset="0"/>
                <a:ea typeface="楷体_GB2312" panose="02010609030101010101" pitchFamily="49" charset="-122"/>
                <a:cs typeface="Arial" panose="020B0604020202020204" pitchFamily="34" charset="0"/>
              </a:rPr>
              <a:t>□ 4.The stress level of the job.</a:t>
            </a:r>
            <a:endParaRPr lang="en-US" altLang="zh-CN" sz="2400" dirty="0">
              <a:latin typeface="Helvetica" pitchFamily="34" charset="0"/>
              <a:ea typeface="楷体_GB2312" panose="02010609030101010101" pitchFamily="49" charset="-122"/>
              <a:cs typeface="Arial" panose="020B0604020202020204" pitchFamily="34" charset="0"/>
            </a:endParaRPr>
          </a:p>
          <a:p>
            <a:pPr marL="342900" indent="-342900" eaLnBrk="1" hangingPunct="1">
              <a:lnSpc>
                <a:spcPct val="120000"/>
              </a:lnSpc>
            </a:pPr>
            <a:r>
              <a:rPr lang="en-US" altLang="zh-CN" sz="2400" dirty="0">
                <a:latin typeface="Helvetica" pitchFamily="34" charset="0"/>
                <a:ea typeface="楷体_GB2312" panose="02010609030101010101" pitchFamily="49" charset="-122"/>
                <a:cs typeface="Arial" panose="020B0604020202020204" pitchFamily="34" charset="0"/>
              </a:rPr>
              <a:t>□ 5.The location of the office building</a:t>
            </a:r>
            <a:r>
              <a:rPr lang="en-US" altLang="zh-CN" sz="2400" dirty="0" smtClean="0">
                <a:latin typeface="Helvetica" pitchFamily="34" charset="0"/>
                <a:ea typeface="楷体_GB2312" panose="02010609030101010101" pitchFamily="49" charset="-122"/>
                <a:cs typeface="Arial" panose="020B0604020202020204" pitchFamily="34" charset="0"/>
              </a:rPr>
              <a:t>.</a:t>
            </a:r>
            <a:endParaRPr lang="zh-CN" altLang="en-US" sz="2400" dirty="0">
              <a:latin typeface="Helvetica" pitchFamily="34" charset="0"/>
              <a:ea typeface="楷体_GB2312" panose="02010609030101010101" pitchFamily="49" charset="-122"/>
              <a:cs typeface="Arial" panose="020B0604020202020204" pitchFamily="34" charset="0"/>
            </a:endParaRPr>
          </a:p>
        </p:txBody>
      </p:sp>
      <p:sp>
        <p:nvSpPr>
          <p:cNvPr id="8" name="矩形 5"/>
          <p:cNvSpPr>
            <a:spLocks noChangeArrowheads="1"/>
          </p:cNvSpPr>
          <p:nvPr/>
        </p:nvSpPr>
        <p:spPr bwMode="auto">
          <a:xfrm>
            <a:off x="5786446" y="3643314"/>
            <a:ext cx="3286116" cy="1631216"/>
          </a:xfrm>
          <a:prstGeom prst="rect">
            <a:avLst/>
          </a:prstGeom>
          <a:noFill/>
          <a:ln w="9525">
            <a:noFill/>
            <a:miter lim="800000"/>
          </a:ln>
        </p:spPr>
        <p:txBody>
          <a:bodyPr wrap="square">
            <a:spAutoFit/>
          </a:bodyPr>
          <a:lstStyle/>
          <a:p>
            <a:pPr eaLnBrk="1" hangingPunct="1"/>
            <a:r>
              <a:rPr lang="en-US" altLang="zh-CN" sz="2000" b="1" dirty="0">
                <a:solidFill>
                  <a:schemeClr val="tx2"/>
                </a:solidFill>
                <a:latin typeface="Helvetica" pitchFamily="34" charset="0"/>
                <a:cs typeface="Helvetica" pitchFamily="34" charset="0"/>
              </a:rPr>
              <a:t>1 = disagree </a:t>
            </a:r>
            <a:r>
              <a:rPr lang="en-US" altLang="zh-CN" sz="2000" b="1" dirty="0" smtClean="0">
                <a:solidFill>
                  <a:schemeClr val="tx2"/>
                </a:solidFill>
                <a:latin typeface="Helvetica" pitchFamily="34" charset="0"/>
                <a:cs typeface="Helvetica" pitchFamily="34" charset="0"/>
              </a:rPr>
              <a:t>completely         </a:t>
            </a:r>
            <a:endParaRPr lang="en-US" altLang="zh-CN" sz="2000" b="1" dirty="0" smtClean="0">
              <a:solidFill>
                <a:schemeClr val="tx2"/>
              </a:solidFill>
              <a:latin typeface="Helvetica" pitchFamily="34" charset="0"/>
              <a:cs typeface="Helvetica" pitchFamily="34" charset="0"/>
            </a:endParaRPr>
          </a:p>
          <a:p>
            <a:pPr eaLnBrk="1" hangingPunct="1"/>
            <a:r>
              <a:rPr lang="en-US" altLang="zh-CN" sz="2000" b="1" dirty="0" smtClean="0">
                <a:solidFill>
                  <a:schemeClr val="tx2"/>
                </a:solidFill>
                <a:latin typeface="Helvetica" pitchFamily="34" charset="0"/>
                <a:cs typeface="Helvetica" pitchFamily="34" charset="0"/>
              </a:rPr>
              <a:t>2 </a:t>
            </a:r>
            <a:r>
              <a:rPr lang="en-US" altLang="zh-CN" sz="2000" b="1" dirty="0">
                <a:solidFill>
                  <a:schemeClr val="tx2"/>
                </a:solidFill>
                <a:latin typeface="Helvetica" pitchFamily="34" charset="0"/>
                <a:cs typeface="Helvetica" pitchFamily="34" charset="0"/>
              </a:rPr>
              <a:t>= agree a little</a:t>
            </a:r>
            <a:endParaRPr lang="en-US" altLang="zh-CN" sz="2000" b="1" dirty="0">
              <a:solidFill>
                <a:schemeClr val="tx2"/>
              </a:solidFill>
              <a:latin typeface="Helvetica" pitchFamily="34" charset="0"/>
              <a:cs typeface="Helvetica" pitchFamily="34" charset="0"/>
            </a:endParaRPr>
          </a:p>
          <a:p>
            <a:pPr eaLnBrk="1" hangingPunct="1"/>
            <a:r>
              <a:rPr lang="en-US" altLang="zh-CN" sz="2000" b="1" dirty="0">
                <a:solidFill>
                  <a:schemeClr val="tx2"/>
                </a:solidFill>
                <a:latin typeface="Helvetica" pitchFamily="34" charset="0"/>
                <a:cs typeface="Helvetica" pitchFamily="34" charset="0"/>
              </a:rPr>
              <a:t>3 = agree to some </a:t>
            </a:r>
            <a:r>
              <a:rPr lang="en-US" altLang="zh-CN" sz="2000" b="1" dirty="0" smtClean="0">
                <a:solidFill>
                  <a:schemeClr val="tx2"/>
                </a:solidFill>
                <a:latin typeface="Helvetica" pitchFamily="34" charset="0"/>
                <a:cs typeface="Helvetica" pitchFamily="34" charset="0"/>
              </a:rPr>
              <a:t>extent      </a:t>
            </a:r>
            <a:endParaRPr lang="en-US" altLang="zh-CN" sz="2000" b="1" dirty="0" smtClean="0">
              <a:solidFill>
                <a:schemeClr val="tx2"/>
              </a:solidFill>
              <a:latin typeface="Helvetica" pitchFamily="34" charset="0"/>
              <a:cs typeface="Helvetica" pitchFamily="34" charset="0"/>
            </a:endParaRPr>
          </a:p>
          <a:p>
            <a:pPr eaLnBrk="1" hangingPunct="1"/>
            <a:r>
              <a:rPr lang="en-US" altLang="zh-CN" sz="2000" b="1" dirty="0" smtClean="0">
                <a:solidFill>
                  <a:schemeClr val="tx2"/>
                </a:solidFill>
                <a:latin typeface="Helvetica" pitchFamily="34" charset="0"/>
                <a:cs typeface="Helvetica" pitchFamily="34" charset="0"/>
              </a:rPr>
              <a:t>4 </a:t>
            </a:r>
            <a:r>
              <a:rPr lang="en-US" altLang="zh-CN" sz="2000" b="1" dirty="0">
                <a:solidFill>
                  <a:schemeClr val="tx2"/>
                </a:solidFill>
                <a:latin typeface="Helvetica" pitchFamily="34" charset="0"/>
                <a:cs typeface="Helvetica" pitchFamily="34" charset="0"/>
              </a:rPr>
              <a:t>= mostly agree</a:t>
            </a:r>
            <a:endParaRPr lang="en-US" altLang="zh-CN" sz="2000" b="1" dirty="0">
              <a:solidFill>
                <a:schemeClr val="tx2"/>
              </a:solidFill>
              <a:latin typeface="Helvetica" pitchFamily="34" charset="0"/>
              <a:cs typeface="Helvetica" pitchFamily="34" charset="0"/>
            </a:endParaRPr>
          </a:p>
          <a:p>
            <a:pPr eaLnBrk="1" hangingPunct="1"/>
            <a:r>
              <a:rPr lang="en-US" altLang="zh-CN" sz="2000" b="1" dirty="0">
                <a:solidFill>
                  <a:schemeClr val="tx2"/>
                </a:solidFill>
                <a:latin typeface="Helvetica" pitchFamily="34" charset="0"/>
                <a:cs typeface="Helvetica" pitchFamily="34" charset="0"/>
              </a:rPr>
              <a:t>5 = agree completely</a:t>
            </a:r>
            <a:endParaRPr lang="zh-CN" altLang="en-US" sz="2000" b="1" dirty="0">
              <a:solidFill>
                <a:schemeClr val="tx2"/>
              </a:solidFill>
              <a:latin typeface="Helvetica" pitchFamily="34" charset="0"/>
              <a:cs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graphicFrame>
        <p:nvGraphicFramePr>
          <p:cNvPr id="8" name="表格 7"/>
          <p:cNvGraphicFramePr>
            <a:graphicFrameLocks noGrp="1"/>
          </p:cNvGraphicFramePr>
          <p:nvPr/>
        </p:nvGraphicFramePr>
        <p:xfrm>
          <a:off x="827584" y="1844824"/>
          <a:ext cx="7464152" cy="3744841"/>
        </p:xfrm>
        <a:graphic>
          <a:graphicData uri="http://schemas.openxmlformats.org/drawingml/2006/table">
            <a:tbl>
              <a:tblPr firstRow="1" bandRow="1">
                <a:tableStyleId>{10A1B5D5-9B99-4C35-A422-299274C87663}</a:tableStyleId>
              </a:tblPr>
              <a:tblGrid>
                <a:gridCol w="3732076"/>
                <a:gridCol w="3732076"/>
              </a:tblGrid>
              <a:tr h="67437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kern="1200" baseline="0" dirty="0" smtClean="0">
                          <a:effectLst>
                            <a:glow rad="101600">
                              <a:schemeClr val="tx1">
                                <a:alpha val="60000"/>
                              </a:schemeClr>
                            </a:glow>
                          </a:effectLst>
                        </a:rPr>
                        <a:t> Subject by subject</a:t>
                      </a:r>
                      <a:endParaRPr lang="zh-CN" altLang="en-US" sz="2800" b="1" kern="1200" baseline="0" dirty="0" smtClean="0">
                        <a:solidFill>
                          <a:schemeClr val="lt1"/>
                        </a:solidFill>
                        <a:effectLst>
                          <a:glow rad="101600">
                            <a:schemeClr val="tx1">
                              <a:alpha val="60000"/>
                            </a:schemeClr>
                          </a:glow>
                        </a:effectLst>
                        <a:latin typeface="+mn-lt"/>
                        <a:ea typeface="+mn-ea"/>
                        <a:cs typeface="+mn-cs"/>
                      </a:endParaRPr>
                    </a:p>
                  </a:txBody>
                  <a:tcPr anchor="ctr"/>
                </a:tc>
                <a:tc>
                  <a:txBody>
                    <a:bodyPr/>
                    <a:lstStyle/>
                    <a:p>
                      <a:pPr algn="ctr"/>
                      <a:r>
                        <a:rPr lang="en-US" altLang="zh-CN" sz="2800" kern="1200" baseline="0" dirty="0" smtClean="0">
                          <a:effectLst>
                            <a:glow rad="101600">
                              <a:schemeClr val="tx1">
                                <a:alpha val="60000"/>
                              </a:schemeClr>
                            </a:glow>
                          </a:effectLst>
                        </a:rPr>
                        <a:t>Point by point</a:t>
                      </a:r>
                      <a:endParaRPr lang="zh-CN" altLang="en-US" sz="2800" b="1" kern="1200" baseline="0" dirty="0">
                        <a:solidFill>
                          <a:schemeClr val="lt1"/>
                        </a:solidFill>
                        <a:effectLst>
                          <a:glow rad="101600">
                            <a:schemeClr val="tx1">
                              <a:alpha val="60000"/>
                            </a:schemeClr>
                          </a:glow>
                        </a:effectLst>
                        <a:latin typeface="+mn-lt"/>
                        <a:ea typeface="+mn-ea"/>
                        <a:cs typeface="+mn-cs"/>
                      </a:endParaRPr>
                    </a:p>
                  </a:txBody>
                  <a:tcPr anchor="ctr"/>
                </a:tc>
              </a:tr>
              <a:tr h="1150231">
                <a:tc rowSpan="2">
                  <a:txBody>
                    <a:bodyPr/>
                    <a:lstStyle/>
                    <a:p>
                      <a:pPr algn="ctr"/>
                      <a:r>
                        <a:rPr lang="en-US" altLang="zh-CN" sz="2400" kern="1200" dirty="0" smtClean="0"/>
                        <a:t>Restaurant 1</a:t>
                      </a:r>
                      <a:endParaRPr lang="en-US" altLang="zh-CN" sz="2400" kern="1200" dirty="0" smtClean="0"/>
                    </a:p>
                    <a:p>
                      <a:pPr algn="ctr"/>
                      <a:r>
                        <a:rPr lang="en-US" altLang="zh-CN" sz="2400" kern="1200" dirty="0" smtClean="0"/>
                        <a:t> (price, food, atmosphere)</a:t>
                      </a:r>
                      <a:endParaRPr lang="zh-CN" altLang="en-US" sz="2400" kern="1200" dirty="0" smtClean="0">
                        <a:solidFill>
                          <a:schemeClr val="tx1"/>
                        </a:solidFill>
                        <a:latin typeface="Helvetica" pitchFamily="34" charset="0"/>
                        <a:ea typeface="Cambria Math" panose="02040503050406030204" pitchFamily="18" charset="0"/>
                        <a:cs typeface="Arial" panose="020B0604020202020204" pitchFamily="34" charset="0"/>
                      </a:endParaRPr>
                    </a:p>
                  </a:txBody>
                  <a:tcPr anchor="ctr">
                    <a:solidFill>
                      <a:schemeClr val="accent5">
                        <a:lumMod val="20000"/>
                        <a:lumOff val="80000"/>
                      </a:schemeClr>
                    </a:solidFill>
                  </a:tcPr>
                </a:tc>
                <a:tc>
                  <a:txBody>
                    <a:bodyPr/>
                    <a:lstStyle/>
                    <a:p>
                      <a:pPr algn="ctr"/>
                      <a:r>
                        <a:rPr lang="en-US" altLang="zh-CN" sz="2400" kern="1200" dirty="0" smtClean="0"/>
                        <a:t>Price</a:t>
                      </a:r>
                      <a:endParaRPr lang="en-US" altLang="zh-CN" sz="2400" kern="1200" dirty="0" smtClean="0"/>
                    </a:p>
                    <a:p>
                      <a:pPr algn="ctr"/>
                      <a:r>
                        <a:rPr lang="en-US" altLang="zh-CN" sz="2400" kern="1200" dirty="0" smtClean="0"/>
                        <a:t> (Restaurant 1 and 2)</a:t>
                      </a:r>
                      <a:endParaRPr lang="zh-CN" altLang="en-US" sz="2400" kern="1200" dirty="0">
                        <a:solidFill>
                          <a:schemeClr val="tx1"/>
                        </a:solidFill>
                        <a:latin typeface="Helvetica" pitchFamily="34" charset="0"/>
                        <a:ea typeface="Cambria Math" panose="02040503050406030204" pitchFamily="18" charset="0"/>
                        <a:cs typeface="Arial" panose="020B0604020202020204" pitchFamily="34" charset="0"/>
                      </a:endParaRPr>
                    </a:p>
                  </a:txBody>
                  <a:tcPr anchor="ctr">
                    <a:solidFill>
                      <a:srgbClr val="92D050"/>
                    </a:solidFill>
                  </a:tcPr>
                </a:tc>
              </a:tr>
              <a:tr h="411480">
                <a:tc vMerge="1">
                  <a:tcPr anchor="ctr"/>
                </a:tc>
                <a:tc rowSpan="2">
                  <a:txBody>
                    <a:bodyPr/>
                    <a:lstStyle/>
                    <a:p>
                      <a:pPr algn="ctr"/>
                      <a:r>
                        <a:rPr lang="en-US" altLang="zh-CN" sz="2400" kern="1200" dirty="0" smtClean="0"/>
                        <a:t>Food</a:t>
                      </a:r>
                      <a:endParaRPr lang="en-US" altLang="zh-CN" sz="2400" kern="1200" dirty="0" smtClean="0"/>
                    </a:p>
                    <a:p>
                      <a:pPr algn="ctr"/>
                      <a:r>
                        <a:rPr lang="en-US" altLang="zh-CN" sz="2400" kern="1200" dirty="0" smtClean="0"/>
                        <a:t> (Restaurant 1 and 2)</a:t>
                      </a:r>
                      <a:endParaRPr lang="zh-CN" altLang="en-US" sz="2400" kern="1200" dirty="0">
                        <a:solidFill>
                          <a:schemeClr val="tx1"/>
                        </a:solidFill>
                        <a:latin typeface="Helvetica" pitchFamily="34" charset="0"/>
                        <a:ea typeface="Cambria Math" panose="02040503050406030204" pitchFamily="18" charset="0"/>
                        <a:cs typeface="Arial" panose="020B0604020202020204" pitchFamily="34" charset="0"/>
                      </a:endParaRPr>
                    </a:p>
                  </a:txBody>
                  <a:tcPr anchor="ctr">
                    <a:solidFill>
                      <a:srgbClr val="FF9999"/>
                    </a:solidFill>
                  </a:tcPr>
                </a:tc>
              </a:tr>
              <a:tr h="411480">
                <a:tc rowSpan="2">
                  <a:txBody>
                    <a:bodyPr/>
                    <a:lstStyle/>
                    <a:p>
                      <a:pPr algn="ctr"/>
                      <a:r>
                        <a:rPr lang="en-US" altLang="zh-CN" sz="2400" kern="1200" dirty="0" smtClean="0"/>
                        <a:t>Restaurant 2 </a:t>
                      </a:r>
                      <a:endParaRPr lang="en-US" altLang="zh-CN" sz="2400" kern="1200" dirty="0" smtClean="0"/>
                    </a:p>
                    <a:p>
                      <a:pPr algn="ctr"/>
                      <a:r>
                        <a:rPr lang="en-US" altLang="zh-CN" sz="2400" kern="1200" dirty="0" smtClean="0"/>
                        <a:t>(price, food, atmosphere)</a:t>
                      </a:r>
                      <a:endParaRPr lang="zh-CN" altLang="en-US" sz="2400" kern="1200" dirty="0" smtClean="0">
                        <a:solidFill>
                          <a:schemeClr val="tx1"/>
                        </a:solidFill>
                        <a:latin typeface="Helvetica" pitchFamily="34" charset="0"/>
                        <a:ea typeface="Cambria Math" panose="02040503050406030204" pitchFamily="18" charset="0"/>
                        <a:cs typeface="Arial" panose="020B0604020202020204" pitchFamily="34" charset="0"/>
                      </a:endParaRPr>
                    </a:p>
                  </a:txBody>
                  <a:tcPr anchor="ctr">
                    <a:solidFill>
                      <a:schemeClr val="accent5">
                        <a:lumMod val="20000"/>
                        <a:lumOff val="80000"/>
                      </a:schemeClr>
                    </a:solidFill>
                  </a:tcPr>
                </a:tc>
                <a:tc vMerge="1">
                  <a:tcPr/>
                </a:tc>
              </a:tr>
              <a:tr h="1097280">
                <a:tc vMerge="1">
                  <a:tcPr anchor="ctr"/>
                </a:tc>
                <a:tc>
                  <a:txBody>
                    <a:bodyPr/>
                    <a:lstStyle/>
                    <a:p>
                      <a:pPr algn="ctr"/>
                      <a:r>
                        <a:rPr lang="en-US" altLang="zh-CN" sz="2400" kern="1200" dirty="0" smtClean="0"/>
                        <a:t>Atmosphere</a:t>
                      </a:r>
                      <a:endParaRPr lang="en-US" altLang="zh-CN" sz="2400" kern="1200" dirty="0" smtClean="0"/>
                    </a:p>
                    <a:p>
                      <a:pPr algn="ctr"/>
                      <a:r>
                        <a:rPr lang="en-US" altLang="zh-CN" sz="2400" kern="1200" dirty="0" smtClean="0"/>
                        <a:t>(Restaurant 1 and 2)</a:t>
                      </a:r>
                      <a:endParaRPr lang="zh-CN" altLang="en-US" sz="2400" kern="1200" dirty="0">
                        <a:solidFill>
                          <a:schemeClr val="tx1"/>
                        </a:solidFill>
                        <a:latin typeface="Helvetica" pitchFamily="34" charset="0"/>
                        <a:ea typeface="Cambria Math" panose="02040503050406030204" pitchFamily="18" charset="0"/>
                        <a:cs typeface="Arial" panose="020B0604020202020204" pitchFamily="34" charset="0"/>
                      </a:endParaRPr>
                    </a:p>
                  </a:txBody>
                  <a:tcPr anchor="ctr">
                    <a:solidFill>
                      <a:srgbClr val="FFC000"/>
                    </a:solidFill>
                  </a:tcPr>
                </a:tc>
              </a:tr>
            </a:tbl>
          </a:graphicData>
        </a:graphic>
      </p:graphicFrame>
      <p:sp>
        <p:nvSpPr>
          <p:cNvPr id="7" name="右箭头 6">
            <a:hlinkClick r:id="" action="ppaction://hlinkshowjump?jump=nextslide"/>
          </p:cNvPr>
          <p:cNvSpPr/>
          <p:nvPr/>
        </p:nvSpPr>
        <p:spPr>
          <a:xfrm>
            <a:off x="6786578" y="570988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1"/>
          <a:srcRect/>
          <a:stretch>
            <a:fillRect/>
          </a:stretch>
        </p:blipFill>
        <p:spPr bwMode="auto">
          <a:xfrm>
            <a:off x="196850" y="1336675"/>
            <a:ext cx="8637588" cy="4613275"/>
          </a:xfrm>
          <a:prstGeom prst="rect">
            <a:avLst/>
          </a:prstGeom>
          <a:noFill/>
          <a:ln w="9525">
            <a:noFill/>
            <a:miter lim="800000"/>
            <a:headEnd/>
            <a:tailEnd/>
          </a:ln>
        </p:spPr>
      </p:pic>
      <p:sp>
        <p:nvSpPr>
          <p:cNvPr id="13" name="TextBox 12"/>
          <p:cNvSpPr txBox="1">
            <a:spLocks noChangeArrowheads="1"/>
          </p:cNvSpPr>
          <p:nvPr/>
        </p:nvSpPr>
        <p:spPr bwMode="auto">
          <a:xfrm>
            <a:off x="611188" y="1998663"/>
            <a:ext cx="6264275" cy="3118803"/>
          </a:xfrm>
          <a:prstGeom prst="rect">
            <a:avLst/>
          </a:prstGeom>
          <a:noFill/>
          <a:ln w="9525">
            <a:noFill/>
            <a:miter lim="800000"/>
          </a:ln>
        </p:spPr>
        <p:txBody>
          <a:bodyPr>
            <a:spAutoFit/>
          </a:bodyPr>
          <a:lstStyle/>
          <a:p>
            <a:pPr eaLnBrk="1" hangingPunct="1">
              <a:lnSpc>
                <a:spcPts val="2800"/>
              </a:lnSpc>
            </a:pPr>
            <a:r>
              <a:rPr lang="en-US" altLang="zh-CN" sz="2400" dirty="0">
                <a:solidFill>
                  <a:srgbClr val="FF6600"/>
                </a:solidFill>
                <a:latin typeface="Helvetica" pitchFamily="34" charset="0"/>
                <a:ea typeface="Cambria Math" panose="02040503050406030204" pitchFamily="18" charset="0"/>
                <a:cs typeface="Arial" panose="020B0604020202020204" pitchFamily="34" charset="0"/>
              </a:rPr>
              <a:t>5 Use clear transitions.</a:t>
            </a:r>
            <a:endParaRPr lang="en-US" altLang="zh-CN" sz="2400" dirty="0">
              <a:solidFill>
                <a:srgbClr val="FF6600"/>
              </a:solidFill>
              <a:latin typeface="Helvetica" pitchFamily="34" charset="0"/>
              <a:ea typeface="Cambria Math" panose="02040503050406030204" pitchFamily="18" charset="0"/>
              <a:cs typeface="Arial" panose="020B0604020202020204" pitchFamily="34" charset="0"/>
            </a:endParaRPr>
          </a:p>
          <a:p>
            <a:pPr marL="215900" indent="-215900" eaLnBrk="1" hangingPunct="1">
              <a:lnSpc>
                <a:spcPts val="2800"/>
              </a:lnSpc>
            </a:pPr>
            <a:r>
              <a:rPr lang="en-US" altLang="zh-CN" sz="2400" dirty="0" smtClean="0">
                <a:latin typeface="Helvetica" pitchFamily="34" charset="0"/>
                <a:ea typeface="Cambria Math" panose="02040503050406030204" pitchFamily="18" charset="0"/>
                <a:cs typeface="Arial" panose="020B0604020202020204" pitchFamily="34" charset="0"/>
              </a:rPr>
              <a:t>   Transitions </a:t>
            </a:r>
            <a:r>
              <a:rPr lang="en-US" altLang="zh-CN" sz="2400" dirty="0">
                <a:latin typeface="Helvetica" pitchFamily="34" charset="0"/>
                <a:ea typeface="Cambria Math" panose="02040503050406030204" pitchFamily="18" charset="0"/>
                <a:cs typeface="Arial" panose="020B0604020202020204" pitchFamily="34" charset="0"/>
              </a:rPr>
              <a:t>make it clear to the reader which of the points are being compared and contrasted</a:t>
            </a:r>
            <a:r>
              <a:rPr lang="en-US" altLang="zh-CN" sz="2400" dirty="0" smtClean="0">
                <a:latin typeface="Helvetica" pitchFamily="34" charset="0"/>
                <a:ea typeface="Cambria Math" panose="02040503050406030204" pitchFamily="18" charset="0"/>
                <a:cs typeface="Arial" panose="020B0604020202020204" pitchFamily="34" charset="0"/>
              </a:rPr>
              <a:t>.</a:t>
            </a:r>
            <a:endParaRPr lang="en-US" altLang="zh-CN" sz="2400" dirty="0">
              <a:solidFill>
                <a:srgbClr val="FF6600"/>
              </a:solidFill>
              <a:latin typeface="Helvetica" pitchFamily="34" charset="0"/>
              <a:ea typeface="Cambria Math" panose="02040503050406030204" pitchFamily="18" charset="0"/>
              <a:cs typeface="Arial" panose="020B0604020202020204" pitchFamily="34" charset="0"/>
            </a:endParaRPr>
          </a:p>
          <a:p>
            <a:pPr eaLnBrk="1" hangingPunct="1">
              <a:lnSpc>
                <a:spcPts val="2800"/>
              </a:lnSpc>
              <a:spcBef>
                <a:spcPts val="1200"/>
              </a:spcBef>
            </a:pPr>
            <a:r>
              <a:rPr lang="en-US" altLang="zh-CN" sz="2400" dirty="0">
                <a:solidFill>
                  <a:srgbClr val="FF6600"/>
                </a:solidFill>
                <a:latin typeface="Helvetica" pitchFamily="34" charset="0"/>
                <a:ea typeface="Cambria Math" panose="02040503050406030204" pitchFamily="18" charset="0"/>
                <a:cs typeface="Arial" panose="020B0604020202020204" pitchFamily="34" charset="0"/>
              </a:rPr>
              <a:t>6 Draw a conclusion.</a:t>
            </a:r>
            <a:endParaRPr lang="en-US" altLang="zh-CN" sz="2400" dirty="0">
              <a:solidFill>
                <a:srgbClr val="FF6600"/>
              </a:solidFill>
              <a:latin typeface="Helvetica" pitchFamily="34" charset="0"/>
              <a:ea typeface="Cambria Math" panose="02040503050406030204" pitchFamily="18" charset="0"/>
              <a:cs typeface="Arial" panose="020B0604020202020204" pitchFamily="34" charset="0"/>
            </a:endParaRPr>
          </a:p>
          <a:p>
            <a:pPr marL="215900" indent="-215900" eaLnBrk="1" hangingPunct="1">
              <a:lnSpc>
                <a:spcPts val="2800"/>
              </a:lnSpc>
            </a:pPr>
            <a:r>
              <a:rPr lang="en-US" altLang="zh-CN" sz="2400" dirty="0" smtClean="0">
                <a:latin typeface="Helvetica" pitchFamily="34" charset="0"/>
                <a:ea typeface="Cambria Math" panose="02040503050406030204" pitchFamily="18" charset="0"/>
                <a:cs typeface="Arial" panose="020B0604020202020204" pitchFamily="34" charset="0"/>
              </a:rPr>
              <a:t>   After </a:t>
            </a:r>
            <a:r>
              <a:rPr lang="en-US" altLang="zh-CN" sz="2400" dirty="0">
                <a:latin typeface="Helvetica" pitchFamily="34" charset="0"/>
                <a:ea typeface="Cambria Math" panose="02040503050406030204" pitchFamily="18" charset="0"/>
                <a:cs typeface="Arial" panose="020B0604020202020204" pitchFamily="34" charset="0"/>
              </a:rPr>
              <a:t>you have made your comparisons, make a statement of your conclusions about the comparison and / or contrast.</a:t>
            </a:r>
            <a:endParaRPr lang="en-US" altLang="zh-CN" sz="2400" b="1" i="1" dirty="0">
              <a:latin typeface="Helvetica" pitchFamily="34" charset="0"/>
              <a:ea typeface="Cambria Math" panose="02040503050406030204" pitchFamily="18" charset="0"/>
              <a:cs typeface="Arial" panose="020B0604020202020204" pitchFamily="34" charset="0"/>
            </a:endParaRPr>
          </a:p>
        </p:txBody>
      </p:sp>
      <p:pic>
        <p:nvPicPr>
          <p:cNvPr id="86021"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00034" y="2571744"/>
            <a:ext cx="4973870" cy="1872853"/>
          </a:xfrm>
          <a:prstGeom prst="roundRect">
            <a:avLst/>
          </a:prstGeom>
          <a:solidFill>
            <a:schemeClr val="accent6">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wrap="square">
            <a:spAutoFit/>
          </a:bodyPr>
          <a:lstStyle/>
          <a:p>
            <a:pPr eaLnBrk="1" fontAlgn="auto" hangingPunct="1">
              <a:spcBef>
                <a:spcPts val="0"/>
              </a:spcBef>
              <a:spcAft>
                <a:spcPts val="0"/>
              </a:spcAft>
              <a:defRPr/>
            </a:pPr>
            <a:r>
              <a:rPr lang="en-US" altLang="zh-CN" sz="2600" dirty="0">
                <a:solidFill>
                  <a:schemeClr val="tx1"/>
                </a:solidFill>
                <a:latin typeface="Helvetica" pitchFamily="34" charset="0"/>
                <a:ea typeface="Cambria Math" panose="02040503050406030204" pitchFamily="18" charset="0"/>
                <a:cs typeface="Arial" panose="020B0604020202020204" pitchFamily="34" charset="0"/>
              </a:rPr>
              <a:t>Have a look at Paragraphs 4 and 5 to see how </a:t>
            </a:r>
            <a:r>
              <a:rPr lang="en-US" altLang="zh-CN" sz="2600" dirty="0">
                <a:solidFill>
                  <a:schemeClr val="accent6">
                    <a:lumMod val="75000"/>
                  </a:schemeClr>
                </a:solidFill>
                <a:latin typeface="Helvetica" pitchFamily="34" charset="0"/>
                <a:ea typeface="Cambria Math" panose="02040503050406030204" pitchFamily="18" charset="0"/>
                <a:cs typeface="Arial" panose="020B0604020202020204" pitchFamily="34" charset="0"/>
              </a:rPr>
              <a:t>contrast</a:t>
            </a:r>
            <a:r>
              <a:rPr lang="en-US" altLang="zh-CN" sz="2600" dirty="0">
                <a:solidFill>
                  <a:schemeClr val="tx1"/>
                </a:solidFill>
                <a:latin typeface="Helvetica" pitchFamily="34" charset="0"/>
                <a:ea typeface="Cambria Math" panose="02040503050406030204" pitchFamily="18" charset="0"/>
                <a:cs typeface="Arial" panose="020B0604020202020204" pitchFamily="34" charset="0"/>
              </a:rPr>
              <a:t> is made between a worker and a laborer:</a:t>
            </a:r>
            <a:endParaRPr lang="zh-CN" altLang="en-US" sz="2600" dirty="0">
              <a:solidFill>
                <a:schemeClr val="tx1"/>
              </a:solidFill>
              <a:latin typeface="Helvetica" pitchFamily="34" charset="0"/>
              <a:ea typeface="Cambria Math" panose="02040503050406030204" pitchFamily="18" charset="0"/>
              <a:cs typeface="Arial" panose="020B0604020202020204" pitchFamily="34" charset="0"/>
            </a:endParaRPr>
          </a:p>
        </p:txBody>
      </p:sp>
      <p:pic>
        <p:nvPicPr>
          <p:cNvPr id="87046"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pic>
        <p:nvPicPr>
          <p:cNvPr id="6" name="图片 5"/>
          <p:cNvPicPr>
            <a:picLocks noChangeAspect="1"/>
          </p:cNvPicPr>
          <p:nvPr/>
        </p:nvPicPr>
        <p:blipFill>
          <a:blip r:embed="rId2"/>
          <a:stretch>
            <a:fillRect/>
          </a:stretch>
        </p:blipFill>
        <p:spPr>
          <a:xfrm>
            <a:off x="6011863" y="2060575"/>
            <a:ext cx="2447925" cy="1409700"/>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3"/>
          <a:stretch>
            <a:fillRect/>
          </a:stretch>
        </p:blipFill>
        <p:spPr>
          <a:xfrm>
            <a:off x="6030913" y="3860800"/>
            <a:ext cx="2408237" cy="142716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7"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grpSp>
        <p:nvGrpSpPr>
          <p:cNvPr id="88068" name="组合 28"/>
          <p:cNvGrpSpPr/>
          <p:nvPr/>
        </p:nvGrpSpPr>
        <p:grpSpPr bwMode="auto">
          <a:xfrm>
            <a:off x="466085" y="1268413"/>
            <a:ext cx="8569020" cy="5068887"/>
            <a:chOff x="443388" y="1755270"/>
            <a:chExt cx="8569519" cy="4877992"/>
          </a:xfrm>
        </p:grpSpPr>
        <p:sp>
          <p:nvSpPr>
            <p:cNvPr id="9" name="圆角矩形 8"/>
            <p:cNvSpPr/>
            <p:nvPr/>
          </p:nvSpPr>
          <p:spPr>
            <a:xfrm>
              <a:off x="623342" y="1756797"/>
              <a:ext cx="7858180" cy="76679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8077" name="TextBox 29"/>
            <p:cNvSpPr txBox="1">
              <a:spLocks noChangeArrowheads="1"/>
            </p:cNvSpPr>
            <p:nvPr/>
          </p:nvSpPr>
          <p:spPr bwMode="auto">
            <a:xfrm>
              <a:off x="551334" y="1755270"/>
              <a:ext cx="8001056" cy="758174"/>
            </a:xfrm>
            <a:prstGeom prst="rect">
              <a:avLst/>
            </a:prstGeom>
            <a:noFill/>
            <a:ln w="9525">
              <a:noFill/>
              <a:miter lim="800000"/>
            </a:ln>
          </p:spPr>
          <p:txBody>
            <a:bodyPr>
              <a:spAutoFit/>
            </a:bodyPr>
            <a:lstStyle/>
            <a:p>
              <a:pPr algn="ctr" eaLnBrk="1" hangingPunct="1">
                <a:lnSpc>
                  <a:spcPts val="2800"/>
                </a:lnSpc>
              </a:pPr>
              <a:r>
                <a:rPr lang="en-US" altLang="zh-CN" sz="2300" b="1" dirty="0">
                  <a:latin typeface="Helvetica" pitchFamily="34" charset="0"/>
                  <a:ea typeface="Cambria Math" panose="02040503050406030204" pitchFamily="18" charset="0"/>
                  <a:cs typeface="Arial" panose="020B0604020202020204" pitchFamily="34" charset="0"/>
                </a:rPr>
                <a:t>General statement(Para. 4): </a:t>
              </a:r>
              <a:endParaRPr lang="en-US" altLang="zh-CN" sz="2300" b="1" dirty="0">
                <a:latin typeface="Helvetica" pitchFamily="34" charset="0"/>
                <a:ea typeface="Cambria Math" panose="02040503050406030204" pitchFamily="18" charset="0"/>
                <a:cs typeface="Arial" panose="020B0604020202020204" pitchFamily="34" charset="0"/>
              </a:endParaRPr>
            </a:p>
            <a:p>
              <a:pPr algn="ctr" eaLnBrk="1" hangingPunct="1">
                <a:lnSpc>
                  <a:spcPts val="2800"/>
                </a:lnSpc>
              </a:pPr>
              <a:r>
                <a:rPr lang="en-US" altLang="zh-CN" sz="2300" dirty="0">
                  <a:latin typeface="Helvetica" pitchFamily="34" charset="0"/>
                  <a:ea typeface="Cambria Math" panose="02040503050406030204" pitchFamily="18" charset="0"/>
                  <a:cs typeface="Arial" panose="020B0604020202020204" pitchFamily="34" charset="0"/>
                </a:rPr>
                <a:t>People’s </a:t>
              </a:r>
              <a:r>
                <a:rPr lang="en-US" altLang="zh-CN" sz="2300" dirty="0">
                  <a:solidFill>
                    <a:srgbClr val="FF6600"/>
                  </a:solidFill>
                  <a:latin typeface="Helvetica" pitchFamily="34" charset="0"/>
                  <a:ea typeface="Cambria Math" panose="02040503050406030204" pitchFamily="18" charset="0"/>
                  <a:cs typeface="Arial" panose="020B0604020202020204" pitchFamily="34" charset="0"/>
                </a:rPr>
                <a:t>attitude</a:t>
              </a:r>
              <a:r>
                <a:rPr lang="en-US" altLang="zh-CN" sz="2300" dirty="0">
                  <a:latin typeface="Helvetica" pitchFamily="34" charset="0"/>
                  <a:ea typeface="Cambria Math" panose="02040503050406030204" pitchFamily="18" charset="0"/>
                  <a:cs typeface="Arial" panose="020B0604020202020204" pitchFamily="34" charset="0"/>
                </a:rPr>
                <a:t> toward their work determines everything. </a:t>
              </a:r>
              <a:endParaRPr lang="zh-CN" altLang="en-US" sz="2300" b="1" dirty="0">
                <a:latin typeface="Helvetica" pitchFamily="34" charset="0"/>
                <a:ea typeface="Cambria Math" panose="02040503050406030204" pitchFamily="18" charset="0"/>
                <a:cs typeface="Arial" panose="020B0604020202020204" pitchFamily="34" charset="0"/>
              </a:endParaRPr>
            </a:p>
          </p:txBody>
        </p:sp>
        <p:sp>
          <p:nvSpPr>
            <p:cNvPr id="12" name="圆角矩形 11"/>
            <p:cNvSpPr/>
            <p:nvPr/>
          </p:nvSpPr>
          <p:spPr>
            <a:xfrm>
              <a:off x="443388" y="3176878"/>
              <a:ext cx="4106154" cy="345638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圆角矩形 18"/>
            <p:cNvSpPr/>
            <p:nvPr/>
          </p:nvSpPr>
          <p:spPr>
            <a:xfrm>
              <a:off x="4620984" y="3176878"/>
              <a:ext cx="4262467" cy="345638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8084" name="矩形 15"/>
            <p:cNvSpPr>
              <a:spLocks noChangeArrowheads="1"/>
            </p:cNvSpPr>
            <p:nvPr/>
          </p:nvSpPr>
          <p:spPr bwMode="auto">
            <a:xfrm>
              <a:off x="551864" y="3384797"/>
              <a:ext cx="3997678" cy="2932313"/>
            </a:xfrm>
            <a:prstGeom prst="rect">
              <a:avLst/>
            </a:prstGeom>
            <a:noFill/>
            <a:ln w="9525">
              <a:noFill/>
              <a:miter lim="800000"/>
            </a:ln>
          </p:spPr>
          <p:txBody>
            <a:bodyPr>
              <a:spAutoFit/>
            </a:bodyPr>
            <a:lstStyle/>
            <a:p>
              <a:pPr eaLnBrk="1" hangingPunct="1"/>
              <a:r>
                <a:rPr lang="en-US" altLang="zh-CN" sz="2400" dirty="0">
                  <a:solidFill>
                    <a:srgbClr val="FF6600"/>
                  </a:solidFill>
                  <a:latin typeface="Helvetica" pitchFamily="34" charset="0"/>
                  <a:cs typeface="Helvetica" pitchFamily="34" charset="0"/>
                </a:rPr>
                <a:t>To workers</a:t>
              </a:r>
              <a:r>
                <a:rPr lang="en-US" altLang="zh-CN" sz="2400" dirty="0">
                  <a:latin typeface="Helvetica" pitchFamily="34" charset="0"/>
                  <a:cs typeface="Helvetica" pitchFamily="34" charset="0"/>
                </a:rPr>
                <a:t>, leisure means simply the hours they need to relax and rest in order to work efficiently. Workers are therefore more prone to dedicate more time to working, taking too little leisure rather than too much.</a:t>
              </a:r>
              <a:endParaRPr lang="zh-CN" altLang="en-US" sz="2400" dirty="0">
                <a:latin typeface="Helvetica" pitchFamily="34" charset="0"/>
                <a:cs typeface="Helvetica" pitchFamily="34" charset="0"/>
              </a:endParaRPr>
            </a:p>
          </p:txBody>
        </p:sp>
        <p:sp>
          <p:nvSpPr>
            <p:cNvPr id="88085" name="矩形 16"/>
            <p:cNvSpPr>
              <a:spLocks noChangeArrowheads="1"/>
            </p:cNvSpPr>
            <p:nvPr/>
          </p:nvSpPr>
          <p:spPr bwMode="auto">
            <a:xfrm>
              <a:off x="4803812" y="3392902"/>
              <a:ext cx="4209095" cy="3046988"/>
            </a:xfrm>
            <a:prstGeom prst="rect">
              <a:avLst/>
            </a:prstGeom>
            <a:noFill/>
            <a:ln w="9525">
              <a:noFill/>
              <a:miter lim="800000"/>
            </a:ln>
          </p:spPr>
          <p:txBody>
            <a:bodyPr>
              <a:spAutoFit/>
            </a:bodyPr>
            <a:lstStyle/>
            <a:p>
              <a:pPr eaLnBrk="1" hangingPunct="1"/>
              <a:r>
                <a:rPr lang="en-US" altLang="zh-CN" sz="2400" dirty="0">
                  <a:solidFill>
                    <a:srgbClr val="FF6600"/>
                  </a:solidFill>
                  <a:latin typeface="Helvetica" pitchFamily="34" charset="0"/>
                  <a:cs typeface="Helvetica" pitchFamily="34" charset="0"/>
                </a:rPr>
                <a:t>To laborers</a:t>
              </a:r>
              <a:r>
                <a:rPr lang="en-US" altLang="zh-CN" sz="2400" dirty="0">
                  <a:latin typeface="Helvetica" pitchFamily="34" charset="0"/>
                  <a:cs typeface="Helvetica" pitchFamily="34" charset="0"/>
                </a:rPr>
                <a:t>, on the other hand, leisure means autonomy from compulsion, so it is natural for them to imagine that the fewer hours they have to spend laboring, and the more hours they have free to play, the better.</a:t>
              </a:r>
              <a:endParaRPr lang="zh-CN" altLang="en-US" sz="2400" dirty="0">
                <a:latin typeface="Helvetica" pitchFamily="34" charset="0"/>
                <a:cs typeface="Helvetica" pitchFamily="34" charset="0"/>
              </a:endParaRPr>
            </a:p>
          </p:txBody>
        </p:sp>
      </p:grpSp>
      <p:grpSp>
        <p:nvGrpSpPr>
          <p:cNvPr id="88069" name="组合 27"/>
          <p:cNvGrpSpPr/>
          <p:nvPr/>
        </p:nvGrpSpPr>
        <p:grpSpPr bwMode="auto">
          <a:xfrm>
            <a:off x="3059113" y="2060575"/>
            <a:ext cx="3216275" cy="614363"/>
            <a:chOff x="3143240" y="2428867"/>
            <a:chExt cx="3216298" cy="1244838"/>
          </a:xfrm>
        </p:grpSpPr>
        <p:cxnSp>
          <p:nvCxnSpPr>
            <p:cNvPr id="23" name="直接连接符 22"/>
            <p:cNvCxnSpPr/>
            <p:nvPr/>
          </p:nvCxnSpPr>
          <p:spPr>
            <a:xfrm rot="5400000">
              <a:off x="4464751" y="2680579"/>
              <a:ext cx="505012"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5" name="直接连接符 24"/>
            <p:cNvCxnSpPr/>
            <p:nvPr/>
          </p:nvCxnSpPr>
          <p:spPr>
            <a:xfrm>
              <a:off x="3143240" y="2933879"/>
              <a:ext cx="3203598" cy="3216"/>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6" name="直接连接符 25"/>
            <p:cNvCxnSpPr/>
            <p:nvPr/>
          </p:nvCxnSpPr>
          <p:spPr>
            <a:xfrm>
              <a:off x="3144827" y="2937095"/>
              <a:ext cx="0" cy="736610"/>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7" name="直接连接符 26"/>
            <p:cNvCxnSpPr/>
            <p:nvPr/>
          </p:nvCxnSpPr>
          <p:spPr>
            <a:xfrm>
              <a:off x="6359538" y="2937095"/>
              <a:ext cx="0" cy="736610"/>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gr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sp>
        <p:nvSpPr>
          <p:cNvPr id="9" name="圆角矩形 8"/>
          <p:cNvSpPr/>
          <p:nvPr/>
        </p:nvSpPr>
        <p:spPr>
          <a:xfrm>
            <a:off x="714348" y="1285860"/>
            <a:ext cx="7743852" cy="1143008"/>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095" name="TextBox 29"/>
          <p:cNvSpPr txBox="1">
            <a:spLocks noChangeArrowheads="1"/>
          </p:cNvSpPr>
          <p:nvPr/>
        </p:nvSpPr>
        <p:spPr bwMode="auto">
          <a:xfrm>
            <a:off x="900113" y="1258881"/>
            <a:ext cx="7064375" cy="1169987"/>
          </a:xfrm>
          <a:prstGeom prst="rect">
            <a:avLst/>
          </a:prstGeom>
          <a:noFill/>
          <a:ln w="9525">
            <a:noFill/>
            <a:miter lim="800000"/>
          </a:ln>
        </p:spPr>
        <p:txBody>
          <a:bodyPr>
            <a:spAutoFit/>
          </a:bodyPr>
          <a:lstStyle/>
          <a:p>
            <a:pPr algn="ctr" eaLnBrk="1" hangingPunct="1">
              <a:lnSpc>
                <a:spcPts val="2800"/>
              </a:lnSpc>
            </a:pPr>
            <a:r>
              <a:rPr lang="en-US" altLang="zh-CN" sz="2300" b="1" dirty="0">
                <a:latin typeface="Helvetica" pitchFamily="34" charset="0"/>
                <a:ea typeface="Cambria Math" panose="02040503050406030204" pitchFamily="18" charset="0"/>
                <a:cs typeface="Arial" panose="020B0604020202020204" pitchFamily="34" charset="0"/>
              </a:rPr>
              <a:t>General </a:t>
            </a:r>
            <a:r>
              <a:rPr lang="en-US" altLang="zh-CN" sz="2300" b="1" dirty="0" smtClean="0">
                <a:latin typeface="Helvetica" pitchFamily="34" charset="0"/>
                <a:ea typeface="Cambria Math" panose="02040503050406030204" pitchFamily="18" charset="0"/>
                <a:cs typeface="Arial" panose="020B0604020202020204" pitchFamily="34" charset="0"/>
              </a:rPr>
              <a:t>statement(Para. 5</a:t>
            </a:r>
            <a:r>
              <a:rPr lang="en-US" altLang="zh-CN" sz="2300" b="1" dirty="0">
                <a:latin typeface="Helvetica" pitchFamily="34" charset="0"/>
                <a:ea typeface="Cambria Math" panose="02040503050406030204" pitchFamily="18" charset="0"/>
                <a:cs typeface="Arial" panose="020B0604020202020204" pitchFamily="34" charset="0"/>
              </a:rPr>
              <a:t>): </a:t>
            </a:r>
            <a:endParaRPr lang="en-US" altLang="zh-CN" sz="2300" b="1" dirty="0">
              <a:latin typeface="Helvetica" pitchFamily="34" charset="0"/>
              <a:ea typeface="Cambria Math" panose="02040503050406030204" pitchFamily="18" charset="0"/>
              <a:cs typeface="Arial" panose="020B0604020202020204" pitchFamily="34" charset="0"/>
            </a:endParaRPr>
          </a:p>
          <a:p>
            <a:pPr algn="ctr" eaLnBrk="1" hangingPunct="1">
              <a:lnSpc>
                <a:spcPts val="2800"/>
              </a:lnSpc>
            </a:pPr>
            <a:r>
              <a:rPr lang="en-US" altLang="zh-CN" sz="2300" dirty="0">
                <a:latin typeface="Helvetica" pitchFamily="34" charset="0"/>
                <a:ea typeface="Cambria Math" panose="02040503050406030204" pitchFamily="18" charset="0"/>
                <a:cs typeface="Arial" panose="020B0604020202020204" pitchFamily="34" charset="0"/>
              </a:rPr>
              <a:t>Workers and laborers differ in the amount of </a:t>
            </a:r>
            <a:endParaRPr lang="en-US" altLang="zh-CN" sz="2300" dirty="0">
              <a:latin typeface="Helvetica" pitchFamily="34" charset="0"/>
              <a:ea typeface="Cambria Math" panose="02040503050406030204" pitchFamily="18" charset="0"/>
              <a:cs typeface="Arial" panose="020B0604020202020204" pitchFamily="34" charset="0"/>
            </a:endParaRPr>
          </a:p>
          <a:p>
            <a:pPr algn="ctr" eaLnBrk="1" hangingPunct="1">
              <a:lnSpc>
                <a:spcPts val="2800"/>
              </a:lnSpc>
            </a:pPr>
            <a:r>
              <a:rPr lang="en-US" altLang="zh-CN" sz="2300" dirty="0">
                <a:solidFill>
                  <a:srgbClr val="FF6600"/>
                </a:solidFill>
                <a:latin typeface="Helvetica" pitchFamily="34" charset="0"/>
                <a:ea typeface="Cambria Math" panose="02040503050406030204" pitchFamily="18" charset="0"/>
                <a:cs typeface="Arial" panose="020B0604020202020204" pitchFamily="34" charset="0"/>
              </a:rPr>
              <a:t>personal satisfaction</a:t>
            </a:r>
            <a:r>
              <a:rPr lang="en-US" altLang="zh-CN" sz="2300" dirty="0">
                <a:latin typeface="Helvetica" pitchFamily="34" charset="0"/>
                <a:ea typeface="Cambria Math" panose="02040503050406030204" pitchFamily="18" charset="0"/>
                <a:cs typeface="Arial" panose="020B0604020202020204" pitchFamily="34" charset="0"/>
              </a:rPr>
              <a:t> they derive from their jobs. </a:t>
            </a:r>
            <a:endParaRPr lang="zh-CN" altLang="en-US" sz="2300" b="1" dirty="0">
              <a:latin typeface="Helvetica" pitchFamily="34" charset="0"/>
              <a:ea typeface="Cambria Math" panose="02040503050406030204" pitchFamily="18" charset="0"/>
              <a:cs typeface="Arial" panose="020B0604020202020204" pitchFamily="34" charset="0"/>
            </a:endParaRPr>
          </a:p>
        </p:txBody>
      </p:sp>
      <p:sp>
        <p:nvSpPr>
          <p:cNvPr id="12" name="圆角矩形 11"/>
          <p:cNvSpPr/>
          <p:nvPr/>
        </p:nvSpPr>
        <p:spPr>
          <a:xfrm>
            <a:off x="142844" y="2895233"/>
            <a:ext cx="4278377" cy="353416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圆角矩形 18"/>
          <p:cNvSpPr/>
          <p:nvPr/>
        </p:nvSpPr>
        <p:spPr>
          <a:xfrm>
            <a:off x="4537231" y="2862124"/>
            <a:ext cx="4463925" cy="356727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102" name="矩形 15"/>
          <p:cNvSpPr>
            <a:spLocks noChangeArrowheads="1"/>
          </p:cNvSpPr>
          <p:nvPr/>
        </p:nvSpPr>
        <p:spPr bwMode="auto">
          <a:xfrm>
            <a:off x="357158" y="3057542"/>
            <a:ext cx="3962398" cy="2800350"/>
          </a:xfrm>
          <a:prstGeom prst="rect">
            <a:avLst/>
          </a:prstGeom>
          <a:noFill/>
          <a:ln w="9525">
            <a:noFill/>
            <a:miter lim="800000"/>
          </a:ln>
        </p:spPr>
        <p:txBody>
          <a:bodyPr wrap="square">
            <a:spAutoFit/>
          </a:bodyPr>
          <a:lstStyle/>
          <a:p>
            <a:pPr eaLnBrk="1" hangingPunct="1"/>
            <a:r>
              <a:rPr lang="en-US" altLang="zh-CN" sz="2200" dirty="0">
                <a:solidFill>
                  <a:srgbClr val="FF6600"/>
                </a:solidFill>
                <a:latin typeface="Helvetica" pitchFamily="34" charset="0"/>
                <a:cs typeface="Helvetica" pitchFamily="34" charset="0"/>
              </a:rPr>
              <a:t>Workers</a:t>
            </a:r>
            <a:r>
              <a:rPr lang="en-US" altLang="zh-CN" sz="2200" dirty="0">
                <a:latin typeface="Helvetica" pitchFamily="34" charset="0"/>
                <a:cs typeface="Helvetica" pitchFamily="34" charset="0"/>
              </a:rPr>
              <a:t> who enjoy their jobs will be happier, less stressed, and generally more satisfied with their lives. They will also work with more diligence and precision because they have fostered a sense of personal pride in their jobs.</a:t>
            </a:r>
            <a:endParaRPr lang="zh-CN" altLang="en-US" sz="2200" dirty="0">
              <a:latin typeface="Helvetica" pitchFamily="34" charset="0"/>
              <a:cs typeface="Helvetica" pitchFamily="34" charset="0"/>
            </a:endParaRPr>
          </a:p>
        </p:txBody>
      </p:sp>
      <p:sp>
        <p:nvSpPr>
          <p:cNvPr id="89103" name="矩形 16"/>
          <p:cNvSpPr>
            <a:spLocks noChangeArrowheads="1"/>
          </p:cNvSpPr>
          <p:nvPr/>
        </p:nvSpPr>
        <p:spPr bwMode="auto">
          <a:xfrm>
            <a:off x="4637120" y="2951521"/>
            <a:ext cx="4506912" cy="3477875"/>
          </a:xfrm>
          <a:prstGeom prst="rect">
            <a:avLst/>
          </a:prstGeom>
          <a:noFill/>
          <a:ln w="9525">
            <a:noFill/>
            <a:miter lim="800000"/>
          </a:ln>
        </p:spPr>
        <p:txBody>
          <a:bodyPr wrap="square">
            <a:spAutoFit/>
          </a:bodyPr>
          <a:lstStyle/>
          <a:p>
            <a:pPr eaLnBrk="1" hangingPunct="1"/>
            <a:r>
              <a:rPr lang="en-US" altLang="zh-CN" sz="2200" dirty="0">
                <a:solidFill>
                  <a:srgbClr val="FF6600"/>
                </a:solidFill>
                <a:latin typeface="Helvetica" pitchFamily="34" charset="0"/>
                <a:cs typeface="Helvetica" pitchFamily="34" charset="0"/>
              </a:rPr>
              <a:t>Laborers</a:t>
            </a:r>
            <a:r>
              <a:rPr lang="en-US" altLang="zh-CN" sz="2200" dirty="0">
                <a:latin typeface="Helvetica" pitchFamily="34" charset="0"/>
                <a:cs typeface="Helvetica" pitchFamily="34" charset="0"/>
              </a:rPr>
              <a:t>, whose sole incentive is earning their livelihood, feel that the time they spend on the daily grind is wasted and doesn’t contribute to their happiness. Instead of valuing all 24 hours of their day as enjoyable and productive hours, they gauge only the time spent in leisure and play as meaningful.</a:t>
            </a:r>
            <a:endParaRPr lang="zh-CN" altLang="en-US" sz="2200" dirty="0">
              <a:latin typeface="Helvetica" pitchFamily="34" charset="0"/>
              <a:cs typeface="Helvetica" pitchFamily="34" charset="0"/>
            </a:endParaRPr>
          </a:p>
        </p:txBody>
      </p:sp>
      <p:grpSp>
        <p:nvGrpSpPr>
          <p:cNvPr id="89104" name="组合 27"/>
          <p:cNvGrpSpPr/>
          <p:nvPr/>
        </p:nvGrpSpPr>
        <p:grpSpPr bwMode="auto">
          <a:xfrm>
            <a:off x="3071802" y="2428868"/>
            <a:ext cx="2905125" cy="374650"/>
            <a:chOff x="3143241" y="2681808"/>
            <a:chExt cx="3215503" cy="760436"/>
          </a:xfrm>
        </p:grpSpPr>
        <p:cxnSp>
          <p:nvCxnSpPr>
            <p:cNvPr id="23" name="直接连接符 22"/>
            <p:cNvCxnSpPr/>
            <p:nvPr/>
          </p:nvCxnSpPr>
          <p:spPr>
            <a:xfrm flipH="1">
              <a:off x="4684222" y="2681808"/>
              <a:ext cx="1758" cy="505882"/>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5" name="直接连接符 24"/>
            <p:cNvCxnSpPr/>
            <p:nvPr/>
          </p:nvCxnSpPr>
          <p:spPr>
            <a:xfrm>
              <a:off x="3144998" y="3103913"/>
              <a:ext cx="3203204" cy="3223"/>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6" name="直接连接符 25"/>
            <p:cNvCxnSpPr/>
            <p:nvPr/>
          </p:nvCxnSpPr>
          <p:spPr>
            <a:xfrm flipH="1">
              <a:off x="3143241" y="3103913"/>
              <a:ext cx="1757" cy="338331"/>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7" name="直接连接符 26"/>
            <p:cNvCxnSpPr/>
            <p:nvPr/>
          </p:nvCxnSpPr>
          <p:spPr>
            <a:xfrm flipH="1">
              <a:off x="6358744" y="3103913"/>
              <a:ext cx="0" cy="338331"/>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gr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pic>
        <p:nvPicPr>
          <p:cNvPr id="2" name="图片 1"/>
          <p:cNvPicPr>
            <a:picLocks noChangeAspect="1"/>
          </p:cNvPicPr>
          <p:nvPr/>
        </p:nvPicPr>
        <p:blipFill>
          <a:blip r:embed="rId2" cstate="print"/>
          <a:stretch>
            <a:fillRect/>
          </a:stretch>
        </p:blipFill>
        <p:spPr>
          <a:xfrm>
            <a:off x="2222058" y="2786058"/>
            <a:ext cx="4778834" cy="26959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a:spLocks noChangeArrowheads="1"/>
          </p:cNvSpPr>
          <p:nvPr/>
        </p:nvSpPr>
        <p:spPr bwMode="auto">
          <a:xfrm>
            <a:off x="958851" y="1643050"/>
            <a:ext cx="7470801" cy="892552"/>
          </a:xfrm>
          <a:prstGeom prst="rect">
            <a:avLst/>
          </a:prstGeom>
          <a:noFill/>
          <a:ln w="9525">
            <a:noFill/>
            <a:miter lim="800000"/>
          </a:ln>
        </p:spPr>
        <p:txBody>
          <a:bodyPr wrap="square">
            <a:spAutoFit/>
          </a:bodyPr>
          <a:lstStyle/>
          <a:p>
            <a:pPr eaLnBrk="1" hangingPunct="1"/>
            <a:r>
              <a:rPr lang="en-US" altLang="zh-CN" sz="2600" dirty="0">
                <a:solidFill>
                  <a:srgbClr val="000000"/>
                </a:solidFill>
                <a:latin typeface="Helvetica" pitchFamily="34" charset="0"/>
              </a:rPr>
              <a:t>Read the sample essay and see how it develops in the pattern of </a:t>
            </a:r>
            <a:r>
              <a:rPr lang="en-US" altLang="zh-CN" sz="2600" b="1" dirty="0">
                <a:solidFill>
                  <a:schemeClr val="accent6">
                    <a:lumMod val="75000"/>
                  </a:schemeClr>
                </a:solidFill>
                <a:latin typeface="Helvetica" pitchFamily="34" charset="0"/>
              </a:rPr>
              <a:t>point-by-point</a:t>
            </a:r>
            <a:r>
              <a:rPr lang="en-US" altLang="zh-CN" sz="2600" dirty="0">
                <a:solidFill>
                  <a:srgbClr val="000000"/>
                </a:solidFill>
                <a:latin typeface="Helvetica" pitchFamily="34" charset="0"/>
              </a:rPr>
              <a:t> comparison. </a:t>
            </a:r>
            <a:endParaRPr lang="zh-CN" altLang="en-US" sz="2600" dirty="0">
              <a:solidFill>
                <a:srgbClr val="000000"/>
              </a:solidFill>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1"/>
          <a:srcRect l="7698" t="13989"/>
          <a:stretch>
            <a:fillRect/>
          </a:stretch>
        </p:blipFill>
        <p:spPr bwMode="auto">
          <a:xfrm>
            <a:off x="860425" y="1163638"/>
            <a:ext cx="7974014" cy="5694362"/>
          </a:xfrm>
          <a:prstGeom prst="rect">
            <a:avLst/>
          </a:prstGeom>
          <a:noFill/>
          <a:ln w="9525">
            <a:noFill/>
            <a:miter lim="800000"/>
            <a:headEnd/>
            <a:tailEnd/>
          </a:ln>
        </p:spPr>
      </p:pic>
      <p:sp>
        <p:nvSpPr>
          <p:cNvPr id="12" name="Text Box 23"/>
          <p:cNvSpPr txBox="1">
            <a:spLocks noChangeArrowheads="1"/>
          </p:cNvSpPr>
          <p:nvPr/>
        </p:nvSpPr>
        <p:spPr bwMode="auto">
          <a:xfrm>
            <a:off x="1403351" y="1905000"/>
            <a:ext cx="6669112" cy="3416320"/>
          </a:xfrm>
          <a:prstGeom prst="rect">
            <a:avLst/>
          </a:prstGeom>
          <a:noFill/>
          <a:ln>
            <a:noFill/>
          </a:ln>
        </p:spPr>
        <p:txBody>
          <a:bodyPr wrap="square">
            <a:spAutoFit/>
          </a:bodyPr>
          <a:lstStyle>
            <a:lvl1pPr eaLnBrk="0" hangingPunct="0">
              <a:defRPr sz="2800" b="1">
                <a:solidFill>
                  <a:srgbClr val="000000"/>
                </a:solidFill>
                <a:latin typeface="Arial" panose="020B0604020202020204" pitchFamily="34" charset="0"/>
                <a:ea typeface="楷体_GB2312" panose="02010609030101010101" pitchFamily="49" charset="-122"/>
              </a:defRPr>
            </a:lvl1pPr>
            <a:lvl2pPr marL="742950" indent="-285750" eaLnBrk="0" hangingPunct="0">
              <a:defRPr sz="2800" b="1">
                <a:solidFill>
                  <a:srgbClr val="000000"/>
                </a:solidFill>
                <a:latin typeface="Arial" panose="020B0604020202020204" pitchFamily="34" charset="0"/>
                <a:ea typeface="楷体_GB2312" panose="02010609030101010101" pitchFamily="49" charset="-122"/>
              </a:defRPr>
            </a:lvl2pPr>
            <a:lvl3pPr marL="1143000" indent="-228600" eaLnBrk="0" hangingPunct="0">
              <a:defRPr sz="2800" b="1">
                <a:solidFill>
                  <a:srgbClr val="000000"/>
                </a:solidFill>
                <a:latin typeface="Arial" panose="020B0604020202020204" pitchFamily="34" charset="0"/>
                <a:ea typeface="楷体_GB2312" panose="02010609030101010101" pitchFamily="49" charset="-122"/>
              </a:defRPr>
            </a:lvl3pPr>
            <a:lvl4pPr marL="1600200" indent="-228600" eaLnBrk="0" hangingPunct="0">
              <a:defRPr sz="2800" b="1">
                <a:solidFill>
                  <a:srgbClr val="000000"/>
                </a:solidFill>
                <a:latin typeface="Arial" panose="020B0604020202020204" pitchFamily="34" charset="0"/>
                <a:ea typeface="楷体_GB2312" panose="02010609030101010101" pitchFamily="49" charset="-122"/>
              </a:defRPr>
            </a:lvl4pPr>
            <a:lvl5pPr marL="2057400" indent="-228600" eaLnBrk="0" hangingPunct="0">
              <a:defRPr sz="2800" b="1">
                <a:solidFill>
                  <a:srgbClr val="000000"/>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9pPr>
          </a:lstStyle>
          <a:p>
            <a:pPr fontAlgn="auto">
              <a:lnSpc>
                <a:spcPct val="150000"/>
              </a:lnSpc>
              <a:spcBef>
                <a:spcPts val="0"/>
              </a:spcBef>
              <a:spcAft>
                <a:spcPts val="0"/>
              </a:spcAft>
              <a:defRPr/>
            </a:pPr>
            <a:r>
              <a:rPr lang="en-US" altLang="zh-CN" sz="2400" dirty="0" smtClean="0">
                <a:solidFill>
                  <a:srgbClr val="F5801F"/>
                </a:solidFill>
                <a:latin typeface="Helvetica" pitchFamily="34" charset="0"/>
                <a:ea typeface="Cambria Math" panose="02040503050406030204" pitchFamily="18" charset="0"/>
                <a:cs typeface="Arial" panose="020B0604020202020204" pitchFamily="34" charset="0"/>
              </a:rPr>
              <a:t>Topic:</a:t>
            </a:r>
            <a:endParaRPr lang="en-US" altLang="zh-CN" sz="2400" dirty="0" smtClean="0">
              <a:solidFill>
                <a:srgbClr val="F5801F"/>
              </a:solidFill>
              <a:latin typeface="Helvetica" pitchFamily="34" charset="0"/>
              <a:ea typeface="Cambria Math" panose="02040503050406030204" pitchFamily="18" charset="0"/>
              <a:cs typeface="Arial" panose="020B0604020202020204" pitchFamily="34" charset="0"/>
            </a:endParaRPr>
          </a:p>
          <a:p>
            <a:pPr fontAlgn="auto">
              <a:lnSpc>
                <a:spcPct val="150000"/>
              </a:lnSpc>
              <a:spcBef>
                <a:spcPts val="0"/>
              </a:spcBef>
              <a:spcAft>
                <a:spcPts val="0"/>
              </a:spcAft>
              <a:defRPr/>
            </a:pPr>
            <a:r>
              <a:rPr lang="en-US" altLang="zh-CN" sz="2400" dirty="0">
                <a:solidFill>
                  <a:schemeClr val="tx1"/>
                </a:solidFill>
                <a:latin typeface="Helvetica" pitchFamily="34" charset="0"/>
                <a:ea typeface="Cambria Math" panose="02040503050406030204" pitchFamily="18" charset="0"/>
                <a:cs typeface="Arial" panose="020B0604020202020204" pitchFamily="34" charset="0"/>
              </a:rPr>
              <a:t>Vacationing at a beach or in </a:t>
            </a:r>
            <a:r>
              <a:rPr lang="en-US" altLang="zh-CN" sz="2400" dirty="0" smtClean="0">
                <a:solidFill>
                  <a:schemeClr val="tx1"/>
                </a:solidFill>
                <a:latin typeface="Helvetica" pitchFamily="34" charset="0"/>
                <a:ea typeface="Cambria Math" panose="02040503050406030204" pitchFamily="18" charset="0"/>
                <a:cs typeface="Arial" panose="020B0604020202020204" pitchFamily="34" charset="0"/>
              </a:rPr>
              <a:t>a city</a:t>
            </a:r>
            <a:endParaRPr lang="en-US" altLang="zh-CN" sz="2400" dirty="0" smtClean="0">
              <a:solidFill>
                <a:schemeClr val="tx1"/>
              </a:solidFill>
              <a:latin typeface="Helvetica" pitchFamily="34" charset="0"/>
              <a:ea typeface="Cambria Math" panose="02040503050406030204" pitchFamily="18" charset="0"/>
              <a:cs typeface="Arial" panose="020B0604020202020204" pitchFamily="34" charset="0"/>
            </a:endParaRPr>
          </a:p>
          <a:p>
            <a:pPr fontAlgn="auto">
              <a:lnSpc>
                <a:spcPct val="150000"/>
              </a:lnSpc>
              <a:spcBef>
                <a:spcPts val="0"/>
              </a:spcBef>
              <a:spcAft>
                <a:spcPts val="0"/>
              </a:spcAft>
              <a:defRPr/>
            </a:pPr>
            <a:r>
              <a:rPr lang="en-US" altLang="zh-CN" sz="2400" dirty="0" smtClean="0">
                <a:solidFill>
                  <a:srgbClr val="F5801F"/>
                </a:solidFill>
                <a:latin typeface="Helvetica" pitchFamily="34" charset="0"/>
                <a:ea typeface="Cambria Math" panose="02040503050406030204" pitchFamily="18" charset="0"/>
                <a:cs typeface="Arial" panose="020B0604020202020204" pitchFamily="34" charset="0"/>
              </a:rPr>
              <a:t>Introduction:</a:t>
            </a:r>
            <a:endParaRPr lang="en-US" altLang="zh-CN" sz="2400" dirty="0" smtClean="0">
              <a:solidFill>
                <a:srgbClr val="F5801F"/>
              </a:solidFill>
              <a:latin typeface="Helvetica" pitchFamily="34" charset="0"/>
              <a:ea typeface="Cambria Math" panose="02040503050406030204" pitchFamily="18" charset="0"/>
              <a:cs typeface="Arial" panose="020B0604020202020204" pitchFamily="34" charset="0"/>
            </a:endParaRPr>
          </a:p>
          <a:p>
            <a:pPr fontAlgn="auto">
              <a:lnSpc>
                <a:spcPct val="150000"/>
              </a:lnSpc>
              <a:spcBef>
                <a:spcPts val="0"/>
              </a:spcBef>
              <a:spcAft>
                <a:spcPts val="0"/>
              </a:spcAft>
              <a:defRPr/>
            </a:pPr>
            <a:r>
              <a:rPr lang="en-US" altLang="zh-CN" sz="2400" dirty="0">
                <a:solidFill>
                  <a:schemeClr val="tx1"/>
                </a:solidFill>
                <a:latin typeface="Helvetica" pitchFamily="34" charset="0"/>
                <a:ea typeface="Cambria Math" panose="02040503050406030204" pitchFamily="18" charset="0"/>
                <a:cs typeface="Arial" panose="020B0604020202020204" pitchFamily="34" charset="0"/>
              </a:rPr>
              <a:t>Thesis statement: </a:t>
            </a: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There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are </a:t>
            </a: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differences</a:t>
            </a:r>
            <a:endPar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endParaRPr>
          </a:p>
          <a:p>
            <a:pPr fontAlgn="auto">
              <a:lnSpc>
                <a:spcPct val="150000"/>
              </a:lnSpc>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between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vacation at a </a:t>
            </a:r>
            <a:endPar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endParaRPr>
          </a:p>
          <a:p>
            <a:pPr fontAlgn="auto">
              <a:lnSpc>
                <a:spcPct val="150000"/>
              </a:lnSpc>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beach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and in a city.</a:t>
            </a:r>
            <a:endParaRPr lang="zh-CN" altLang="en-US" sz="2400" b="0" dirty="0">
              <a:solidFill>
                <a:schemeClr val="tx1"/>
              </a:solidFill>
              <a:latin typeface="Helvetica" pitchFamily="34" charset="0"/>
              <a:ea typeface="Cambria Math" panose="02040503050406030204" pitchFamily="18" charset="0"/>
              <a:cs typeface="Arial" panose="020B0604020202020204" pitchFamily="34" charset="0"/>
            </a:endParaRPr>
          </a:p>
        </p:txBody>
      </p:sp>
      <p:pic>
        <p:nvPicPr>
          <p:cNvPr id="91141"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5"/>
          <p:cNvPicPr>
            <a:picLocks noChangeAspect="1" noChangeArrowheads="1"/>
          </p:cNvPicPr>
          <p:nvPr/>
        </p:nvPicPr>
        <p:blipFill>
          <a:blip r:embed="rId1"/>
          <a:srcRect l="7698" t="13989"/>
          <a:stretch>
            <a:fillRect/>
          </a:stretch>
        </p:blipFill>
        <p:spPr bwMode="auto">
          <a:xfrm>
            <a:off x="860425" y="1163638"/>
            <a:ext cx="7974014" cy="5694362"/>
          </a:xfrm>
          <a:prstGeom prst="rect">
            <a:avLst/>
          </a:prstGeom>
          <a:noFill/>
          <a:ln w="9525">
            <a:noFill/>
            <a:miter lim="800000"/>
            <a:headEnd/>
            <a:tailEnd/>
          </a:ln>
        </p:spPr>
      </p:pic>
      <p:sp>
        <p:nvSpPr>
          <p:cNvPr id="12" name="Text Box 23"/>
          <p:cNvSpPr txBox="1">
            <a:spLocks noChangeArrowheads="1"/>
          </p:cNvSpPr>
          <p:nvPr/>
        </p:nvSpPr>
        <p:spPr bwMode="auto">
          <a:xfrm>
            <a:off x="1428775" y="1577539"/>
            <a:ext cx="6715125" cy="4708981"/>
          </a:xfrm>
          <a:prstGeom prst="rect">
            <a:avLst/>
          </a:prstGeom>
          <a:noFill/>
          <a:ln>
            <a:noFill/>
          </a:ln>
        </p:spPr>
        <p:txBody>
          <a:bodyPr>
            <a:spAutoFit/>
          </a:bodyPr>
          <a:lstStyle>
            <a:lvl1pPr eaLnBrk="0" hangingPunct="0">
              <a:defRPr sz="2800" b="1">
                <a:solidFill>
                  <a:srgbClr val="000000"/>
                </a:solidFill>
                <a:latin typeface="Arial" panose="020B0604020202020204" pitchFamily="34" charset="0"/>
                <a:ea typeface="楷体_GB2312" panose="02010609030101010101" pitchFamily="49" charset="-122"/>
              </a:defRPr>
            </a:lvl1pPr>
            <a:lvl2pPr marL="742950" indent="-285750" eaLnBrk="0" hangingPunct="0">
              <a:defRPr sz="2800" b="1">
                <a:solidFill>
                  <a:srgbClr val="000000"/>
                </a:solidFill>
                <a:latin typeface="Arial" panose="020B0604020202020204" pitchFamily="34" charset="0"/>
                <a:ea typeface="楷体_GB2312" panose="02010609030101010101" pitchFamily="49" charset="-122"/>
              </a:defRPr>
            </a:lvl2pPr>
            <a:lvl3pPr marL="1143000" indent="-228600" eaLnBrk="0" hangingPunct="0">
              <a:defRPr sz="2800" b="1">
                <a:solidFill>
                  <a:srgbClr val="000000"/>
                </a:solidFill>
                <a:latin typeface="Arial" panose="020B0604020202020204" pitchFamily="34" charset="0"/>
                <a:ea typeface="楷体_GB2312" panose="02010609030101010101" pitchFamily="49" charset="-122"/>
              </a:defRPr>
            </a:lvl3pPr>
            <a:lvl4pPr marL="1600200" indent="-228600" eaLnBrk="0" hangingPunct="0">
              <a:defRPr sz="2800" b="1">
                <a:solidFill>
                  <a:srgbClr val="000000"/>
                </a:solidFill>
                <a:latin typeface="Arial" panose="020B0604020202020204" pitchFamily="34" charset="0"/>
                <a:ea typeface="楷体_GB2312" panose="02010609030101010101" pitchFamily="49" charset="-122"/>
              </a:defRPr>
            </a:lvl4pPr>
            <a:lvl5pPr marL="2057400" indent="-228600" eaLnBrk="0" hangingPunct="0">
              <a:defRPr sz="2800" b="1">
                <a:solidFill>
                  <a:srgbClr val="000000"/>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9pPr>
          </a:lstStyle>
          <a:p>
            <a:pPr algn="just" fontAlgn="auto">
              <a:lnSpc>
                <a:spcPct val="150000"/>
              </a:lnSpc>
              <a:spcBef>
                <a:spcPts val="0"/>
              </a:spcBef>
              <a:spcAft>
                <a:spcPts val="0"/>
              </a:spcAft>
              <a:defRPr/>
            </a:pPr>
            <a:r>
              <a:rPr lang="en-US" altLang="zh-CN" sz="2400" dirty="0" smtClean="0">
                <a:solidFill>
                  <a:srgbClr val="F5801F"/>
                </a:solidFill>
                <a:latin typeface="Helvetica" pitchFamily="34" charset="0"/>
                <a:ea typeface="Cambria Math" panose="02040503050406030204" pitchFamily="18" charset="0"/>
                <a:cs typeface="Arial" panose="020B0604020202020204" pitchFamily="34" charset="0"/>
              </a:rPr>
              <a:t>Body:</a:t>
            </a:r>
            <a:endParaRPr lang="en-US" altLang="zh-CN" sz="2400" dirty="0" smtClean="0">
              <a:solidFill>
                <a:srgbClr val="F5801F"/>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dirty="0">
                <a:solidFill>
                  <a:schemeClr val="tx1"/>
                </a:solidFill>
                <a:latin typeface="Helvetica" pitchFamily="34" charset="0"/>
                <a:ea typeface="Cambria Math" panose="02040503050406030204" pitchFamily="18" charset="0"/>
                <a:cs typeface="Arial" panose="020B0604020202020204" pitchFamily="34" charset="0"/>
              </a:rPr>
              <a:t>Point 1: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The first major difference is the kind </a:t>
            </a: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of</a:t>
            </a:r>
            <a:endPar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activities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you are able to do. </a:t>
            </a:r>
            <a:endParaRPr lang="en-US" altLang="zh-CN" sz="2400" b="0" dirty="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on a </a:t>
            </a: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beach  </a:t>
            </a:r>
            <a:endPar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in a city </a:t>
            </a:r>
            <a:endParaRPr lang="en-US" altLang="zh-CN" sz="2400" b="0" dirty="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dirty="0">
                <a:solidFill>
                  <a:schemeClr val="tx1"/>
                </a:solidFill>
                <a:latin typeface="Helvetica" pitchFamily="34" charset="0"/>
                <a:ea typeface="Cambria Math" panose="02040503050406030204" pitchFamily="18" charset="0"/>
                <a:cs typeface="Arial" panose="020B0604020202020204" pitchFamily="34" charset="0"/>
              </a:rPr>
              <a:t>Point 2: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Another difference is the clothing and </a:t>
            </a:r>
            <a:endPar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equipment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you need to take with you. </a:t>
            </a:r>
            <a:endParaRPr lang="en-US" altLang="zh-CN" sz="2400" b="0" dirty="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on a </a:t>
            </a: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beach  </a:t>
            </a:r>
            <a:endPar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in a city</a:t>
            </a:r>
            <a:endParaRPr lang="en-US" altLang="zh-CN" sz="2400" b="0" dirty="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dirty="0">
                <a:solidFill>
                  <a:schemeClr val="tx1"/>
                </a:solidFill>
                <a:latin typeface="Helvetica" pitchFamily="34" charset="0"/>
                <a:ea typeface="Cambria Math" panose="02040503050406030204" pitchFamily="18" charset="0"/>
                <a:cs typeface="Arial" panose="020B0604020202020204" pitchFamily="34" charset="0"/>
              </a:rPr>
              <a:t>Point 3: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The final difference is the pace of life. </a:t>
            </a:r>
            <a:endParaRPr lang="en-US" altLang="zh-CN" sz="2400" b="0" dirty="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on a </a:t>
            </a: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beach  </a:t>
            </a:r>
            <a:endPar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endParaRPr>
          </a:p>
          <a:p>
            <a:pPr fontAlgn="auto">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               •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in a city</a:t>
            </a:r>
            <a:endParaRPr lang="zh-CN" altLang="en-US" sz="2400" b="0" dirty="0" smtClean="0">
              <a:solidFill>
                <a:schemeClr val="tx1"/>
              </a:solidFill>
              <a:latin typeface="Helvetica" pitchFamily="34" charset="0"/>
              <a:ea typeface="Cambria Math" panose="02040503050406030204" pitchFamily="18" charset="0"/>
              <a:cs typeface="Arial" panose="020B0604020202020204" pitchFamily="34" charset="0"/>
            </a:endParaRPr>
          </a:p>
        </p:txBody>
      </p:sp>
      <p:pic>
        <p:nvPicPr>
          <p:cNvPr id="92165"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p:cNvPicPr>
            <a:picLocks noChangeAspect="1" noChangeArrowheads="1"/>
          </p:cNvPicPr>
          <p:nvPr/>
        </p:nvPicPr>
        <p:blipFill>
          <a:blip r:embed="rId1"/>
          <a:srcRect l="7698" t="13989"/>
          <a:stretch>
            <a:fillRect/>
          </a:stretch>
        </p:blipFill>
        <p:spPr bwMode="auto">
          <a:xfrm>
            <a:off x="1057275" y="1268413"/>
            <a:ext cx="7539038" cy="2808287"/>
          </a:xfrm>
          <a:prstGeom prst="rect">
            <a:avLst/>
          </a:prstGeom>
          <a:noFill/>
          <a:ln w="9525">
            <a:noFill/>
            <a:miter lim="800000"/>
            <a:headEnd/>
            <a:tailEnd/>
          </a:ln>
        </p:spPr>
      </p:pic>
      <p:sp>
        <p:nvSpPr>
          <p:cNvPr id="12" name="Text Box 23"/>
          <p:cNvSpPr txBox="1">
            <a:spLocks noChangeArrowheads="1"/>
          </p:cNvSpPr>
          <p:nvPr/>
        </p:nvSpPr>
        <p:spPr bwMode="auto">
          <a:xfrm>
            <a:off x="1592287" y="1484313"/>
            <a:ext cx="6551613" cy="1754326"/>
          </a:xfrm>
          <a:prstGeom prst="rect">
            <a:avLst/>
          </a:prstGeom>
          <a:noFill/>
          <a:ln>
            <a:noFill/>
          </a:ln>
        </p:spPr>
        <p:txBody>
          <a:bodyPr>
            <a:spAutoFit/>
          </a:bodyPr>
          <a:lstStyle>
            <a:lvl1pPr eaLnBrk="0" hangingPunct="0">
              <a:defRPr sz="2800" b="1">
                <a:solidFill>
                  <a:srgbClr val="000000"/>
                </a:solidFill>
                <a:latin typeface="Arial" panose="020B0604020202020204" pitchFamily="34" charset="0"/>
                <a:ea typeface="楷体_GB2312" panose="02010609030101010101" pitchFamily="49" charset="-122"/>
              </a:defRPr>
            </a:lvl1pPr>
            <a:lvl2pPr marL="742950" indent="-285750" eaLnBrk="0" hangingPunct="0">
              <a:defRPr sz="2800" b="1">
                <a:solidFill>
                  <a:srgbClr val="000000"/>
                </a:solidFill>
                <a:latin typeface="Arial" panose="020B0604020202020204" pitchFamily="34" charset="0"/>
                <a:ea typeface="楷体_GB2312" panose="02010609030101010101" pitchFamily="49" charset="-122"/>
              </a:defRPr>
            </a:lvl2pPr>
            <a:lvl3pPr marL="1143000" indent="-228600" eaLnBrk="0" hangingPunct="0">
              <a:defRPr sz="2800" b="1">
                <a:solidFill>
                  <a:srgbClr val="000000"/>
                </a:solidFill>
                <a:latin typeface="Arial" panose="020B0604020202020204" pitchFamily="34" charset="0"/>
                <a:ea typeface="楷体_GB2312" panose="02010609030101010101" pitchFamily="49" charset="-122"/>
              </a:defRPr>
            </a:lvl3pPr>
            <a:lvl4pPr marL="1600200" indent="-228600" eaLnBrk="0" hangingPunct="0">
              <a:defRPr sz="2800" b="1">
                <a:solidFill>
                  <a:srgbClr val="000000"/>
                </a:solidFill>
                <a:latin typeface="Arial" panose="020B0604020202020204" pitchFamily="34" charset="0"/>
                <a:ea typeface="楷体_GB2312" panose="02010609030101010101" pitchFamily="49" charset="-122"/>
              </a:defRPr>
            </a:lvl4pPr>
            <a:lvl5pPr marL="2057400" indent="-228600" eaLnBrk="0" hangingPunct="0">
              <a:defRPr sz="2800" b="1">
                <a:solidFill>
                  <a:srgbClr val="000000"/>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楷体_GB2312" panose="02010609030101010101" pitchFamily="49" charset="-122"/>
              </a:defRPr>
            </a:lvl9pPr>
          </a:lstStyle>
          <a:p>
            <a:pPr algn="just" fontAlgn="auto">
              <a:lnSpc>
                <a:spcPct val="150000"/>
              </a:lnSpc>
              <a:spcBef>
                <a:spcPts val="0"/>
              </a:spcBef>
              <a:spcAft>
                <a:spcPts val="0"/>
              </a:spcAft>
              <a:defRPr/>
            </a:pPr>
            <a:r>
              <a:rPr lang="en-US" altLang="zh-CN" sz="2400" dirty="0" smtClean="0">
                <a:solidFill>
                  <a:srgbClr val="F5801F"/>
                </a:solidFill>
                <a:latin typeface="Helvetica" pitchFamily="34" charset="0"/>
                <a:ea typeface="Cambria Math" panose="02040503050406030204" pitchFamily="18" charset="0"/>
                <a:cs typeface="Arial" panose="020B0604020202020204" pitchFamily="34" charset="0"/>
              </a:rPr>
              <a:t>Conclusion:</a:t>
            </a:r>
            <a:endParaRPr lang="en-US" altLang="zh-CN" sz="2400" dirty="0" smtClean="0">
              <a:solidFill>
                <a:srgbClr val="F5801F"/>
              </a:solidFill>
              <a:latin typeface="Helvetica" pitchFamily="34" charset="0"/>
              <a:ea typeface="Cambria Math" panose="02040503050406030204" pitchFamily="18" charset="0"/>
              <a:cs typeface="Arial" panose="020B0604020202020204" pitchFamily="34" charset="0"/>
            </a:endParaRPr>
          </a:p>
          <a:p>
            <a:pPr fontAlgn="auto">
              <a:lnSpc>
                <a:spcPct val="150000"/>
              </a:lnSpc>
              <a:spcBef>
                <a:spcPts val="0"/>
              </a:spcBef>
              <a:spcAft>
                <a:spcPts val="0"/>
              </a:spcAft>
              <a:defRPr/>
            </a:pP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Here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you have these differences </a:t>
            </a:r>
            <a:r>
              <a:rPr lang="en-US" altLang="zh-CN" sz="2400" b="0" dirty="0" smtClean="0">
                <a:solidFill>
                  <a:schemeClr val="tx1"/>
                </a:solidFill>
                <a:latin typeface="Helvetica" pitchFamily="34" charset="0"/>
                <a:ea typeface="Cambria Math" panose="02040503050406030204" pitchFamily="18" charset="0"/>
                <a:cs typeface="Arial" panose="020B0604020202020204" pitchFamily="34" charset="0"/>
              </a:rPr>
              <a:t>to consider when </a:t>
            </a:r>
            <a:r>
              <a:rPr lang="en-US" altLang="zh-CN" sz="2400" b="0" dirty="0">
                <a:solidFill>
                  <a:schemeClr val="tx1"/>
                </a:solidFill>
                <a:latin typeface="Helvetica" pitchFamily="34" charset="0"/>
                <a:ea typeface="Cambria Math" panose="02040503050406030204" pitchFamily="18" charset="0"/>
                <a:cs typeface="Arial" panose="020B0604020202020204" pitchFamily="34" charset="0"/>
              </a:rPr>
              <a:t>deciding where to go on vacation.</a:t>
            </a:r>
            <a:endParaRPr lang="zh-CN" altLang="en-US" sz="2400" b="0" dirty="0" smtClean="0">
              <a:solidFill>
                <a:schemeClr val="tx1"/>
              </a:solidFill>
              <a:latin typeface="Helvetica" pitchFamily="34" charset="0"/>
              <a:ea typeface="Cambria Math" panose="02040503050406030204" pitchFamily="18" charset="0"/>
              <a:cs typeface="Arial" panose="020B0604020202020204" pitchFamily="34" charset="0"/>
            </a:endParaRPr>
          </a:p>
        </p:txBody>
      </p:sp>
      <p:pic>
        <p:nvPicPr>
          <p:cNvPr id="93189"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pic>
        <p:nvPicPr>
          <p:cNvPr id="2" name="图片 1"/>
          <p:cNvPicPr>
            <a:picLocks noChangeAspect="1"/>
          </p:cNvPicPr>
          <p:nvPr/>
        </p:nvPicPr>
        <p:blipFill>
          <a:blip r:embed="rId3" cstate="print"/>
          <a:stretch>
            <a:fillRect/>
          </a:stretch>
        </p:blipFill>
        <p:spPr>
          <a:xfrm>
            <a:off x="1619672" y="4221088"/>
            <a:ext cx="3024336"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4" cstate="print"/>
          <a:stretch>
            <a:fillRect/>
          </a:stretch>
        </p:blipFill>
        <p:spPr>
          <a:xfrm>
            <a:off x="5004048" y="4221088"/>
            <a:ext cx="3024336"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1"/>
          <a:srcRect/>
          <a:stretch>
            <a:fillRect/>
          </a:stretch>
        </p:blipFill>
        <p:spPr bwMode="auto">
          <a:xfrm>
            <a:off x="125413" y="928688"/>
            <a:ext cx="8947150" cy="5643562"/>
          </a:xfrm>
          <a:prstGeom prst="rect">
            <a:avLst/>
          </a:prstGeom>
          <a:noFill/>
          <a:ln w="9525">
            <a:noFill/>
            <a:miter lim="800000"/>
            <a:headEnd/>
            <a:tailEnd/>
          </a:ln>
        </p:spPr>
      </p:pic>
      <p:sp>
        <p:nvSpPr>
          <p:cNvPr id="18" name="TextBox 17"/>
          <p:cNvSpPr txBox="1">
            <a:spLocks noChangeArrowheads="1"/>
          </p:cNvSpPr>
          <p:nvPr/>
        </p:nvSpPr>
        <p:spPr bwMode="auto">
          <a:xfrm>
            <a:off x="428596" y="1500174"/>
            <a:ext cx="6551612" cy="4760278"/>
          </a:xfrm>
          <a:prstGeom prst="rect">
            <a:avLst/>
          </a:prstGeom>
          <a:noFill/>
          <a:ln w="9525">
            <a:noFill/>
            <a:miter lim="800000"/>
          </a:ln>
        </p:spPr>
        <p:txBody>
          <a:bodyPr>
            <a:spAutoFit/>
          </a:bodyPr>
          <a:lstStyle/>
          <a:p>
            <a:pPr eaLnBrk="1" hangingPunct="1">
              <a:lnSpc>
                <a:spcPts val="2800"/>
              </a:lnSpc>
            </a:pPr>
            <a:endParaRPr lang="en-US" altLang="en-US" sz="2400" b="1" dirty="0" smtClean="0">
              <a:solidFill>
                <a:srgbClr val="FF6600"/>
              </a:solidFill>
              <a:latin typeface="Helvetica" pitchFamily="34" charset="0"/>
              <a:ea typeface="Cambria Math" panose="02040503050406030204" pitchFamily="18" charset="0"/>
              <a:cs typeface="Helvetica" pitchFamily="34" charset="0"/>
            </a:endParaRPr>
          </a:p>
          <a:p>
            <a:pPr eaLnBrk="1" hangingPunct="1">
              <a:lnSpc>
                <a:spcPts val="2800"/>
              </a:lnSpc>
            </a:pPr>
            <a:endParaRPr lang="en-US" altLang="en-US" sz="2400" b="1" dirty="0">
              <a:solidFill>
                <a:srgbClr val="FF6600"/>
              </a:solidFill>
              <a:latin typeface="Helvetica" pitchFamily="34" charset="0"/>
              <a:ea typeface="Cambria Math" panose="02040503050406030204" pitchFamily="18" charset="0"/>
              <a:cs typeface="Helvetica" pitchFamily="34" charset="0"/>
            </a:endParaRPr>
          </a:p>
          <a:p>
            <a:pPr eaLnBrk="1" hangingPunct="1">
              <a:lnSpc>
                <a:spcPts val="2800"/>
              </a:lnSpc>
            </a:pPr>
            <a:r>
              <a:rPr lang="en-US" altLang="zh-CN" sz="2300" dirty="0">
                <a:latin typeface="Helvetica" pitchFamily="34" charset="0"/>
                <a:ea typeface="Cambria Math" panose="02040503050406030204" pitchFamily="18" charset="0"/>
                <a:cs typeface="Helvetica" pitchFamily="34" charset="0"/>
              </a:rPr>
              <a:t>    </a:t>
            </a:r>
            <a:r>
              <a:rPr lang="en-US" altLang="zh-CN" sz="2300" dirty="0" smtClean="0">
                <a:latin typeface="Helvetica" pitchFamily="34" charset="0"/>
                <a:ea typeface="Cambria Math" panose="02040503050406030204" pitchFamily="18" charset="0"/>
                <a:cs typeface="Helvetica" pitchFamily="34" charset="0"/>
              </a:rPr>
              <a:t>  </a:t>
            </a:r>
            <a:r>
              <a:rPr lang="en-US" altLang="zh-CN" sz="2300" dirty="0">
                <a:latin typeface="Helvetica" pitchFamily="34" charset="0"/>
                <a:ea typeface="Cambria Math" panose="02040503050406030204" pitchFamily="18" charset="0"/>
                <a:cs typeface="Helvetica" pitchFamily="34" charset="0"/>
              </a:rPr>
              <a:t>It is a fact that not all people have the opportunity to go on vacation. The ones who have the opportunity like to go out of town once in a while in order to leave their worries behind. When we go on vacation, we have to decide the best place to go according to what we have in mind. The purpose of this essay is to </a:t>
            </a:r>
            <a:r>
              <a:rPr lang="en-US" altLang="zh-CN" sz="2300" dirty="0">
                <a:solidFill>
                  <a:srgbClr val="FF6600"/>
                </a:solidFill>
                <a:latin typeface="Helvetica" pitchFamily="34" charset="0"/>
                <a:ea typeface="Cambria Math" panose="02040503050406030204" pitchFamily="18" charset="0"/>
                <a:cs typeface="Helvetica" pitchFamily="34" charset="0"/>
              </a:rPr>
              <a:t>contrast the differences between vacation at a beach and in a city.</a:t>
            </a:r>
            <a:r>
              <a:rPr lang="en-US" altLang="zh-CN" sz="2300" dirty="0">
                <a:latin typeface="Helvetica" pitchFamily="34" charset="0"/>
                <a:ea typeface="Cambria Math" panose="02040503050406030204" pitchFamily="18" charset="0"/>
                <a:cs typeface="Helvetica" pitchFamily="34" charset="0"/>
              </a:rPr>
              <a:t> We will look at the kind of activities, the clothing required and the pace of life available while vacationing on a beach or in a city. </a:t>
            </a:r>
            <a:endParaRPr lang="en-US" altLang="zh-CN" sz="2300" b="1" dirty="0">
              <a:solidFill>
                <a:srgbClr val="FF6600"/>
              </a:solidFill>
              <a:latin typeface="Helvetica" pitchFamily="34" charset="0"/>
              <a:ea typeface="Cambria Math" panose="02040503050406030204" pitchFamily="18" charset="0"/>
              <a:cs typeface="Helvetica" pitchFamily="34" charset="0"/>
            </a:endParaRPr>
          </a:p>
        </p:txBody>
      </p:sp>
      <p:sp>
        <p:nvSpPr>
          <p:cNvPr id="8" name="右箭头 7">
            <a:hlinkClick r:id="" action="ppaction://hlinkshowjump?jump=nextslide"/>
          </p:cNvPr>
          <p:cNvSpPr/>
          <p:nvPr/>
        </p:nvSpPr>
        <p:spPr>
          <a:xfrm>
            <a:off x="5148064" y="6021288"/>
            <a:ext cx="1686172" cy="548704"/>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94214"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7" name="TextBox 6"/>
          <p:cNvSpPr txBox="1"/>
          <p:nvPr/>
        </p:nvSpPr>
        <p:spPr>
          <a:xfrm>
            <a:off x="664820" y="1568405"/>
            <a:ext cx="3115092" cy="492443"/>
          </a:xfrm>
          <a:prstGeom prst="rect">
            <a:avLst/>
          </a:prstGeom>
          <a:noFill/>
          <a:ln>
            <a:solidFill>
              <a:srgbClr val="FF6600"/>
            </a:solidFill>
          </a:ln>
          <a:effectLst>
            <a:glow rad="63500">
              <a:schemeClr val="accent6">
                <a:satMod val="175000"/>
                <a:alpha val="40000"/>
              </a:schemeClr>
            </a:glow>
          </a:effectLst>
        </p:spPr>
        <p:txBody>
          <a:bodyPr>
            <a:spAutoFit/>
          </a:bodyPr>
          <a:lstStyle/>
          <a:p>
            <a:pPr algn="ctr" eaLnBrk="1" fontAlgn="auto" hangingPunct="1">
              <a:spcBef>
                <a:spcPts val="0"/>
              </a:spcBef>
              <a:spcAft>
                <a:spcPts val="0"/>
              </a:spcAft>
              <a:defRPr/>
            </a:pPr>
            <a:r>
              <a:rPr lang="en-US" altLang="zh-CN" sz="2600" b="1" dirty="0" smtClean="0">
                <a:latin typeface="Helvetica" pitchFamily="34" charset="0"/>
                <a:ea typeface="楷体_GB2312" panose="02010609030101010101" pitchFamily="49" charset="-122"/>
              </a:rPr>
              <a:t>Sample essay</a:t>
            </a:r>
            <a:r>
              <a:rPr lang="en-US" altLang="en-US" sz="2600" b="1" dirty="0" smtClean="0">
                <a:latin typeface="Helvetica" pitchFamily="34" charset="0"/>
                <a:ea typeface="楷体_GB2312" panose="02010609030101010101" pitchFamily="49" charset="-122"/>
              </a:rPr>
              <a:t> </a:t>
            </a:r>
            <a:endParaRPr lang="en-US" altLang="en-US" sz="2600" b="1" dirty="0" smtClean="0">
              <a:latin typeface="Helvetica" pitchFamily="34"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0"/>
          <p:cNvSpPr>
            <a:spLocks noChangeArrowheads="1"/>
          </p:cNvSpPr>
          <p:nvPr/>
        </p:nvSpPr>
        <p:spPr bwMode="auto">
          <a:xfrm>
            <a:off x="714348" y="1357298"/>
            <a:ext cx="8120090" cy="892552"/>
          </a:xfrm>
          <a:prstGeom prst="rect">
            <a:avLst/>
          </a:prstGeom>
          <a:noFill/>
          <a:ln w="9525">
            <a:noFill/>
            <a:miter lim="800000"/>
          </a:ln>
        </p:spPr>
        <p:txBody>
          <a:bodyPr wrap="square">
            <a:spAutoFit/>
          </a:bodyPr>
          <a:lstStyle/>
          <a:p>
            <a:pPr marL="360045" indent="-360045" eaLnBrk="1" hangingPunct="1"/>
            <a:r>
              <a:rPr lang="en-US" altLang="zh-CN" sz="2600" dirty="0">
                <a:latin typeface="Helvetica" pitchFamily="34" charset="0"/>
                <a:ea typeface="Cambria Math" panose="02040503050406030204" pitchFamily="18" charset="0"/>
                <a:cs typeface="Arial" panose="020B0604020202020204" pitchFamily="34" charset="0"/>
              </a:rPr>
              <a:t>1. </a:t>
            </a:r>
            <a:r>
              <a:rPr lang="en-US" altLang="zh-CN" sz="2600" dirty="0" smtClean="0">
                <a:latin typeface="Helvetica" pitchFamily="34" charset="0"/>
                <a:ea typeface="Cambria Math" panose="02040503050406030204" pitchFamily="18" charset="0"/>
                <a:cs typeface="Arial" panose="020B0604020202020204" pitchFamily="34" charset="0"/>
              </a:rPr>
              <a:t>Read the </a:t>
            </a:r>
            <a:r>
              <a:rPr lang="en-US" altLang="zh-CN" sz="2600" dirty="0">
                <a:latin typeface="Helvetica" pitchFamily="34" charset="0"/>
                <a:ea typeface="Cambria Math" panose="02040503050406030204" pitchFamily="18" charset="0"/>
                <a:cs typeface="Arial" panose="020B0604020202020204" pitchFamily="34" charset="0"/>
              </a:rPr>
              <a:t>typical job characteristics </a:t>
            </a:r>
            <a:r>
              <a:rPr lang="en-US" altLang="zh-CN" sz="2600" dirty="0" smtClean="0">
                <a:latin typeface="Helvetica" pitchFamily="34" charset="0"/>
                <a:ea typeface="Cambria Math" panose="02040503050406030204" pitchFamily="18" charset="0"/>
                <a:cs typeface="Arial" panose="020B0604020202020204" pitchFamily="34" charset="0"/>
              </a:rPr>
              <a:t>below and write down the number that represents your opinion.</a:t>
            </a:r>
            <a:endParaRPr lang="en-US" altLang="zh-CN" sz="2600" dirty="0">
              <a:latin typeface="Helvetica" pitchFamily="34" charset="0"/>
              <a:ea typeface="Cambria Math" panose="02040503050406030204" pitchFamily="18" charset="0"/>
              <a:cs typeface="Arial" panose="020B0604020202020204" pitchFamily="34" charset="0"/>
            </a:endParaRPr>
          </a:p>
        </p:txBody>
      </p:sp>
      <p:pic>
        <p:nvPicPr>
          <p:cNvPr id="10244" name="Picture 3" descr="H:\2015年修改\图片19.jpg"/>
          <p:cNvPicPr>
            <a:picLocks noChangeAspect="1" noChangeArrowheads="1"/>
          </p:cNvPicPr>
          <p:nvPr/>
        </p:nvPicPr>
        <p:blipFill>
          <a:blip r:embed="rId1"/>
          <a:srcRect/>
          <a:stretch>
            <a:fillRect/>
          </a:stretch>
        </p:blipFill>
        <p:spPr bwMode="auto">
          <a:xfrm>
            <a:off x="0" y="0"/>
            <a:ext cx="8736013" cy="1195388"/>
          </a:xfrm>
          <a:prstGeom prst="rect">
            <a:avLst/>
          </a:prstGeom>
          <a:noFill/>
          <a:ln w="9525">
            <a:noFill/>
            <a:miter lim="800000"/>
            <a:headEnd/>
            <a:tailEnd/>
          </a:ln>
        </p:spPr>
      </p:pic>
      <p:sp>
        <p:nvSpPr>
          <p:cNvPr id="6" name="圆角矩形 5"/>
          <p:cNvSpPr/>
          <p:nvPr/>
        </p:nvSpPr>
        <p:spPr>
          <a:xfrm>
            <a:off x="714348" y="2617943"/>
            <a:ext cx="5143536" cy="359714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7" name="TextBox 12"/>
          <p:cNvSpPr txBox="1">
            <a:spLocks noChangeArrowheads="1"/>
          </p:cNvSpPr>
          <p:nvPr/>
        </p:nvSpPr>
        <p:spPr bwMode="auto">
          <a:xfrm>
            <a:off x="930248" y="2617943"/>
            <a:ext cx="4927635" cy="3637919"/>
          </a:xfrm>
          <a:prstGeom prst="rect">
            <a:avLst/>
          </a:prstGeom>
          <a:noFill/>
          <a:ln w="9525">
            <a:noFill/>
            <a:miter lim="800000"/>
          </a:ln>
        </p:spPr>
        <p:txBody>
          <a:bodyPr wrap="square">
            <a:spAutoFit/>
          </a:bodyPr>
          <a:lstStyle/>
          <a:p>
            <a:pPr marL="342900" indent="-342900" eaLnBrk="1" hangingPunct="1">
              <a:lnSpc>
                <a:spcPct val="120000"/>
              </a:lnSpc>
            </a:pPr>
            <a:r>
              <a:rPr lang="en-US" altLang="zh-CN" sz="2400" dirty="0" smtClean="0">
                <a:latin typeface="Helvetica" pitchFamily="34" charset="0"/>
                <a:ea typeface="楷体_GB2312" panose="02010609030101010101" pitchFamily="49" charset="-122"/>
                <a:cs typeface="Arial" panose="020B0604020202020204" pitchFamily="34" charset="0"/>
              </a:rPr>
              <a:t>□6. The work conditions.</a:t>
            </a:r>
            <a:endParaRPr lang="en-US" altLang="zh-CN" sz="2400" dirty="0" smtClean="0">
              <a:latin typeface="Helvetica" pitchFamily="34" charset="0"/>
              <a:ea typeface="楷体_GB2312" panose="02010609030101010101" pitchFamily="49" charset="-122"/>
              <a:cs typeface="Arial" panose="020B0604020202020204" pitchFamily="34" charset="0"/>
            </a:endParaRPr>
          </a:p>
          <a:p>
            <a:pPr marL="342900" indent="-342900" eaLnBrk="1" hangingPunct="1">
              <a:lnSpc>
                <a:spcPct val="120000"/>
              </a:lnSpc>
            </a:pPr>
            <a:r>
              <a:rPr lang="en-US" altLang="zh-CN" sz="2400" dirty="0" smtClean="0">
                <a:latin typeface="Helvetica" pitchFamily="34" charset="0"/>
                <a:ea typeface="楷体_GB2312" panose="02010609030101010101" pitchFamily="49" charset="-122"/>
                <a:cs typeface="Arial" panose="020B0604020202020204" pitchFamily="34" charset="0"/>
              </a:rPr>
              <a:t>□7. Whether the job requires unusual work hours.</a:t>
            </a:r>
            <a:endParaRPr lang="en-US" altLang="zh-CN" sz="2400" dirty="0" smtClean="0">
              <a:latin typeface="Helvetica" pitchFamily="34" charset="0"/>
              <a:ea typeface="楷体_GB2312" panose="02010609030101010101" pitchFamily="49" charset="-122"/>
              <a:cs typeface="Arial" panose="020B0604020202020204" pitchFamily="34" charset="0"/>
            </a:endParaRPr>
          </a:p>
          <a:p>
            <a:pPr marL="342900" indent="-342900" eaLnBrk="1" hangingPunct="1">
              <a:lnSpc>
                <a:spcPct val="120000"/>
              </a:lnSpc>
            </a:pPr>
            <a:r>
              <a:rPr lang="en-US" altLang="zh-CN" sz="2400" dirty="0" smtClean="0">
                <a:latin typeface="Helvetica" pitchFamily="34" charset="0"/>
                <a:ea typeface="楷体_GB2312" panose="02010609030101010101" pitchFamily="49" charset="-122"/>
                <a:cs typeface="Arial" panose="020B0604020202020204" pitchFamily="34" charset="0"/>
              </a:rPr>
              <a:t>□8. The amount of travel required.</a:t>
            </a:r>
            <a:endParaRPr lang="en-US" altLang="zh-CN" sz="2400" dirty="0" smtClean="0">
              <a:latin typeface="Helvetica" pitchFamily="34" charset="0"/>
              <a:ea typeface="楷体_GB2312" panose="02010609030101010101" pitchFamily="49" charset="-122"/>
              <a:cs typeface="Arial" panose="020B0604020202020204" pitchFamily="34" charset="0"/>
            </a:endParaRPr>
          </a:p>
          <a:p>
            <a:pPr marL="342900" indent="-342900" eaLnBrk="1" hangingPunct="1">
              <a:lnSpc>
                <a:spcPct val="120000"/>
              </a:lnSpc>
            </a:pPr>
            <a:r>
              <a:rPr lang="en-US" altLang="zh-CN" sz="2400" dirty="0" smtClean="0">
                <a:latin typeface="Helvetica" pitchFamily="34" charset="0"/>
                <a:ea typeface="楷体_GB2312" panose="02010609030101010101" pitchFamily="49" charset="-122"/>
                <a:cs typeface="Arial" panose="020B0604020202020204" pitchFamily="34" charset="0"/>
              </a:rPr>
              <a:t>□9. Whether the job fits my personality.</a:t>
            </a:r>
            <a:endParaRPr lang="en-US" altLang="zh-CN" sz="2400" dirty="0" smtClean="0">
              <a:latin typeface="Helvetica" pitchFamily="34" charset="0"/>
              <a:ea typeface="楷体_GB2312" panose="02010609030101010101" pitchFamily="49" charset="-122"/>
              <a:cs typeface="Arial" panose="020B0604020202020204" pitchFamily="34" charset="0"/>
            </a:endParaRPr>
          </a:p>
          <a:p>
            <a:pPr marL="342900" indent="-342900" eaLnBrk="1" hangingPunct="1">
              <a:lnSpc>
                <a:spcPct val="120000"/>
              </a:lnSpc>
            </a:pPr>
            <a:r>
              <a:rPr lang="en-US" altLang="zh-CN" sz="2400" dirty="0" smtClean="0">
                <a:latin typeface="Helvetica" pitchFamily="34" charset="0"/>
                <a:ea typeface="楷体_GB2312" panose="02010609030101010101" pitchFamily="49" charset="-122"/>
                <a:cs typeface="Arial" panose="020B0604020202020204" pitchFamily="34" charset="0"/>
              </a:rPr>
              <a:t>□10. Whether people consider the job prestigious.</a:t>
            </a:r>
            <a:endParaRPr lang="zh-CN" altLang="en-US" sz="2400" dirty="0">
              <a:latin typeface="Helvetica" pitchFamily="34" charset="0"/>
              <a:ea typeface="楷体_GB2312" panose="02010609030101010101" pitchFamily="49" charset="-122"/>
              <a:cs typeface="Arial" panose="020B0604020202020204" pitchFamily="34" charset="0"/>
            </a:endParaRPr>
          </a:p>
        </p:txBody>
      </p:sp>
      <p:sp>
        <p:nvSpPr>
          <p:cNvPr id="8" name="矩形 5"/>
          <p:cNvSpPr>
            <a:spLocks noChangeArrowheads="1"/>
          </p:cNvSpPr>
          <p:nvPr/>
        </p:nvSpPr>
        <p:spPr bwMode="auto">
          <a:xfrm>
            <a:off x="5857884" y="3571876"/>
            <a:ext cx="3286116" cy="1631216"/>
          </a:xfrm>
          <a:prstGeom prst="rect">
            <a:avLst/>
          </a:prstGeom>
          <a:noFill/>
          <a:ln w="9525">
            <a:noFill/>
            <a:miter lim="800000"/>
          </a:ln>
        </p:spPr>
        <p:txBody>
          <a:bodyPr wrap="square">
            <a:spAutoFit/>
          </a:bodyPr>
          <a:lstStyle/>
          <a:p>
            <a:pPr eaLnBrk="1" hangingPunct="1"/>
            <a:r>
              <a:rPr lang="en-US" altLang="zh-CN" sz="2000" b="1" dirty="0">
                <a:solidFill>
                  <a:schemeClr val="tx2"/>
                </a:solidFill>
                <a:latin typeface="Helvetica" pitchFamily="34" charset="0"/>
                <a:cs typeface="Helvetica" pitchFamily="34" charset="0"/>
              </a:rPr>
              <a:t>1 = disagree </a:t>
            </a:r>
            <a:r>
              <a:rPr lang="en-US" altLang="zh-CN" sz="2000" b="1" dirty="0" smtClean="0">
                <a:solidFill>
                  <a:schemeClr val="tx2"/>
                </a:solidFill>
                <a:latin typeface="Helvetica" pitchFamily="34" charset="0"/>
                <a:cs typeface="Helvetica" pitchFamily="34" charset="0"/>
              </a:rPr>
              <a:t>completely         </a:t>
            </a:r>
            <a:endParaRPr lang="en-US" altLang="zh-CN" sz="2000" b="1" dirty="0" smtClean="0">
              <a:solidFill>
                <a:schemeClr val="tx2"/>
              </a:solidFill>
              <a:latin typeface="Helvetica" pitchFamily="34" charset="0"/>
              <a:cs typeface="Helvetica" pitchFamily="34" charset="0"/>
            </a:endParaRPr>
          </a:p>
          <a:p>
            <a:pPr eaLnBrk="1" hangingPunct="1"/>
            <a:r>
              <a:rPr lang="en-US" altLang="zh-CN" sz="2000" b="1" dirty="0" smtClean="0">
                <a:solidFill>
                  <a:schemeClr val="tx2"/>
                </a:solidFill>
                <a:latin typeface="Helvetica" pitchFamily="34" charset="0"/>
                <a:cs typeface="Helvetica" pitchFamily="34" charset="0"/>
              </a:rPr>
              <a:t>2 </a:t>
            </a:r>
            <a:r>
              <a:rPr lang="en-US" altLang="zh-CN" sz="2000" b="1" dirty="0">
                <a:solidFill>
                  <a:schemeClr val="tx2"/>
                </a:solidFill>
                <a:latin typeface="Helvetica" pitchFamily="34" charset="0"/>
                <a:cs typeface="Helvetica" pitchFamily="34" charset="0"/>
              </a:rPr>
              <a:t>= agree a little</a:t>
            </a:r>
            <a:endParaRPr lang="en-US" altLang="zh-CN" sz="2000" b="1" dirty="0">
              <a:solidFill>
                <a:schemeClr val="tx2"/>
              </a:solidFill>
              <a:latin typeface="Helvetica" pitchFamily="34" charset="0"/>
              <a:cs typeface="Helvetica" pitchFamily="34" charset="0"/>
            </a:endParaRPr>
          </a:p>
          <a:p>
            <a:pPr eaLnBrk="1" hangingPunct="1"/>
            <a:r>
              <a:rPr lang="en-US" altLang="zh-CN" sz="2000" b="1" dirty="0">
                <a:solidFill>
                  <a:schemeClr val="tx2"/>
                </a:solidFill>
                <a:latin typeface="Helvetica" pitchFamily="34" charset="0"/>
                <a:cs typeface="Helvetica" pitchFamily="34" charset="0"/>
              </a:rPr>
              <a:t>3 = agree to some </a:t>
            </a:r>
            <a:r>
              <a:rPr lang="en-US" altLang="zh-CN" sz="2000" b="1" dirty="0" smtClean="0">
                <a:solidFill>
                  <a:schemeClr val="tx2"/>
                </a:solidFill>
                <a:latin typeface="Helvetica" pitchFamily="34" charset="0"/>
                <a:cs typeface="Helvetica" pitchFamily="34" charset="0"/>
              </a:rPr>
              <a:t>extent      </a:t>
            </a:r>
            <a:endParaRPr lang="en-US" altLang="zh-CN" sz="2000" b="1" dirty="0" smtClean="0">
              <a:solidFill>
                <a:schemeClr val="tx2"/>
              </a:solidFill>
              <a:latin typeface="Helvetica" pitchFamily="34" charset="0"/>
              <a:cs typeface="Helvetica" pitchFamily="34" charset="0"/>
            </a:endParaRPr>
          </a:p>
          <a:p>
            <a:pPr eaLnBrk="1" hangingPunct="1"/>
            <a:r>
              <a:rPr lang="en-US" altLang="zh-CN" sz="2000" b="1" dirty="0" smtClean="0">
                <a:solidFill>
                  <a:schemeClr val="tx2"/>
                </a:solidFill>
                <a:latin typeface="Helvetica" pitchFamily="34" charset="0"/>
                <a:cs typeface="Helvetica" pitchFamily="34" charset="0"/>
              </a:rPr>
              <a:t>4 </a:t>
            </a:r>
            <a:r>
              <a:rPr lang="en-US" altLang="zh-CN" sz="2000" b="1" dirty="0">
                <a:solidFill>
                  <a:schemeClr val="tx2"/>
                </a:solidFill>
                <a:latin typeface="Helvetica" pitchFamily="34" charset="0"/>
                <a:cs typeface="Helvetica" pitchFamily="34" charset="0"/>
              </a:rPr>
              <a:t>= mostly agree</a:t>
            </a:r>
            <a:endParaRPr lang="en-US" altLang="zh-CN" sz="2000" b="1" dirty="0">
              <a:solidFill>
                <a:schemeClr val="tx2"/>
              </a:solidFill>
              <a:latin typeface="Helvetica" pitchFamily="34" charset="0"/>
              <a:cs typeface="Helvetica" pitchFamily="34" charset="0"/>
            </a:endParaRPr>
          </a:p>
          <a:p>
            <a:pPr eaLnBrk="1" hangingPunct="1"/>
            <a:r>
              <a:rPr lang="en-US" altLang="zh-CN" sz="2000" b="1" dirty="0">
                <a:solidFill>
                  <a:schemeClr val="tx2"/>
                </a:solidFill>
                <a:latin typeface="Helvetica" pitchFamily="34" charset="0"/>
                <a:cs typeface="Helvetica" pitchFamily="34" charset="0"/>
              </a:rPr>
              <a:t>5 = agree completely</a:t>
            </a:r>
            <a:endParaRPr lang="zh-CN" altLang="en-US" sz="2000" b="1" dirty="0">
              <a:solidFill>
                <a:schemeClr val="tx2"/>
              </a:solidFill>
              <a:latin typeface="Helvetica" pitchFamily="34" charset="0"/>
              <a:cs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srcRect/>
          <a:stretch>
            <a:fillRect/>
          </a:stretch>
        </p:blipFill>
        <p:spPr bwMode="auto">
          <a:xfrm>
            <a:off x="125413" y="928688"/>
            <a:ext cx="8947150" cy="5643562"/>
          </a:xfrm>
          <a:prstGeom prst="rect">
            <a:avLst/>
          </a:prstGeom>
          <a:noFill/>
          <a:ln w="9525">
            <a:noFill/>
            <a:miter lim="800000"/>
            <a:headEnd/>
            <a:tailEnd/>
          </a:ln>
        </p:spPr>
      </p:pic>
      <p:sp>
        <p:nvSpPr>
          <p:cNvPr id="9" name="右箭头 8">
            <a:hlinkClick r:id="" action="ppaction://hlinkshowjump?jump=nextslide"/>
          </p:cNvPr>
          <p:cNvSpPr/>
          <p:nvPr/>
        </p:nvSpPr>
        <p:spPr>
          <a:xfrm>
            <a:off x="5148064" y="6021288"/>
            <a:ext cx="1686172" cy="548704"/>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8" name="TextBox 17"/>
          <p:cNvSpPr txBox="1">
            <a:spLocks noChangeArrowheads="1"/>
          </p:cNvSpPr>
          <p:nvPr/>
        </p:nvSpPr>
        <p:spPr bwMode="auto">
          <a:xfrm>
            <a:off x="412768" y="1500174"/>
            <a:ext cx="6731000" cy="4708981"/>
          </a:xfrm>
          <a:prstGeom prst="rect">
            <a:avLst/>
          </a:prstGeom>
          <a:noFill/>
          <a:ln w="9525">
            <a:noFill/>
            <a:miter lim="800000"/>
          </a:ln>
        </p:spPr>
        <p:txBody>
          <a:bodyPr>
            <a:spAutoFit/>
          </a:bodyPr>
          <a:lstStyle/>
          <a:p>
            <a:pPr eaLnBrk="1" hangingPunct="1"/>
            <a:endParaRPr lang="en-US" altLang="zh-CN" sz="2300" dirty="0" smtClean="0">
              <a:latin typeface="Helvetica" pitchFamily="34" charset="0"/>
              <a:ea typeface="Cambria Math" panose="02040503050406030204" pitchFamily="18" charset="0"/>
              <a:cs typeface="Helvetica" pitchFamily="34" charset="0"/>
            </a:endParaRPr>
          </a:p>
          <a:p>
            <a:pPr eaLnBrk="1" hangingPunct="1"/>
            <a:r>
              <a:rPr lang="en-US" altLang="zh-CN" sz="2300" dirty="0" smtClean="0">
                <a:latin typeface="Helvetica" pitchFamily="34" charset="0"/>
                <a:ea typeface="Cambria Math" panose="02040503050406030204" pitchFamily="18" charset="0"/>
                <a:cs typeface="Helvetica" pitchFamily="34" charset="0"/>
              </a:rPr>
              <a:t>     The </a:t>
            </a:r>
            <a:r>
              <a:rPr lang="en-US" altLang="zh-CN" sz="2300" dirty="0">
                <a:latin typeface="Helvetica" pitchFamily="34" charset="0"/>
                <a:ea typeface="Cambria Math" panose="02040503050406030204" pitchFamily="18" charset="0"/>
                <a:cs typeface="Helvetica" pitchFamily="34" charset="0"/>
              </a:rPr>
              <a:t>first major difference between vacationing on a beach and in a city is the kind of </a:t>
            </a:r>
            <a:r>
              <a:rPr lang="en-US" altLang="zh-CN" sz="2400" dirty="0">
                <a:solidFill>
                  <a:srgbClr val="FF6600"/>
                </a:solidFill>
                <a:latin typeface="Helvetica" pitchFamily="34" charset="0"/>
                <a:ea typeface="Cambria Math" panose="02040503050406030204" pitchFamily="18" charset="0"/>
                <a:cs typeface="Helvetica" pitchFamily="34" charset="0"/>
              </a:rPr>
              <a:t>activities</a:t>
            </a:r>
            <a:r>
              <a:rPr lang="en-US" altLang="zh-CN" sz="2400" dirty="0">
                <a:latin typeface="Helvetica" pitchFamily="34" charset="0"/>
                <a:ea typeface="Cambria Math" panose="02040503050406030204" pitchFamily="18" charset="0"/>
                <a:cs typeface="Helvetica" pitchFamily="34" charset="0"/>
              </a:rPr>
              <a:t> </a:t>
            </a:r>
            <a:r>
              <a:rPr lang="en-US" altLang="zh-CN" sz="2300" dirty="0">
                <a:latin typeface="Helvetica" pitchFamily="34" charset="0"/>
                <a:ea typeface="Cambria Math" panose="02040503050406030204" pitchFamily="18" charset="0"/>
                <a:cs typeface="Helvetica" pitchFamily="34" charset="0"/>
              </a:rPr>
              <a:t>you are able to do. On a beach, for example, you can go sailing, fishing, surfing, skiing, or take advantage of the sun and lie in the sand to get a tan, or even in some cases feed sharks and swim with dolphins. On the other hand, in a city you can visit different sites such as museums, theaters, important buildings, or go downtown. This means that you have many places to know and you will need much more time and organization in a city than on a beach.</a:t>
            </a:r>
            <a:endParaRPr lang="en-US" altLang="zh-CN" sz="2300" dirty="0">
              <a:latin typeface="Helvetica" pitchFamily="34" charset="0"/>
              <a:ea typeface="Cambria Math" panose="02040503050406030204" pitchFamily="18" charset="0"/>
              <a:cs typeface="Helvetica" pitchFamily="34" charset="0"/>
            </a:endParaRPr>
          </a:p>
        </p:txBody>
      </p:sp>
      <p:pic>
        <p:nvPicPr>
          <p:cNvPr id="95238"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srcRect/>
          <a:stretch>
            <a:fillRect/>
          </a:stretch>
        </p:blipFill>
        <p:spPr bwMode="auto">
          <a:xfrm>
            <a:off x="125413" y="928688"/>
            <a:ext cx="8947150" cy="5643562"/>
          </a:xfrm>
          <a:prstGeom prst="rect">
            <a:avLst/>
          </a:prstGeom>
          <a:noFill/>
          <a:ln w="9525">
            <a:noFill/>
            <a:miter lim="800000"/>
            <a:headEnd/>
            <a:tailEnd/>
          </a:ln>
        </p:spPr>
      </p:pic>
      <p:sp>
        <p:nvSpPr>
          <p:cNvPr id="9" name="右箭头 8">
            <a:hlinkClick r:id="" action="ppaction://hlinkshowjump?jump=nextslide"/>
          </p:cNvPr>
          <p:cNvSpPr/>
          <p:nvPr/>
        </p:nvSpPr>
        <p:spPr>
          <a:xfrm>
            <a:off x="5148064" y="6021288"/>
            <a:ext cx="1686172" cy="548704"/>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8" name="TextBox 17"/>
          <p:cNvSpPr txBox="1">
            <a:spLocks noChangeArrowheads="1"/>
          </p:cNvSpPr>
          <p:nvPr/>
        </p:nvSpPr>
        <p:spPr bwMode="auto">
          <a:xfrm>
            <a:off x="428596" y="1487465"/>
            <a:ext cx="6802437" cy="4355038"/>
          </a:xfrm>
          <a:prstGeom prst="rect">
            <a:avLst/>
          </a:prstGeom>
          <a:noFill/>
          <a:ln w="9525">
            <a:noFill/>
            <a:miter lim="800000"/>
          </a:ln>
        </p:spPr>
        <p:txBody>
          <a:bodyPr wrap="square">
            <a:spAutoFit/>
          </a:bodyPr>
          <a:lstStyle/>
          <a:p>
            <a:pPr eaLnBrk="1" hangingPunct="1"/>
            <a:endParaRPr lang="en-US" altLang="zh-CN" sz="2300" dirty="0" smtClean="0">
              <a:latin typeface="Helvetica" pitchFamily="34" charset="0"/>
              <a:ea typeface="Cambria Math" panose="02040503050406030204" pitchFamily="18" charset="0"/>
              <a:cs typeface="Helvetica" pitchFamily="34" charset="0"/>
            </a:endParaRPr>
          </a:p>
          <a:p>
            <a:pPr eaLnBrk="1" hangingPunct="1"/>
            <a:r>
              <a:rPr lang="en-US" altLang="zh-CN" sz="2300" dirty="0" smtClean="0">
                <a:latin typeface="Helvetica" pitchFamily="34" charset="0"/>
                <a:ea typeface="Cambria Math" panose="02040503050406030204" pitchFamily="18" charset="0"/>
                <a:cs typeface="Helvetica" pitchFamily="34" charset="0"/>
              </a:rPr>
              <a:t>     Another </a:t>
            </a:r>
            <a:r>
              <a:rPr lang="en-US" altLang="zh-CN" sz="2300" dirty="0">
                <a:latin typeface="Helvetica" pitchFamily="34" charset="0"/>
                <a:ea typeface="Cambria Math" panose="02040503050406030204" pitchFamily="18" charset="0"/>
                <a:cs typeface="Helvetica" pitchFamily="34" charset="0"/>
              </a:rPr>
              <a:t>difference between vacationing on a beach and in a city is the </a:t>
            </a:r>
            <a:r>
              <a:rPr lang="en-US" altLang="zh-CN" sz="2400" dirty="0">
                <a:solidFill>
                  <a:srgbClr val="FF6600"/>
                </a:solidFill>
                <a:latin typeface="Helvetica" pitchFamily="34" charset="0"/>
                <a:ea typeface="Cambria Math" panose="02040503050406030204" pitchFamily="18" charset="0"/>
                <a:cs typeface="Helvetica" pitchFamily="34" charset="0"/>
              </a:rPr>
              <a:t>clothing and equipment </a:t>
            </a:r>
            <a:r>
              <a:rPr lang="en-US" altLang="zh-CN" sz="2300" dirty="0">
                <a:latin typeface="Helvetica" pitchFamily="34" charset="0"/>
                <a:ea typeface="Cambria Math" panose="02040503050406030204" pitchFamily="18" charset="0"/>
                <a:cs typeface="Helvetica" pitchFamily="34" charset="0"/>
              </a:rPr>
              <a:t>you need to take with you. If you decide to go to the beach, you will have to take mainly a bathing suit, shorts, short-sleeve shirts, sandals, sunglasses, and sun block. Considering that you are going to the city where you will have to walk a lot, you will need comfortable and casual clothing such as jeans and tennis shoes. You will also have to take fancy clothes in case you want to go, for example, to watch a play or to a concert.</a:t>
            </a:r>
            <a:endParaRPr lang="en-US" altLang="zh-CN" sz="2300" dirty="0">
              <a:latin typeface="Helvetica" pitchFamily="34" charset="0"/>
              <a:ea typeface="Cambria Math" panose="02040503050406030204" pitchFamily="18" charset="0"/>
              <a:cs typeface="Helvetica" pitchFamily="34" charset="0"/>
            </a:endParaRPr>
          </a:p>
        </p:txBody>
      </p:sp>
      <p:pic>
        <p:nvPicPr>
          <p:cNvPr id="96262"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srcRect/>
          <a:stretch>
            <a:fillRect/>
          </a:stretch>
        </p:blipFill>
        <p:spPr bwMode="auto">
          <a:xfrm>
            <a:off x="125413" y="928688"/>
            <a:ext cx="8947150" cy="5643562"/>
          </a:xfrm>
          <a:prstGeom prst="rect">
            <a:avLst/>
          </a:prstGeom>
          <a:noFill/>
          <a:ln w="9525">
            <a:noFill/>
            <a:miter lim="800000"/>
            <a:headEnd/>
            <a:tailEnd/>
          </a:ln>
        </p:spPr>
      </p:pic>
      <p:sp>
        <p:nvSpPr>
          <p:cNvPr id="8" name="右箭头 7">
            <a:hlinkClick r:id="" action="ppaction://hlinkshowjump?jump=nextslide"/>
          </p:cNvPr>
          <p:cNvSpPr/>
          <p:nvPr/>
        </p:nvSpPr>
        <p:spPr>
          <a:xfrm>
            <a:off x="5148064" y="6021288"/>
            <a:ext cx="1686172" cy="548704"/>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8" name="TextBox 17"/>
          <p:cNvSpPr txBox="1">
            <a:spLocks noChangeArrowheads="1"/>
          </p:cNvSpPr>
          <p:nvPr/>
        </p:nvSpPr>
        <p:spPr bwMode="auto">
          <a:xfrm>
            <a:off x="428596" y="1500174"/>
            <a:ext cx="6405640" cy="2585323"/>
          </a:xfrm>
          <a:prstGeom prst="rect">
            <a:avLst/>
          </a:prstGeom>
          <a:noFill/>
          <a:ln w="9525">
            <a:noFill/>
            <a:miter lim="800000"/>
          </a:ln>
        </p:spPr>
        <p:txBody>
          <a:bodyPr wrap="square">
            <a:spAutoFit/>
          </a:bodyPr>
          <a:lstStyle/>
          <a:p>
            <a:pPr eaLnBrk="1" hangingPunct="1"/>
            <a:r>
              <a:rPr lang="en-US" altLang="zh-CN" sz="2300" dirty="0" smtClean="0">
                <a:latin typeface="Helvetica" pitchFamily="34" charset="0"/>
                <a:ea typeface="Cambria Math" panose="02040503050406030204" pitchFamily="18" charset="0"/>
                <a:cs typeface="Helvetica" pitchFamily="34" charset="0"/>
              </a:rPr>
              <a:t>     The </a:t>
            </a:r>
            <a:r>
              <a:rPr lang="en-US" altLang="zh-CN" sz="2300" dirty="0">
                <a:latin typeface="Helvetica" pitchFamily="34" charset="0"/>
                <a:ea typeface="Cambria Math" panose="02040503050406030204" pitchFamily="18" charset="0"/>
                <a:cs typeface="Helvetica" pitchFamily="34" charset="0"/>
              </a:rPr>
              <a:t>final difference between vacationing on a beach and in a city is </a:t>
            </a:r>
            <a:r>
              <a:rPr lang="en-US" altLang="zh-CN" sz="2400" dirty="0">
                <a:solidFill>
                  <a:srgbClr val="FF6600"/>
                </a:solidFill>
                <a:latin typeface="Helvetica" pitchFamily="34" charset="0"/>
                <a:ea typeface="Cambria Math" panose="02040503050406030204" pitchFamily="18" charset="0"/>
                <a:cs typeface="Arial" panose="020B0604020202020204" pitchFamily="34" charset="0"/>
              </a:rPr>
              <a:t>the pace of life</a:t>
            </a:r>
            <a:r>
              <a:rPr lang="en-US" altLang="zh-CN" sz="2300" dirty="0">
                <a:latin typeface="Helvetica" pitchFamily="34" charset="0"/>
                <a:ea typeface="Cambria Math" panose="02040503050406030204" pitchFamily="18" charset="0"/>
                <a:cs typeface="Helvetica" pitchFamily="34" charset="0"/>
              </a:rPr>
              <a:t>. If you want a relaxing plan, your option will be the beach. When you are on the beach you just let things happen while in the city you will have to schedule all your activities in order to have time to visit the different sites you want to.</a:t>
            </a:r>
            <a:endParaRPr lang="en-US" altLang="zh-CN" sz="2300" dirty="0">
              <a:latin typeface="Helvetica" pitchFamily="34" charset="0"/>
              <a:ea typeface="Cambria Math" panose="02040503050406030204" pitchFamily="18" charset="0"/>
              <a:cs typeface="Helvetica" pitchFamily="34" charset="0"/>
            </a:endParaRPr>
          </a:p>
        </p:txBody>
      </p:sp>
      <p:pic>
        <p:nvPicPr>
          <p:cNvPr id="97285" name="Picture 2" descr="H:\2015年修改\图片18.jpg"/>
          <p:cNvPicPr>
            <a:picLocks noChangeAspect="1" noChangeArrowheads="1"/>
          </p:cNvPicPr>
          <p:nvPr/>
        </p:nvPicPr>
        <p:blipFill>
          <a:blip r:embed="rId2"/>
          <a:srcRect/>
          <a:stretch>
            <a:fillRect/>
          </a:stretch>
        </p:blipFill>
        <p:spPr bwMode="auto">
          <a:xfrm>
            <a:off x="0" y="0"/>
            <a:ext cx="7302500" cy="1163638"/>
          </a:xfrm>
          <a:prstGeom prst="rect">
            <a:avLst/>
          </a:prstGeom>
          <a:noFill/>
          <a:ln w="9525">
            <a:noFill/>
            <a:miter lim="800000"/>
            <a:headEnd/>
            <a:tailEnd/>
          </a:ln>
        </p:spPr>
      </p:pic>
      <p:sp>
        <p:nvSpPr>
          <p:cNvPr id="9" name="TextBox 8"/>
          <p:cNvSpPr txBox="1">
            <a:spLocks noChangeArrowheads="1"/>
          </p:cNvSpPr>
          <p:nvPr/>
        </p:nvSpPr>
        <p:spPr bwMode="auto">
          <a:xfrm>
            <a:off x="476298" y="4000504"/>
            <a:ext cx="6357938" cy="2215991"/>
          </a:xfrm>
          <a:prstGeom prst="rect">
            <a:avLst/>
          </a:prstGeom>
          <a:noFill/>
          <a:ln w="9525">
            <a:noFill/>
            <a:miter lim="800000"/>
          </a:ln>
        </p:spPr>
        <p:txBody>
          <a:bodyPr>
            <a:spAutoFit/>
          </a:bodyPr>
          <a:lstStyle/>
          <a:p>
            <a:pPr eaLnBrk="1" hangingPunct="1"/>
            <a:r>
              <a:rPr lang="en-US" altLang="zh-CN" sz="2300" dirty="0" smtClean="0">
                <a:latin typeface="Helvetica" pitchFamily="34" charset="0"/>
                <a:ea typeface="Cambria Math" panose="02040503050406030204" pitchFamily="18" charset="0"/>
                <a:cs typeface="Helvetica" pitchFamily="34" charset="0"/>
              </a:rPr>
              <a:t>     In </a:t>
            </a:r>
            <a:r>
              <a:rPr lang="en-US" altLang="zh-CN" sz="2300" dirty="0">
                <a:latin typeface="Helvetica" pitchFamily="34" charset="0"/>
                <a:ea typeface="Cambria Math" panose="02040503050406030204" pitchFamily="18" charset="0"/>
                <a:cs typeface="Helvetica" pitchFamily="34" charset="0"/>
              </a:rPr>
              <a:t>conclusion, here you have these differences to consider when deciding where to go on vacation. Although both places are interesting and exciting, it all depends on what you are looking for. Keep in mind that wherever you decide to go you will enjoy it.</a:t>
            </a:r>
            <a:endParaRPr lang="en-US" altLang="zh-CN" sz="2300" dirty="0">
              <a:latin typeface="Helvetica" pitchFamily="34" charset="0"/>
              <a:ea typeface="Cambria Math" panose="02040503050406030204" pitchFamily="18" charset="0"/>
              <a:cs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H:\2015年修改\图片18.jpg"/>
          <p:cNvPicPr>
            <a:picLocks noChangeAspect="1" noChangeArrowheads="1"/>
          </p:cNvPicPr>
          <p:nvPr/>
        </p:nvPicPr>
        <p:blipFill>
          <a:blip r:embed="rId1"/>
          <a:srcRect/>
          <a:stretch>
            <a:fillRect/>
          </a:stretch>
        </p:blipFill>
        <p:spPr bwMode="auto">
          <a:xfrm>
            <a:off x="0" y="0"/>
            <a:ext cx="7302500" cy="1163638"/>
          </a:xfrm>
          <a:prstGeom prst="rect">
            <a:avLst/>
          </a:prstGeom>
          <a:noFill/>
          <a:ln w="9525">
            <a:noFill/>
            <a:miter lim="800000"/>
            <a:headEnd/>
            <a:tailEnd/>
          </a:ln>
        </p:spPr>
      </p:pic>
      <p:sp>
        <p:nvSpPr>
          <p:cNvPr id="24" name="TextBox 23"/>
          <p:cNvSpPr txBox="1"/>
          <p:nvPr/>
        </p:nvSpPr>
        <p:spPr>
          <a:xfrm>
            <a:off x="664820" y="1568405"/>
            <a:ext cx="3115092" cy="492443"/>
          </a:xfrm>
          <a:prstGeom prst="rect">
            <a:avLst/>
          </a:prstGeom>
          <a:noFill/>
          <a:ln>
            <a:solidFill>
              <a:srgbClr val="FF6600"/>
            </a:solidFill>
          </a:ln>
          <a:effectLst>
            <a:glow rad="63500">
              <a:schemeClr val="accent6">
                <a:satMod val="175000"/>
                <a:alpha val="40000"/>
              </a:schemeClr>
            </a:glow>
          </a:effectLst>
        </p:spPr>
        <p:txBody>
          <a:bodyPr>
            <a:spAutoFit/>
          </a:bodyPr>
          <a:lstStyle/>
          <a:p>
            <a:pPr algn="ctr" eaLnBrk="1" fontAlgn="auto" hangingPunct="1">
              <a:spcBef>
                <a:spcPts val="0"/>
              </a:spcBef>
              <a:spcAft>
                <a:spcPts val="0"/>
              </a:spcAft>
              <a:defRPr/>
            </a:pPr>
            <a:r>
              <a:rPr lang="en-US" altLang="zh-CN" sz="2600" b="1" dirty="0">
                <a:latin typeface="Helvetica" pitchFamily="34" charset="0"/>
                <a:ea typeface="楷体_GB2312" panose="02010609030101010101" pitchFamily="49" charset="-122"/>
              </a:rPr>
              <a:t>Writing practice</a:t>
            </a:r>
            <a:endParaRPr lang="zh-CN" altLang="en-US" sz="2600" b="1" dirty="0">
              <a:latin typeface="+mn-lt"/>
              <a:ea typeface="+mn-ea"/>
            </a:endParaRPr>
          </a:p>
        </p:txBody>
      </p:sp>
      <p:sp>
        <p:nvSpPr>
          <p:cNvPr id="25" name="Rectangle 1"/>
          <p:cNvSpPr>
            <a:spLocks noChangeArrowheads="1"/>
          </p:cNvSpPr>
          <p:nvPr/>
        </p:nvSpPr>
        <p:spPr bwMode="auto">
          <a:xfrm>
            <a:off x="395288" y="2708275"/>
            <a:ext cx="5311775" cy="2493963"/>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fontAlgn="auto">
              <a:lnSpc>
                <a:spcPct val="150000"/>
              </a:lnSpc>
              <a:spcBef>
                <a:spcPts val="0"/>
              </a:spcBef>
              <a:spcAft>
                <a:spcPts val="0"/>
              </a:spcAft>
              <a:defRPr/>
            </a:pPr>
            <a:r>
              <a:rPr lang="en-US" altLang="zh-CN" sz="2600" b="1" dirty="0">
                <a:latin typeface="Helvetica" pitchFamily="34" charset="0"/>
                <a:ea typeface="Cambria Math" panose="02040503050406030204" pitchFamily="18" charset="0"/>
                <a:cs typeface="Arial" panose="020B0604020202020204" pitchFamily="34" charset="0"/>
              </a:rPr>
              <a:t>Directions:  </a:t>
            </a:r>
            <a:r>
              <a:rPr lang="en-US" altLang="zh-CN" sz="2600" dirty="0">
                <a:latin typeface="Helvetica" pitchFamily="34" charset="0"/>
                <a:ea typeface="Cambria Math" panose="02040503050406030204" pitchFamily="18" charset="0"/>
                <a:cs typeface="Arial" panose="020B0604020202020204" pitchFamily="34" charset="0"/>
              </a:rPr>
              <a:t>Write an essay of no less than 200 words on one of the following topics. One topic has an outline that you can follow.</a:t>
            </a:r>
            <a:endParaRPr lang="en-US" altLang="zh-CN" sz="2600" dirty="0">
              <a:latin typeface="Helvetica" pitchFamily="34" charset="0"/>
              <a:ea typeface="Cambria Math" panose="02040503050406030204" pitchFamily="18" charset="0"/>
              <a:cs typeface="Arial" panose="020B0604020202020204" pitchFamily="34" charset="0"/>
            </a:endParaRPr>
          </a:p>
        </p:txBody>
      </p:sp>
      <p:pic>
        <p:nvPicPr>
          <p:cNvPr id="2" name="图片 1"/>
          <p:cNvPicPr>
            <a:picLocks noChangeAspect="1"/>
          </p:cNvPicPr>
          <p:nvPr/>
        </p:nvPicPr>
        <p:blipFill>
          <a:blip r:embed="rId2" cstate="print"/>
          <a:stretch>
            <a:fillRect/>
          </a:stretch>
        </p:blipFill>
        <p:spPr>
          <a:xfrm rot="1372488">
            <a:off x="6021725" y="2378002"/>
            <a:ext cx="2465264" cy="245430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2015年修改\图片18.jpg"/>
          <p:cNvPicPr>
            <a:picLocks noChangeAspect="1" noChangeArrowheads="1"/>
          </p:cNvPicPr>
          <p:nvPr/>
        </p:nvPicPr>
        <p:blipFill>
          <a:blip r:embed="rId1"/>
          <a:srcRect/>
          <a:stretch>
            <a:fillRect/>
          </a:stretch>
        </p:blipFill>
        <p:spPr bwMode="auto">
          <a:xfrm>
            <a:off x="0" y="33338"/>
            <a:ext cx="7302500" cy="1163637"/>
          </a:xfrm>
          <a:prstGeom prst="rect">
            <a:avLst/>
          </a:prstGeom>
          <a:noFill/>
          <a:ln w="9525">
            <a:noFill/>
            <a:miter lim="800000"/>
            <a:headEnd/>
            <a:tailEnd/>
          </a:ln>
        </p:spPr>
      </p:pic>
      <p:grpSp>
        <p:nvGrpSpPr>
          <p:cNvPr id="100355" name="组合 22"/>
          <p:cNvGrpSpPr/>
          <p:nvPr/>
        </p:nvGrpSpPr>
        <p:grpSpPr bwMode="auto">
          <a:xfrm>
            <a:off x="323850" y="1279525"/>
            <a:ext cx="8448675" cy="5318125"/>
            <a:chOff x="173005" y="1310267"/>
            <a:chExt cx="8661433" cy="5462238"/>
          </a:xfrm>
        </p:grpSpPr>
        <p:sp>
          <p:nvSpPr>
            <p:cNvPr id="8" name="矩形 7"/>
            <p:cNvSpPr/>
            <p:nvPr/>
          </p:nvSpPr>
          <p:spPr>
            <a:xfrm>
              <a:off x="173005" y="1310267"/>
              <a:ext cx="8661433" cy="546223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eaLnBrk="1" fontAlgn="auto" hangingPunct="1">
                <a:lnSpc>
                  <a:spcPct val="110000"/>
                </a:lnSpc>
                <a:spcBef>
                  <a:spcPts val="0"/>
                </a:spcBef>
                <a:spcAft>
                  <a:spcPts val="0"/>
                </a:spcAft>
                <a:defRPr/>
              </a:pPr>
              <a:r>
                <a:rPr lang="en-US" altLang="zh-CN" sz="2400" b="1" dirty="0">
                  <a:solidFill>
                    <a:srgbClr val="FF6600"/>
                  </a:solidFill>
                </a:rPr>
                <a:t>Topic:   </a:t>
              </a:r>
              <a:r>
                <a:rPr lang="en-US" altLang="zh-CN" sz="2400" dirty="0"/>
                <a:t>Continuing to study or going to work</a:t>
              </a:r>
              <a:endParaRPr lang="en-US" altLang="zh-CN" sz="2400" dirty="0"/>
            </a:p>
            <a:p>
              <a:pPr eaLnBrk="1" fontAlgn="auto" hangingPunct="1">
                <a:lnSpc>
                  <a:spcPct val="110000"/>
                </a:lnSpc>
                <a:spcBef>
                  <a:spcPts val="0"/>
                </a:spcBef>
                <a:spcAft>
                  <a:spcPts val="0"/>
                </a:spcAft>
                <a:defRPr/>
              </a:pPr>
              <a:r>
                <a:rPr lang="en-US" altLang="zh-CN" sz="2400" b="1" dirty="0">
                  <a:solidFill>
                    <a:srgbClr val="FF6600"/>
                  </a:solidFill>
                </a:rPr>
                <a:t>Introduction:  </a:t>
              </a:r>
              <a:r>
                <a:rPr lang="en-US" altLang="zh-CN" sz="2400" dirty="0"/>
                <a:t>Choosing between continuing to study and going to work will have profound impacts on your future life and career.</a:t>
              </a:r>
              <a:endParaRPr lang="en-US" altLang="zh-CN" sz="2400" dirty="0"/>
            </a:p>
            <a:p>
              <a:pPr eaLnBrk="1" fontAlgn="auto" hangingPunct="1">
                <a:lnSpc>
                  <a:spcPct val="110000"/>
                </a:lnSpc>
                <a:spcBef>
                  <a:spcPts val="0"/>
                </a:spcBef>
                <a:spcAft>
                  <a:spcPts val="0"/>
                </a:spcAft>
                <a:defRPr/>
              </a:pPr>
              <a:r>
                <a:rPr lang="en-US" altLang="zh-CN" sz="2400" b="1" dirty="0">
                  <a:solidFill>
                    <a:srgbClr val="FF6600"/>
                  </a:solidFill>
                </a:rPr>
                <a:t>Body:</a:t>
              </a:r>
              <a:endParaRPr lang="en-US" altLang="zh-CN" sz="2400" b="1" dirty="0">
                <a:solidFill>
                  <a:srgbClr val="FF6600"/>
                </a:solidFill>
              </a:endParaRPr>
            </a:p>
            <a:p>
              <a:pPr eaLnBrk="1" fontAlgn="auto" hangingPunct="1">
                <a:lnSpc>
                  <a:spcPct val="110000"/>
                </a:lnSpc>
                <a:spcBef>
                  <a:spcPts val="0"/>
                </a:spcBef>
                <a:spcAft>
                  <a:spcPts val="0"/>
                </a:spcAft>
                <a:defRPr/>
              </a:pPr>
              <a:r>
                <a:rPr lang="en-US" altLang="zh-CN" sz="2400" b="1" dirty="0">
                  <a:solidFill>
                    <a:srgbClr val="FF6600"/>
                  </a:solidFill>
                </a:rPr>
                <a:t>Point 1: </a:t>
              </a:r>
              <a:r>
                <a:rPr lang="en-US" altLang="zh-CN" sz="2400" dirty="0"/>
                <a:t>Your choice now will have an impact on your planning for the future.                              •  continuing to study   •  going to work</a:t>
              </a:r>
              <a:endParaRPr lang="en-US" altLang="zh-CN" sz="2400" dirty="0"/>
            </a:p>
            <a:p>
              <a:pPr eaLnBrk="1" fontAlgn="auto" hangingPunct="1">
                <a:lnSpc>
                  <a:spcPct val="110000"/>
                </a:lnSpc>
                <a:spcBef>
                  <a:spcPts val="0"/>
                </a:spcBef>
                <a:spcAft>
                  <a:spcPts val="0"/>
                </a:spcAft>
                <a:defRPr/>
              </a:pPr>
              <a:r>
                <a:rPr lang="en-US" altLang="zh-CN" sz="2400" b="1" dirty="0">
                  <a:solidFill>
                    <a:srgbClr val="FF6600"/>
                  </a:solidFill>
                </a:rPr>
                <a:t>Point 2: </a:t>
              </a:r>
              <a:r>
                <a:rPr lang="en-US" altLang="zh-CN" sz="2400" dirty="0"/>
                <a:t>Your choice will also have an impact on your economic conditions.                              •  continuing to study   •  going to work</a:t>
              </a:r>
              <a:endParaRPr lang="en-US" altLang="zh-CN" sz="2400" dirty="0"/>
            </a:p>
            <a:p>
              <a:pPr eaLnBrk="1" fontAlgn="auto" hangingPunct="1">
                <a:lnSpc>
                  <a:spcPct val="110000"/>
                </a:lnSpc>
                <a:spcBef>
                  <a:spcPts val="0"/>
                </a:spcBef>
                <a:spcAft>
                  <a:spcPts val="0"/>
                </a:spcAft>
                <a:defRPr/>
              </a:pPr>
              <a:r>
                <a:rPr lang="en-US" altLang="zh-CN" sz="2400" b="1" dirty="0">
                  <a:solidFill>
                    <a:srgbClr val="FF6600"/>
                  </a:solidFill>
                </a:rPr>
                <a:t>Point 3: </a:t>
              </a:r>
              <a:r>
                <a:rPr lang="en-US" altLang="zh-CN" sz="2400" dirty="0"/>
                <a:t>Your choice will, of course, have a great impact on your future job opportunities.     •  continuing to study   •  going to work</a:t>
              </a:r>
              <a:endParaRPr lang="en-US" altLang="zh-CN" sz="2400" dirty="0"/>
            </a:p>
            <a:p>
              <a:pPr eaLnBrk="1" fontAlgn="auto" hangingPunct="1">
                <a:lnSpc>
                  <a:spcPct val="110000"/>
                </a:lnSpc>
                <a:spcBef>
                  <a:spcPts val="0"/>
                </a:spcBef>
                <a:spcAft>
                  <a:spcPts val="0"/>
                </a:spcAft>
                <a:defRPr/>
              </a:pPr>
              <a:r>
                <a:rPr lang="en-US" altLang="zh-CN" sz="2400" b="1" dirty="0">
                  <a:solidFill>
                    <a:srgbClr val="FF6600"/>
                  </a:solidFill>
                </a:rPr>
                <a:t>Conclusion:  </a:t>
              </a:r>
              <a:endParaRPr lang="en-US" altLang="zh-CN" sz="2400" b="1" dirty="0">
                <a:solidFill>
                  <a:srgbClr val="FF6600"/>
                </a:solidFill>
              </a:endParaRPr>
            </a:p>
            <a:p>
              <a:pPr eaLnBrk="1" fontAlgn="auto" hangingPunct="1">
                <a:lnSpc>
                  <a:spcPct val="110000"/>
                </a:lnSpc>
                <a:spcBef>
                  <a:spcPts val="0"/>
                </a:spcBef>
                <a:spcAft>
                  <a:spcPts val="0"/>
                </a:spcAft>
                <a:defRPr/>
              </a:pPr>
              <a:r>
                <a:rPr lang="en-US" altLang="zh-CN" sz="2400" dirty="0"/>
                <a:t>You should be clear about all the possible impacts of your choice before you make the final decision.</a:t>
              </a:r>
              <a:endParaRPr lang="en-US" altLang="zh-CN" sz="2400" dirty="0"/>
            </a:p>
          </p:txBody>
        </p:sp>
        <p:cxnSp>
          <p:nvCxnSpPr>
            <p:cNvPr id="10" name="直接连接符 9"/>
            <p:cNvCxnSpPr/>
            <p:nvPr/>
          </p:nvCxnSpPr>
          <p:spPr>
            <a:xfrm>
              <a:off x="213692" y="1784748"/>
              <a:ext cx="8620746" cy="1630"/>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13692" y="2143463"/>
              <a:ext cx="8620746" cy="1630"/>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3692" y="2572289"/>
              <a:ext cx="8620746" cy="1631"/>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3692" y="3001116"/>
              <a:ext cx="8620746" cy="1630"/>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13692" y="3428311"/>
              <a:ext cx="8620746" cy="1630"/>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13692" y="3857137"/>
              <a:ext cx="8620746" cy="1631"/>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3692" y="4214222"/>
              <a:ext cx="8620746" cy="1630"/>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3692" y="4643047"/>
              <a:ext cx="8620746" cy="1631"/>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3692" y="5000132"/>
              <a:ext cx="8620746" cy="1630"/>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3692" y="5428958"/>
              <a:ext cx="8620746" cy="1631"/>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13692" y="5883873"/>
              <a:ext cx="8620746" cy="1630"/>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grpSp>
      <p:cxnSp>
        <p:nvCxnSpPr>
          <p:cNvPr id="24" name="直接连接符 23"/>
          <p:cNvCxnSpPr/>
          <p:nvPr/>
        </p:nvCxnSpPr>
        <p:spPr>
          <a:xfrm>
            <a:off x="447675" y="6165850"/>
            <a:ext cx="8324850"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899592" y="1772816"/>
            <a:ext cx="7416824" cy="197672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TextBox 13"/>
          <p:cNvSpPr txBox="1">
            <a:spLocks noChangeArrowheads="1"/>
          </p:cNvSpPr>
          <p:nvPr/>
        </p:nvSpPr>
        <p:spPr bwMode="auto">
          <a:xfrm>
            <a:off x="652463" y="1700213"/>
            <a:ext cx="7880350" cy="1819275"/>
          </a:xfrm>
          <a:prstGeom prst="rect">
            <a:avLst/>
          </a:prstGeom>
          <a:noFill/>
          <a:ln w="9525">
            <a:noFill/>
            <a:miter lim="800000"/>
          </a:ln>
        </p:spPr>
        <p:txBody>
          <a:bodyPr>
            <a:spAutoFit/>
          </a:bodyPr>
          <a:lstStyle/>
          <a:p>
            <a:pPr eaLnBrk="1" hangingPunct="1">
              <a:lnSpc>
                <a:spcPct val="150000"/>
              </a:lnSpc>
            </a:pPr>
            <a:r>
              <a:rPr lang="en-US" altLang="zh-CN" sz="2600" b="1" dirty="0">
                <a:solidFill>
                  <a:srgbClr val="FF6600"/>
                </a:solidFill>
                <a:latin typeface="Helvetica" pitchFamily="34" charset="0"/>
                <a:ea typeface="Cambria Math" panose="02040503050406030204" pitchFamily="18" charset="0"/>
                <a:cs typeface="Arial" panose="020B0604020202020204" pitchFamily="34" charset="0"/>
              </a:rPr>
              <a:t>      More topics:</a:t>
            </a:r>
            <a:endParaRPr lang="en-US" altLang="zh-CN" sz="2600" dirty="0">
              <a:latin typeface="Helvetica" pitchFamily="34" charset="0"/>
              <a:ea typeface="Cambria Math" panose="02040503050406030204" pitchFamily="18" charset="0"/>
              <a:cs typeface="Arial" panose="020B0604020202020204" pitchFamily="34" charset="0"/>
            </a:endParaRPr>
          </a:p>
          <a:p>
            <a:pPr eaLnBrk="1" hangingPunct="1">
              <a:lnSpc>
                <a:spcPct val="150000"/>
              </a:lnSpc>
            </a:pPr>
            <a:r>
              <a:rPr lang="en-US" altLang="zh-CN" sz="2600" dirty="0">
                <a:latin typeface="Helvetica" pitchFamily="34" charset="0"/>
                <a:ea typeface="Cambria Math" panose="02040503050406030204" pitchFamily="18" charset="0"/>
                <a:cs typeface="Arial" panose="020B0604020202020204" pitchFamily="34" charset="0"/>
              </a:rPr>
              <a:t>   •  Two fast-food restaurants</a:t>
            </a:r>
            <a:endParaRPr lang="en-US" altLang="zh-CN" sz="2600" dirty="0">
              <a:latin typeface="Helvetica" pitchFamily="34" charset="0"/>
              <a:ea typeface="Cambria Math" panose="02040503050406030204" pitchFamily="18" charset="0"/>
              <a:cs typeface="Arial" panose="020B0604020202020204" pitchFamily="34" charset="0"/>
            </a:endParaRPr>
          </a:p>
          <a:p>
            <a:pPr algn="ctr" eaLnBrk="1" hangingPunct="1">
              <a:lnSpc>
                <a:spcPct val="150000"/>
              </a:lnSpc>
            </a:pPr>
            <a:r>
              <a:rPr lang="en-US" altLang="zh-CN" sz="2600" dirty="0">
                <a:latin typeface="Helvetica" pitchFamily="34" charset="0"/>
                <a:ea typeface="Cambria Math" panose="02040503050406030204" pitchFamily="18" charset="0"/>
                <a:cs typeface="Arial" panose="020B0604020202020204" pitchFamily="34" charset="0"/>
              </a:rPr>
              <a:t>•  Going to a movie or watching a movie at home</a:t>
            </a:r>
            <a:endParaRPr lang="en-US" altLang="zh-CN" sz="2600" dirty="0">
              <a:latin typeface="Helvetica" pitchFamily="34" charset="0"/>
              <a:ea typeface="Cambria Math" panose="02040503050406030204" pitchFamily="18" charset="0"/>
              <a:cs typeface="Arial" panose="020B0604020202020204" pitchFamily="34" charset="0"/>
            </a:endParaRPr>
          </a:p>
        </p:txBody>
      </p:sp>
      <p:pic>
        <p:nvPicPr>
          <p:cNvPr id="101382" name="Picture 4">
            <a:hlinkClick r:id="rId1" action="ppaction://hlinksldjump"/>
          </p:cNvPr>
          <p:cNvPicPr>
            <a:picLocks noChangeAspect="1" noChangeArrowheads="1"/>
          </p:cNvPicPr>
          <p:nvPr/>
        </p:nvPicPr>
        <p:blipFill>
          <a:blip r:embed="rId2">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01383" name="Picture 2" descr="H:\2015年修改\图片18.jpg"/>
          <p:cNvPicPr>
            <a:picLocks noChangeAspect="1" noChangeArrowheads="1"/>
          </p:cNvPicPr>
          <p:nvPr/>
        </p:nvPicPr>
        <p:blipFill>
          <a:blip r:embed="rId3"/>
          <a:srcRect/>
          <a:stretch>
            <a:fillRect/>
          </a:stretch>
        </p:blipFill>
        <p:spPr bwMode="auto">
          <a:xfrm>
            <a:off x="0" y="0"/>
            <a:ext cx="7302500" cy="1163638"/>
          </a:xfrm>
          <a:prstGeom prst="rect">
            <a:avLst/>
          </a:prstGeom>
          <a:noFill/>
          <a:ln w="9525">
            <a:noFill/>
            <a:miter lim="800000"/>
            <a:headEnd/>
            <a:tailEnd/>
          </a:ln>
        </p:spPr>
      </p:pic>
      <p:pic>
        <p:nvPicPr>
          <p:cNvPr id="3" name="图片 2"/>
          <p:cNvPicPr>
            <a:picLocks noChangeAspect="1"/>
          </p:cNvPicPr>
          <p:nvPr/>
        </p:nvPicPr>
        <p:blipFill>
          <a:blip r:embed="rId4"/>
          <a:stretch>
            <a:fillRect/>
          </a:stretch>
        </p:blipFill>
        <p:spPr>
          <a:xfrm>
            <a:off x="2643174" y="4071942"/>
            <a:ext cx="3753665" cy="233997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noChangeArrowheads="1"/>
          </p:cNvSpPr>
          <p:nvPr/>
        </p:nvSpPr>
        <p:spPr bwMode="auto">
          <a:xfrm>
            <a:off x="1115617" y="1958062"/>
            <a:ext cx="6984776" cy="584775"/>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indent="501650" algn="just" fontAlgn="auto">
              <a:spcBef>
                <a:spcPts val="0"/>
              </a:spcBef>
              <a:spcAft>
                <a:spcPts val="0"/>
              </a:spcAft>
              <a:defRPr/>
            </a:pPr>
            <a:r>
              <a:rPr lang="en-US" altLang="zh-CN" sz="3200" b="1" dirty="0">
                <a:ln w="22225">
                  <a:solidFill>
                    <a:schemeClr val="accent2"/>
                  </a:solidFill>
                  <a:prstDash val="solid"/>
                </a:ln>
                <a:latin typeface="Helvetica"/>
                <a:ea typeface="+mn-ea"/>
                <a:cs typeface="Times New Roman" panose="02020603050405020304" pitchFamily="18" charset="0"/>
              </a:rPr>
              <a:t>Have a Debate on Job-hopping. </a:t>
            </a:r>
            <a:endParaRPr lang="en-US" altLang="zh-CN" sz="3200" b="1" dirty="0">
              <a:ln w="22225">
                <a:solidFill>
                  <a:schemeClr val="accent2"/>
                </a:solidFill>
                <a:prstDash val="solid"/>
              </a:ln>
              <a:latin typeface="Helvetica"/>
              <a:ea typeface="+mn-ea"/>
              <a:cs typeface="Times New Roman" panose="02020603050405020304" pitchFamily="18" charset="0"/>
            </a:endParaRPr>
          </a:p>
        </p:txBody>
      </p:sp>
      <p:grpSp>
        <p:nvGrpSpPr>
          <p:cNvPr id="102404" name="组合 3"/>
          <p:cNvGrpSpPr/>
          <p:nvPr/>
        </p:nvGrpSpPr>
        <p:grpSpPr bwMode="auto">
          <a:xfrm>
            <a:off x="0" y="0"/>
            <a:ext cx="7516813" cy="1163638"/>
            <a:chOff x="0" y="0"/>
            <a:chExt cx="7516813" cy="1163637"/>
          </a:xfrm>
        </p:grpSpPr>
        <p:pic>
          <p:nvPicPr>
            <p:cNvPr id="102406" name="Picture 2" descr="H:\2015年修改\图片20.jpg"/>
            <p:cNvPicPr>
              <a:picLocks noChangeAspect="1" noChangeArrowheads="1"/>
            </p:cNvPicPr>
            <p:nvPr/>
          </p:nvPicPr>
          <p:blipFill>
            <a:blip r:embed="rId1"/>
            <a:srcRect/>
            <a:stretch>
              <a:fillRect/>
            </a:stretch>
          </p:blipFill>
          <p:spPr bwMode="auto">
            <a:xfrm>
              <a:off x="0" y="0"/>
              <a:ext cx="7516813" cy="1163637"/>
            </a:xfrm>
            <a:prstGeom prst="rect">
              <a:avLst/>
            </a:prstGeom>
            <a:noFill/>
            <a:ln w="9525">
              <a:noFill/>
              <a:miter lim="800000"/>
              <a:headEnd/>
              <a:tailEnd/>
            </a:ln>
          </p:spPr>
        </p:pic>
        <p:sp>
          <p:nvSpPr>
            <p:cNvPr id="7" name="矩形 6"/>
            <p:cNvSpPr/>
            <p:nvPr/>
          </p:nvSpPr>
          <p:spPr>
            <a:xfrm>
              <a:off x="4067175" y="476250"/>
              <a:ext cx="3025775" cy="649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800" b="1" dirty="0">
                  <a:solidFill>
                    <a:srgbClr val="FF6600"/>
                  </a:solidFill>
                  <a:effectLst>
                    <a:outerShdw blurRad="38100" dist="38100" dir="2700000" algn="tl">
                      <a:srgbClr val="000000">
                        <a:alpha val="43137"/>
                      </a:srgbClr>
                    </a:outerShdw>
                  </a:effectLst>
                  <a:latin typeface="Helvetica" pitchFamily="34" charset="0"/>
                  <a:cs typeface="Helvetica" pitchFamily="34" charset="0"/>
                </a:rPr>
                <a:t>English Debate</a:t>
              </a:r>
              <a:endParaRPr lang="zh-CN" altLang="en-US" sz="2800" b="1" dirty="0">
                <a:solidFill>
                  <a:srgbClr val="FF6600"/>
                </a:solidFill>
                <a:effectLst>
                  <a:outerShdw blurRad="38100" dist="38100" dir="2700000" algn="tl">
                    <a:srgbClr val="000000">
                      <a:alpha val="43137"/>
                    </a:srgbClr>
                  </a:outerShdw>
                </a:effectLst>
                <a:latin typeface="Helvetica" pitchFamily="34" charset="0"/>
                <a:cs typeface="Helvetica" pitchFamily="34" charset="0"/>
              </a:endParaRPr>
            </a:p>
          </p:txBody>
        </p:sp>
      </p:grpSp>
      <p:pic>
        <p:nvPicPr>
          <p:cNvPr id="3" name="图片 2"/>
          <p:cNvPicPr>
            <a:picLocks noChangeAspect="1"/>
          </p:cNvPicPr>
          <p:nvPr/>
        </p:nvPicPr>
        <p:blipFill>
          <a:blip r:embed="rId2" cstate="print"/>
          <a:stretch>
            <a:fillRect/>
          </a:stretch>
        </p:blipFill>
        <p:spPr>
          <a:xfrm>
            <a:off x="2987824" y="3212976"/>
            <a:ext cx="3453092" cy="2340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20816" y="2597166"/>
            <a:ext cx="6851646" cy="3334246"/>
          </a:xfrm>
          <a:prstGeom prst="rect">
            <a:avLst/>
          </a:prstGeom>
        </p:spPr>
        <p:txBody>
          <a:bodyPr wrap="square">
            <a:spAutoFit/>
          </a:bodyPr>
          <a:lstStyle/>
          <a:p>
            <a:pPr marL="120650" indent="-120650" eaLnBrk="1" fontAlgn="auto" hangingPunct="1">
              <a:spcBef>
                <a:spcPts val="0"/>
              </a:spcBef>
              <a:spcAft>
                <a:spcPts val="0"/>
              </a:spcAft>
              <a:defRPr/>
            </a:pPr>
            <a:r>
              <a:rPr lang="en-US" altLang="zh-CN" sz="2400" b="1" i="1" dirty="0">
                <a:solidFill>
                  <a:srgbClr val="FF6600"/>
                </a:solidFill>
                <a:latin typeface="Helvetica"/>
                <a:ea typeface="+mn-ea"/>
              </a:rPr>
              <a:t>PROS</a:t>
            </a:r>
            <a:endParaRPr lang="en-US" altLang="zh-CN" sz="2400" b="1" i="1" dirty="0">
              <a:solidFill>
                <a:srgbClr val="FF6600"/>
              </a:solidFill>
              <a:latin typeface="Helvetica"/>
              <a:ea typeface="+mn-ea"/>
            </a:endParaRPr>
          </a:p>
          <a:p>
            <a:pPr marL="457200" indent="-457200" eaLnBrk="1" fontAlgn="auto" hangingPunct="1">
              <a:lnSpc>
                <a:spcPts val="3200"/>
              </a:lnSpc>
              <a:spcBef>
                <a:spcPts val="0"/>
              </a:spcBef>
              <a:spcAft>
                <a:spcPts val="0"/>
              </a:spcAft>
              <a:buFont typeface="Arial" panose="020B0604020202020204" pitchFamily="34" charset="0"/>
              <a:buChar char="•"/>
              <a:defRPr/>
            </a:pPr>
            <a:r>
              <a:rPr lang="en-US" altLang="zh-CN" sz="2400" dirty="0">
                <a:latin typeface="Helvetica"/>
                <a:ea typeface="+mn-ea"/>
              </a:rPr>
              <a:t>Diverse background.</a:t>
            </a:r>
            <a:endParaRPr lang="en-US" altLang="zh-CN" sz="2400" dirty="0">
              <a:latin typeface="Helvetica"/>
              <a:ea typeface="+mn-ea"/>
            </a:endParaRPr>
          </a:p>
          <a:p>
            <a:pPr marL="457200" indent="-457200" eaLnBrk="1" fontAlgn="auto" hangingPunct="1">
              <a:lnSpc>
                <a:spcPts val="3200"/>
              </a:lnSpc>
              <a:spcBef>
                <a:spcPts val="0"/>
              </a:spcBef>
              <a:spcAft>
                <a:spcPts val="0"/>
              </a:spcAft>
              <a:buFont typeface="Arial" panose="020B0604020202020204" pitchFamily="34" charset="0"/>
              <a:buChar char="•"/>
              <a:defRPr/>
            </a:pPr>
            <a:r>
              <a:rPr lang="en-US" altLang="zh-CN" sz="2400" dirty="0">
                <a:latin typeface="Helvetica"/>
                <a:ea typeface="+mn-ea"/>
              </a:rPr>
              <a:t>Access to more information and resources. </a:t>
            </a:r>
            <a:endParaRPr lang="en-US" altLang="zh-CN" sz="2400" dirty="0">
              <a:latin typeface="Helvetica"/>
              <a:ea typeface="+mn-ea"/>
            </a:endParaRPr>
          </a:p>
          <a:p>
            <a:pPr marL="457200" indent="-457200" eaLnBrk="1" fontAlgn="auto" hangingPunct="1">
              <a:lnSpc>
                <a:spcPts val="3200"/>
              </a:lnSpc>
              <a:spcBef>
                <a:spcPts val="0"/>
              </a:spcBef>
              <a:spcAft>
                <a:spcPts val="0"/>
              </a:spcAft>
              <a:buFont typeface="Arial" panose="020B0604020202020204" pitchFamily="34" charset="0"/>
              <a:buChar char="•"/>
              <a:defRPr/>
            </a:pPr>
            <a:r>
              <a:rPr lang="en-US" altLang="zh-CN" sz="2400" dirty="0">
                <a:latin typeface="Helvetica"/>
                <a:ea typeface="+mn-ea"/>
              </a:rPr>
              <a:t>Exposure to different businesses and people. </a:t>
            </a:r>
            <a:endParaRPr lang="en-US" altLang="zh-CN" sz="2400" dirty="0">
              <a:latin typeface="Helvetica"/>
              <a:ea typeface="+mn-ea"/>
            </a:endParaRPr>
          </a:p>
          <a:p>
            <a:pPr marL="457200" indent="-457200" eaLnBrk="1" fontAlgn="auto" hangingPunct="1">
              <a:lnSpc>
                <a:spcPts val="3200"/>
              </a:lnSpc>
              <a:spcBef>
                <a:spcPts val="0"/>
              </a:spcBef>
              <a:spcAft>
                <a:spcPts val="0"/>
              </a:spcAft>
              <a:buFont typeface="Arial" panose="020B0604020202020204" pitchFamily="34" charset="0"/>
              <a:buChar char="•"/>
              <a:defRPr/>
            </a:pPr>
            <a:r>
              <a:rPr lang="en-US" altLang="zh-CN" sz="2400" dirty="0">
                <a:latin typeface="Helvetica"/>
                <a:ea typeface="+mn-ea"/>
              </a:rPr>
              <a:t>You’ll have a large, resourceful network.</a:t>
            </a:r>
            <a:endParaRPr lang="en-US" altLang="zh-CN" sz="2400" dirty="0">
              <a:latin typeface="Helvetica"/>
              <a:ea typeface="+mn-ea"/>
            </a:endParaRPr>
          </a:p>
          <a:p>
            <a:pPr marL="457200" indent="-457200" eaLnBrk="1" fontAlgn="auto" hangingPunct="1">
              <a:lnSpc>
                <a:spcPts val="3200"/>
              </a:lnSpc>
              <a:spcBef>
                <a:spcPts val="0"/>
              </a:spcBef>
              <a:spcAft>
                <a:spcPts val="0"/>
              </a:spcAft>
              <a:buFont typeface="Arial" panose="020B0604020202020204" pitchFamily="34" charset="0"/>
              <a:buChar char="•"/>
              <a:defRPr/>
            </a:pPr>
            <a:r>
              <a:rPr lang="en-US" altLang="zh-CN" sz="2400" dirty="0">
                <a:latin typeface="Helvetica"/>
                <a:ea typeface="+mn-ea"/>
              </a:rPr>
              <a:t>A chance to find the right fit.</a:t>
            </a:r>
            <a:endParaRPr lang="en-US" altLang="zh-CN" sz="2400" dirty="0">
              <a:latin typeface="Helvetica"/>
              <a:ea typeface="+mn-ea"/>
            </a:endParaRPr>
          </a:p>
          <a:p>
            <a:pPr marL="457200" indent="-457200" eaLnBrk="1" fontAlgn="auto" hangingPunct="1">
              <a:lnSpc>
                <a:spcPts val="3200"/>
              </a:lnSpc>
              <a:spcBef>
                <a:spcPts val="0"/>
              </a:spcBef>
              <a:spcAft>
                <a:spcPts val="0"/>
              </a:spcAft>
              <a:buFont typeface="Arial" panose="020B0604020202020204" pitchFamily="34" charset="0"/>
              <a:buChar char="•"/>
              <a:defRPr/>
            </a:pPr>
            <a:r>
              <a:rPr lang="en-US" altLang="zh-CN" sz="2400" dirty="0">
                <a:latin typeface="Helvetica"/>
                <a:ea typeface="+mn-ea"/>
              </a:rPr>
              <a:t>Higher pay. </a:t>
            </a:r>
            <a:endParaRPr lang="en-US" altLang="zh-CN" sz="2400" dirty="0">
              <a:latin typeface="Helvetica"/>
              <a:ea typeface="+mn-ea"/>
            </a:endParaRPr>
          </a:p>
          <a:p>
            <a:pPr marL="457200" indent="-457200" eaLnBrk="1" fontAlgn="auto" hangingPunct="1">
              <a:lnSpc>
                <a:spcPts val="3200"/>
              </a:lnSpc>
              <a:spcBef>
                <a:spcPts val="0"/>
              </a:spcBef>
              <a:spcAft>
                <a:spcPts val="0"/>
              </a:spcAft>
              <a:buFont typeface="Arial" panose="020B0604020202020204" pitchFamily="34" charset="0"/>
              <a:buChar char="•"/>
              <a:defRPr/>
            </a:pPr>
            <a:r>
              <a:rPr lang="en-US" altLang="zh-CN" sz="2400" dirty="0">
                <a:latin typeface="Helvetica"/>
                <a:ea typeface="+mn-ea"/>
              </a:rPr>
              <a:t>…</a:t>
            </a:r>
            <a:endParaRPr lang="zh-CN" altLang="en-US" sz="2400" dirty="0">
              <a:latin typeface="Helvetica"/>
              <a:ea typeface="+mn-ea"/>
            </a:endParaRPr>
          </a:p>
        </p:txBody>
      </p:sp>
      <p:grpSp>
        <p:nvGrpSpPr>
          <p:cNvPr id="103432" name="组合 9"/>
          <p:cNvGrpSpPr/>
          <p:nvPr/>
        </p:nvGrpSpPr>
        <p:grpSpPr bwMode="auto">
          <a:xfrm>
            <a:off x="0" y="0"/>
            <a:ext cx="7516813" cy="1163638"/>
            <a:chOff x="0" y="0"/>
            <a:chExt cx="7516813" cy="1163637"/>
          </a:xfrm>
        </p:grpSpPr>
        <p:pic>
          <p:nvPicPr>
            <p:cNvPr id="103434" name="Picture 2" descr="H:\2015年修改\图片20.jpg"/>
            <p:cNvPicPr>
              <a:picLocks noChangeAspect="1" noChangeArrowheads="1"/>
            </p:cNvPicPr>
            <p:nvPr/>
          </p:nvPicPr>
          <p:blipFill>
            <a:blip r:embed="rId1"/>
            <a:srcRect/>
            <a:stretch>
              <a:fillRect/>
            </a:stretch>
          </p:blipFill>
          <p:spPr bwMode="auto">
            <a:xfrm>
              <a:off x="0" y="0"/>
              <a:ext cx="7516813" cy="1163637"/>
            </a:xfrm>
            <a:prstGeom prst="rect">
              <a:avLst/>
            </a:prstGeom>
            <a:noFill/>
            <a:ln w="9525">
              <a:noFill/>
              <a:miter lim="800000"/>
              <a:headEnd/>
              <a:tailEnd/>
            </a:ln>
          </p:spPr>
        </p:pic>
        <p:sp>
          <p:nvSpPr>
            <p:cNvPr id="12" name="矩形 11"/>
            <p:cNvSpPr/>
            <p:nvPr/>
          </p:nvSpPr>
          <p:spPr>
            <a:xfrm>
              <a:off x="4067175" y="476250"/>
              <a:ext cx="3025775" cy="649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800" b="1" dirty="0">
                  <a:solidFill>
                    <a:srgbClr val="FF6600"/>
                  </a:solidFill>
                  <a:effectLst>
                    <a:outerShdw blurRad="38100" dist="38100" dir="2700000" algn="tl">
                      <a:srgbClr val="000000">
                        <a:alpha val="43137"/>
                      </a:srgbClr>
                    </a:outerShdw>
                  </a:effectLst>
                  <a:latin typeface="Helvetica" pitchFamily="34" charset="0"/>
                  <a:cs typeface="Helvetica" pitchFamily="34" charset="0"/>
                </a:rPr>
                <a:t>English Debate</a:t>
              </a:r>
              <a:endParaRPr lang="zh-CN" altLang="en-US" sz="2800" b="1" dirty="0">
                <a:solidFill>
                  <a:srgbClr val="FF6600"/>
                </a:solidFill>
                <a:effectLst>
                  <a:outerShdw blurRad="38100" dist="38100" dir="2700000" algn="tl">
                    <a:srgbClr val="000000">
                      <a:alpha val="43137"/>
                    </a:srgbClr>
                  </a:outerShdw>
                </a:effectLst>
                <a:latin typeface="Helvetica" pitchFamily="34" charset="0"/>
                <a:cs typeface="Helvetica" pitchFamily="34" charset="0"/>
              </a:endParaRPr>
            </a:p>
          </p:txBody>
        </p:sp>
      </p:grpSp>
      <p:sp>
        <p:nvSpPr>
          <p:cNvPr id="10" name="圆角矩形 9"/>
          <p:cNvSpPr/>
          <p:nvPr/>
        </p:nvSpPr>
        <p:spPr>
          <a:xfrm>
            <a:off x="971599" y="2462490"/>
            <a:ext cx="7427863" cy="384683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1" name="图片 10"/>
          <p:cNvPicPr>
            <a:picLocks noChangeAspect="1"/>
          </p:cNvPicPr>
          <p:nvPr/>
        </p:nvPicPr>
        <p:blipFill>
          <a:blip r:embed="rId2"/>
          <a:stretch>
            <a:fillRect/>
          </a:stretch>
        </p:blipFill>
        <p:spPr>
          <a:xfrm rot="21137653">
            <a:off x="5631045" y="4705801"/>
            <a:ext cx="3208714" cy="1945886"/>
          </a:xfrm>
          <a:prstGeom prst="ellipse">
            <a:avLst/>
          </a:prstGeom>
          <a:ln>
            <a:noFill/>
          </a:ln>
          <a:effectLst>
            <a:softEdge rad="112500"/>
          </a:effectLst>
        </p:spPr>
      </p:pic>
      <p:sp>
        <p:nvSpPr>
          <p:cNvPr id="13" name="Rectangle 1"/>
          <p:cNvSpPr>
            <a:spLocks noChangeArrowheads="1"/>
          </p:cNvSpPr>
          <p:nvPr/>
        </p:nvSpPr>
        <p:spPr bwMode="auto">
          <a:xfrm>
            <a:off x="928662" y="1579553"/>
            <a:ext cx="6608763" cy="492125"/>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eaLnBrk="1" fontAlgn="auto" hangingPunct="1">
              <a:spcBef>
                <a:spcPts val="0"/>
              </a:spcBef>
              <a:spcAft>
                <a:spcPts val="0"/>
              </a:spcAft>
              <a:defRPr/>
            </a:pPr>
            <a:r>
              <a:rPr kumimoji="1" lang="en-US" altLang="zh-CN" sz="2600" b="1" kern="0" dirty="0">
                <a:latin typeface="Helvetica"/>
                <a:ea typeface="+mn-ea"/>
              </a:rPr>
              <a:t>The pros and cons of job hopping:</a:t>
            </a:r>
            <a:endParaRPr kumimoji="1" lang="zh-CN" altLang="en-US" sz="2600" b="1" kern="0" dirty="0">
              <a:latin typeface="Helvetic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26"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80">
                                          <p:stCondLst>
                                            <p:cond delay="0"/>
                                          </p:stCondLst>
                                        </p:cTn>
                                        <p:tgtEl>
                                          <p:spTgt spid="11"/>
                                        </p:tgtEl>
                                      </p:cBhvr>
                                    </p:animEffect>
                                    <p:anim calcmode="lin" valueType="num">
                                      <p:cBhvr>
                                        <p:cTn id="11"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6" dur="26">
                                          <p:stCondLst>
                                            <p:cond delay="650"/>
                                          </p:stCondLst>
                                        </p:cTn>
                                        <p:tgtEl>
                                          <p:spTgt spid="11"/>
                                        </p:tgtEl>
                                      </p:cBhvr>
                                      <p:to x="100000" y="60000"/>
                                    </p:animScale>
                                    <p:animScale>
                                      <p:cBhvr>
                                        <p:cTn id="17" dur="166" decel="50000">
                                          <p:stCondLst>
                                            <p:cond delay="676"/>
                                          </p:stCondLst>
                                        </p:cTn>
                                        <p:tgtEl>
                                          <p:spTgt spid="11"/>
                                        </p:tgtEl>
                                      </p:cBhvr>
                                      <p:to x="100000" y="100000"/>
                                    </p:animScale>
                                    <p:animScale>
                                      <p:cBhvr>
                                        <p:cTn id="18" dur="26">
                                          <p:stCondLst>
                                            <p:cond delay="1312"/>
                                          </p:stCondLst>
                                        </p:cTn>
                                        <p:tgtEl>
                                          <p:spTgt spid="11"/>
                                        </p:tgtEl>
                                      </p:cBhvr>
                                      <p:to x="100000" y="80000"/>
                                    </p:animScale>
                                    <p:animScale>
                                      <p:cBhvr>
                                        <p:cTn id="19" dur="166" decel="50000">
                                          <p:stCondLst>
                                            <p:cond delay="1338"/>
                                          </p:stCondLst>
                                        </p:cTn>
                                        <p:tgtEl>
                                          <p:spTgt spid="11"/>
                                        </p:tgtEl>
                                      </p:cBhvr>
                                      <p:to x="100000" y="100000"/>
                                    </p:animScale>
                                    <p:animScale>
                                      <p:cBhvr>
                                        <p:cTn id="20" dur="26">
                                          <p:stCondLst>
                                            <p:cond delay="1642"/>
                                          </p:stCondLst>
                                        </p:cTn>
                                        <p:tgtEl>
                                          <p:spTgt spid="11"/>
                                        </p:tgtEl>
                                      </p:cBhvr>
                                      <p:to x="100000" y="90000"/>
                                    </p:animScale>
                                    <p:animScale>
                                      <p:cBhvr>
                                        <p:cTn id="21" dur="166" decel="50000">
                                          <p:stCondLst>
                                            <p:cond delay="1668"/>
                                          </p:stCondLst>
                                        </p:cTn>
                                        <p:tgtEl>
                                          <p:spTgt spid="11"/>
                                        </p:tgtEl>
                                      </p:cBhvr>
                                      <p:to x="100000" y="100000"/>
                                    </p:animScale>
                                    <p:animScale>
                                      <p:cBhvr>
                                        <p:cTn id="22" dur="26">
                                          <p:stCondLst>
                                            <p:cond delay="1808"/>
                                          </p:stCondLst>
                                        </p:cTn>
                                        <p:tgtEl>
                                          <p:spTgt spid="11"/>
                                        </p:tgtEl>
                                      </p:cBhvr>
                                      <p:to x="100000" y="95000"/>
                                    </p:animScale>
                                    <p:animScale>
                                      <p:cBhvr>
                                        <p:cTn id="23"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14413" y="2571744"/>
            <a:ext cx="7620025" cy="3539430"/>
          </a:xfrm>
          <a:prstGeom prst="rect">
            <a:avLst/>
          </a:prstGeom>
        </p:spPr>
        <p:txBody>
          <a:bodyPr wrap="square">
            <a:spAutoFit/>
          </a:bodyPr>
          <a:lstStyle/>
          <a:p>
            <a:pPr marL="120650" indent="-120650" eaLnBrk="1" fontAlgn="auto" hangingPunct="1">
              <a:spcBef>
                <a:spcPts val="0"/>
              </a:spcBef>
              <a:spcAft>
                <a:spcPts val="0"/>
              </a:spcAft>
              <a:defRPr/>
            </a:pPr>
            <a:r>
              <a:rPr lang="en-US" altLang="zh-CN" sz="2400" b="1" i="1" dirty="0">
                <a:solidFill>
                  <a:srgbClr val="FF6600"/>
                </a:solidFill>
                <a:latin typeface="Helvetica"/>
                <a:ea typeface="+mn-ea"/>
              </a:rPr>
              <a:t>CONS</a:t>
            </a:r>
            <a:endParaRPr lang="en-US" altLang="zh-CN" sz="2400" b="1" i="1" dirty="0">
              <a:solidFill>
                <a:srgbClr val="FF6600"/>
              </a:solidFill>
              <a:latin typeface="Helvetica"/>
              <a:ea typeface="+mn-ea"/>
            </a:endParaRPr>
          </a:p>
          <a:p>
            <a:pPr marL="457200" indent="-457200" eaLnBrk="1" fontAlgn="auto" hangingPunct="1">
              <a:lnSpc>
                <a:spcPts val="3000"/>
              </a:lnSpc>
              <a:spcBef>
                <a:spcPts val="0"/>
              </a:spcBef>
              <a:spcAft>
                <a:spcPts val="0"/>
              </a:spcAft>
              <a:buFont typeface="Arial" panose="020B0604020202020204" pitchFamily="34" charset="0"/>
              <a:buChar char="•"/>
              <a:defRPr/>
            </a:pPr>
            <a:r>
              <a:rPr lang="en-US" altLang="zh-CN" sz="2400" dirty="0">
                <a:latin typeface="Helvetica"/>
                <a:ea typeface="+mn-ea"/>
              </a:rPr>
              <a:t>An employer might see it as a sign </a:t>
            </a:r>
            <a:r>
              <a:rPr lang="en-US" altLang="zh-CN" sz="2400" dirty="0" smtClean="0">
                <a:latin typeface="Helvetica"/>
                <a:ea typeface="+mn-ea"/>
              </a:rPr>
              <a:t>of irresponsibility</a:t>
            </a:r>
            <a:r>
              <a:rPr lang="en-US" altLang="zh-CN" sz="2400" dirty="0">
                <a:latin typeface="Helvetica"/>
                <a:ea typeface="+mn-ea"/>
              </a:rPr>
              <a:t>.</a:t>
            </a:r>
            <a:endParaRPr lang="en-US" altLang="zh-CN" sz="2400" dirty="0">
              <a:latin typeface="Helvetica"/>
              <a:ea typeface="+mn-ea"/>
            </a:endParaRPr>
          </a:p>
          <a:p>
            <a:pPr marL="457200" indent="-457200" eaLnBrk="1" fontAlgn="auto" hangingPunct="1">
              <a:lnSpc>
                <a:spcPts val="3000"/>
              </a:lnSpc>
              <a:spcBef>
                <a:spcPts val="0"/>
              </a:spcBef>
              <a:spcAft>
                <a:spcPts val="0"/>
              </a:spcAft>
              <a:buFont typeface="Arial" panose="020B0604020202020204" pitchFamily="34" charset="0"/>
              <a:buChar char="•"/>
              <a:defRPr/>
            </a:pPr>
            <a:r>
              <a:rPr lang="en-US" altLang="zh-CN" sz="2400" dirty="0">
                <a:latin typeface="Helvetica"/>
                <a:ea typeface="+mn-ea"/>
              </a:rPr>
              <a:t>It may compromise your job security. </a:t>
            </a:r>
            <a:endParaRPr lang="en-US" altLang="zh-CN" sz="2400" dirty="0">
              <a:latin typeface="Helvetica"/>
              <a:ea typeface="+mn-ea"/>
            </a:endParaRPr>
          </a:p>
          <a:p>
            <a:pPr marL="457200" indent="-457200" eaLnBrk="1" fontAlgn="auto" hangingPunct="1">
              <a:lnSpc>
                <a:spcPts val="3000"/>
              </a:lnSpc>
              <a:spcBef>
                <a:spcPts val="0"/>
              </a:spcBef>
              <a:spcAft>
                <a:spcPts val="0"/>
              </a:spcAft>
              <a:buFont typeface="Arial" panose="020B0604020202020204" pitchFamily="34" charset="0"/>
              <a:buChar char="•"/>
              <a:defRPr/>
            </a:pPr>
            <a:r>
              <a:rPr lang="en-US" altLang="zh-CN" sz="2400" dirty="0">
                <a:latin typeface="Helvetica"/>
                <a:ea typeface="+mn-ea"/>
              </a:rPr>
              <a:t>Lack of satisfaction. </a:t>
            </a:r>
            <a:endParaRPr lang="en-US" altLang="zh-CN" sz="2400" dirty="0">
              <a:latin typeface="Helvetica"/>
              <a:ea typeface="+mn-ea"/>
            </a:endParaRPr>
          </a:p>
          <a:p>
            <a:pPr marL="457200" indent="-457200" eaLnBrk="1" fontAlgn="auto" hangingPunct="1">
              <a:lnSpc>
                <a:spcPts val="3000"/>
              </a:lnSpc>
              <a:spcBef>
                <a:spcPts val="0"/>
              </a:spcBef>
              <a:spcAft>
                <a:spcPts val="0"/>
              </a:spcAft>
              <a:buFont typeface="Arial" panose="020B0604020202020204" pitchFamily="34" charset="0"/>
              <a:buChar char="•"/>
              <a:defRPr/>
            </a:pPr>
            <a:r>
              <a:rPr lang="en-US" altLang="zh-CN" sz="2400" dirty="0">
                <a:latin typeface="Helvetica"/>
                <a:ea typeface="+mn-ea"/>
              </a:rPr>
              <a:t>You may damage relationships.</a:t>
            </a:r>
            <a:endParaRPr lang="en-US" altLang="zh-CN" sz="2400" dirty="0">
              <a:latin typeface="Helvetica"/>
              <a:ea typeface="+mn-ea"/>
            </a:endParaRPr>
          </a:p>
          <a:p>
            <a:pPr marL="457200" indent="-457200" eaLnBrk="1" fontAlgn="auto" hangingPunct="1">
              <a:lnSpc>
                <a:spcPts val="3000"/>
              </a:lnSpc>
              <a:spcBef>
                <a:spcPts val="0"/>
              </a:spcBef>
              <a:spcAft>
                <a:spcPts val="0"/>
              </a:spcAft>
              <a:buFont typeface="Arial" panose="020B0604020202020204" pitchFamily="34" charset="0"/>
              <a:buChar char="•"/>
              <a:defRPr/>
            </a:pPr>
            <a:r>
              <a:rPr lang="en-US" altLang="zh-CN" sz="2400" dirty="0">
                <a:latin typeface="Helvetica"/>
                <a:ea typeface="+mn-ea"/>
              </a:rPr>
              <a:t>They may question your judgment. </a:t>
            </a:r>
            <a:endParaRPr lang="en-US" altLang="zh-CN" sz="2400" dirty="0">
              <a:latin typeface="Helvetica"/>
              <a:ea typeface="+mn-ea"/>
            </a:endParaRPr>
          </a:p>
          <a:p>
            <a:pPr marL="457200" indent="-457200" eaLnBrk="1" fontAlgn="auto" hangingPunct="1">
              <a:lnSpc>
                <a:spcPts val="3000"/>
              </a:lnSpc>
              <a:spcBef>
                <a:spcPts val="0"/>
              </a:spcBef>
              <a:spcAft>
                <a:spcPts val="0"/>
              </a:spcAft>
              <a:buFont typeface="Arial" panose="020B0604020202020204" pitchFamily="34" charset="0"/>
              <a:buChar char="•"/>
              <a:defRPr/>
            </a:pPr>
            <a:r>
              <a:rPr lang="en-US" altLang="zh-CN" sz="2400" dirty="0">
                <a:latin typeface="Helvetica"/>
                <a:ea typeface="+mn-ea"/>
              </a:rPr>
              <a:t>They’ll fear you’ll leave at the first sign </a:t>
            </a:r>
            <a:r>
              <a:rPr lang="en-US" altLang="zh-CN" sz="2400" dirty="0" smtClean="0">
                <a:latin typeface="Helvetica"/>
                <a:ea typeface="+mn-ea"/>
              </a:rPr>
              <a:t>of trouble</a:t>
            </a:r>
            <a:r>
              <a:rPr lang="en-US" altLang="zh-CN" sz="2400" dirty="0">
                <a:latin typeface="Helvetica"/>
                <a:ea typeface="+mn-ea"/>
              </a:rPr>
              <a:t>. </a:t>
            </a:r>
            <a:endParaRPr lang="en-US" altLang="zh-CN" sz="2400" dirty="0">
              <a:latin typeface="Helvetica"/>
              <a:ea typeface="+mn-ea"/>
            </a:endParaRPr>
          </a:p>
          <a:p>
            <a:pPr marL="457200" indent="-457200" eaLnBrk="1" fontAlgn="auto" hangingPunct="1">
              <a:lnSpc>
                <a:spcPts val="3000"/>
              </a:lnSpc>
              <a:spcBef>
                <a:spcPts val="0"/>
              </a:spcBef>
              <a:spcAft>
                <a:spcPts val="0"/>
              </a:spcAft>
              <a:buFont typeface="Arial" panose="020B0604020202020204" pitchFamily="34" charset="0"/>
              <a:buChar char="•"/>
              <a:defRPr/>
            </a:pPr>
            <a:r>
              <a:rPr lang="en-US" altLang="zh-CN" sz="2400" dirty="0">
                <a:latin typeface="Helvetica"/>
                <a:ea typeface="+mn-ea"/>
              </a:rPr>
              <a:t>…</a:t>
            </a:r>
            <a:endParaRPr lang="zh-CN" altLang="en-US" sz="2400" dirty="0">
              <a:latin typeface="Helvetica"/>
              <a:ea typeface="+mn-ea"/>
            </a:endParaRPr>
          </a:p>
        </p:txBody>
      </p:sp>
      <p:pic>
        <p:nvPicPr>
          <p:cNvPr id="104451" name="Picture 4">
            <a:hlinkClick r:id="rId1" action="ppaction://hlinksldjump"/>
          </p:cNvPr>
          <p:cNvPicPr>
            <a:picLocks noChangeAspect="1" noChangeArrowheads="1"/>
          </p:cNvPicPr>
          <p:nvPr/>
        </p:nvPicPr>
        <p:blipFill>
          <a:blip r:embed="rId2">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9" name="Rectangle 1"/>
          <p:cNvSpPr>
            <a:spLocks noChangeArrowheads="1"/>
          </p:cNvSpPr>
          <p:nvPr/>
        </p:nvSpPr>
        <p:spPr bwMode="auto">
          <a:xfrm>
            <a:off x="928662" y="1579553"/>
            <a:ext cx="6608763" cy="492125"/>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eaLnBrk="1" fontAlgn="auto" hangingPunct="1">
              <a:spcBef>
                <a:spcPts val="0"/>
              </a:spcBef>
              <a:spcAft>
                <a:spcPts val="0"/>
              </a:spcAft>
              <a:defRPr/>
            </a:pPr>
            <a:r>
              <a:rPr kumimoji="1" lang="en-US" altLang="zh-CN" sz="2600" b="1" kern="0" dirty="0">
                <a:latin typeface="Helvetica"/>
                <a:ea typeface="+mn-ea"/>
              </a:rPr>
              <a:t>The pros and cons of job hopping:</a:t>
            </a:r>
            <a:endParaRPr kumimoji="1" lang="zh-CN" altLang="en-US" sz="2600" b="1" kern="0" dirty="0">
              <a:latin typeface="Helvetica"/>
              <a:ea typeface="+mn-ea"/>
            </a:endParaRPr>
          </a:p>
        </p:txBody>
      </p:sp>
      <p:grpSp>
        <p:nvGrpSpPr>
          <p:cNvPr id="104453" name="组合 9"/>
          <p:cNvGrpSpPr/>
          <p:nvPr/>
        </p:nvGrpSpPr>
        <p:grpSpPr bwMode="auto">
          <a:xfrm>
            <a:off x="0" y="0"/>
            <a:ext cx="7516813" cy="1163638"/>
            <a:chOff x="0" y="0"/>
            <a:chExt cx="7516813" cy="1163637"/>
          </a:xfrm>
        </p:grpSpPr>
        <p:pic>
          <p:nvPicPr>
            <p:cNvPr id="104458" name="Picture 2" descr="H:\2015年修改\图片20.jpg"/>
            <p:cNvPicPr>
              <a:picLocks noChangeAspect="1" noChangeArrowheads="1"/>
            </p:cNvPicPr>
            <p:nvPr/>
          </p:nvPicPr>
          <p:blipFill>
            <a:blip r:embed="rId3"/>
            <a:srcRect/>
            <a:stretch>
              <a:fillRect/>
            </a:stretch>
          </p:blipFill>
          <p:spPr bwMode="auto">
            <a:xfrm>
              <a:off x="0" y="0"/>
              <a:ext cx="7516813" cy="1163637"/>
            </a:xfrm>
            <a:prstGeom prst="rect">
              <a:avLst/>
            </a:prstGeom>
            <a:noFill/>
            <a:ln w="9525">
              <a:noFill/>
              <a:miter lim="800000"/>
              <a:headEnd/>
              <a:tailEnd/>
            </a:ln>
          </p:spPr>
        </p:pic>
        <p:sp>
          <p:nvSpPr>
            <p:cNvPr id="12" name="矩形 11"/>
            <p:cNvSpPr/>
            <p:nvPr/>
          </p:nvSpPr>
          <p:spPr>
            <a:xfrm>
              <a:off x="4067175" y="476250"/>
              <a:ext cx="3025775" cy="649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800" b="1" dirty="0">
                  <a:solidFill>
                    <a:srgbClr val="FF6600"/>
                  </a:solidFill>
                  <a:effectLst>
                    <a:outerShdw blurRad="38100" dist="38100" dir="2700000" algn="tl">
                      <a:srgbClr val="000000">
                        <a:alpha val="43137"/>
                      </a:srgbClr>
                    </a:outerShdw>
                  </a:effectLst>
                  <a:latin typeface="Helvetica" pitchFamily="34" charset="0"/>
                  <a:cs typeface="Helvetica" pitchFamily="34" charset="0"/>
                </a:rPr>
                <a:t>English Debate</a:t>
              </a:r>
              <a:endParaRPr lang="zh-CN" altLang="en-US" sz="2800" b="1" dirty="0">
                <a:solidFill>
                  <a:srgbClr val="FF6600"/>
                </a:solidFill>
                <a:effectLst>
                  <a:outerShdw blurRad="38100" dist="38100" dir="2700000" algn="tl">
                    <a:srgbClr val="000000">
                      <a:alpha val="43137"/>
                    </a:srgbClr>
                  </a:outerShdw>
                </a:effectLst>
                <a:latin typeface="Helvetica" pitchFamily="34" charset="0"/>
                <a:cs typeface="Helvetica" pitchFamily="34" charset="0"/>
              </a:endParaRPr>
            </a:p>
          </p:txBody>
        </p:sp>
      </p:grpSp>
      <p:sp>
        <p:nvSpPr>
          <p:cNvPr id="18" name="圆角矩形 17"/>
          <p:cNvSpPr/>
          <p:nvPr/>
        </p:nvSpPr>
        <p:spPr>
          <a:xfrm>
            <a:off x="971599" y="2462490"/>
            <a:ext cx="7427863" cy="384683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857224" y="1641475"/>
            <a:ext cx="7632700" cy="1045414"/>
          </a:xfrm>
          <a:prstGeom prst="rect">
            <a:avLst/>
          </a:prstGeom>
          <a:noFill/>
          <a:ln w="9525">
            <a:noFill/>
            <a:miter lim="800000"/>
          </a:ln>
          <a:effectLst>
            <a:prstShdw prst="shdw17" dist="17961" dir="2700000">
              <a:schemeClr val="accent1">
                <a:gamma/>
                <a:shade val="60000"/>
                <a:invGamma/>
                <a:alpha val="50000"/>
              </a:schemeClr>
            </a:prstShdw>
          </a:effectLst>
        </p:spPr>
        <p:txBody>
          <a:bodyPr anchor="ctr">
            <a:spAutoFit/>
          </a:bodyPr>
          <a:lstStyle/>
          <a:p>
            <a:pPr marL="457200" indent="-457200" fontAlgn="auto">
              <a:lnSpc>
                <a:spcPct val="120000"/>
              </a:lnSpc>
              <a:spcBef>
                <a:spcPts val="0"/>
              </a:spcBef>
              <a:spcAft>
                <a:spcPts val="0"/>
              </a:spcAft>
              <a:defRPr/>
            </a:pPr>
            <a:r>
              <a:rPr lang="en-US" altLang="zh-CN" sz="2800" b="1" dirty="0">
                <a:latin typeface="Helvetica" pitchFamily="34" charset="0"/>
                <a:ea typeface="Cambria Math" panose="02040503050406030204" pitchFamily="18" charset="0"/>
                <a:cs typeface="Arial" panose="020B0604020202020204" pitchFamily="34" charset="0"/>
              </a:rPr>
              <a:t>    </a:t>
            </a:r>
            <a:r>
              <a:rPr lang="en-US" altLang="zh-CN" sz="2600" dirty="0">
                <a:latin typeface="Helvetica" pitchFamily="34" charset="0"/>
                <a:ea typeface="Cambria Math" panose="02040503050406030204" pitchFamily="18" charset="0"/>
                <a:cs typeface="Arial" panose="020B0604020202020204" pitchFamily="34" charset="0"/>
              </a:rPr>
              <a:t>Translate a paragraph based on a summary of the text by using the expressions from the text.</a:t>
            </a:r>
            <a:endParaRPr lang="en-US" altLang="zh-CN" sz="2600" dirty="0">
              <a:latin typeface="Helvetica" pitchFamily="34" charset="0"/>
              <a:ea typeface="Cambria Math" panose="02040503050406030204" pitchFamily="18" charset="0"/>
              <a:cs typeface="Arial" panose="020B0604020202020204" pitchFamily="34" charset="0"/>
            </a:endParaRPr>
          </a:p>
        </p:txBody>
      </p:sp>
      <p:pic>
        <p:nvPicPr>
          <p:cNvPr id="105476" name="Picture 2" descr="H:\2015年修改\图片21.jpg"/>
          <p:cNvPicPr>
            <a:picLocks noChangeAspect="1" noChangeArrowheads="1"/>
          </p:cNvPicPr>
          <p:nvPr/>
        </p:nvPicPr>
        <p:blipFill>
          <a:blip r:embed="rId1"/>
          <a:srcRect/>
          <a:stretch>
            <a:fillRect/>
          </a:stretch>
        </p:blipFill>
        <p:spPr bwMode="auto">
          <a:xfrm>
            <a:off x="0" y="0"/>
            <a:ext cx="4949825" cy="1163638"/>
          </a:xfrm>
          <a:prstGeom prst="rect">
            <a:avLst/>
          </a:prstGeom>
          <a:noFill/>
          <a:ln w="9525">
            <a:noFill/>
            <a:miter lim="800000"/>
            <a:headEnd/>
            <a:tailEnd/>
          </a:ln>
        </p:spPr>
      </p:pic>
      <p:pic>
        <p:nvPicPr>
          <p:cNvPr id="2" name="图片 1"/>
          <p:cNvPicPr>
            <a:picLocks noChangeAspect="1"/>
          </p:cNvPicPr>
          <p:nvPr/>
        </p:nvPicPr>
        <p:blipFill>
          <a:blip r:embed="rId2"/>
          <a:stretch>
            <a:fillRect/>
          </a:stretch>
        </p:blipFill>
        <p:spPr>
          <a:xfrm>
            <a:off x="2428860" y="2928934"/>
            <a:ext cx="4455821" cy="282257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30898</Words>
  <Application>WPS 演示</Application>
  <PresentationFormat>全屏显示(4:3)</PresentationFormat>
  <Paragraphs>1218</Paragraphs>
  <Slides>108</Slides>
  <Notes>83</Notes>
  <HiddenSlides>0</HiddenSlides>
  <MMClips>5</MMClips>
  <ScaleCrop>false</ScaleCrop>
  <HeadingPairs>
    <vt:vector size="6" baseType="variant">
      <vt:variant>
        <vt:lpstr>已用的字体</vt:lpstr>
      </vt:variant>
      <vt:variant>
        <vt:i4>32</vt:i4>
      </vt:variant>
      <vt:variant>
        <vt:lpstr>主题</vt:lpstr>
      </vt:variant>
      <vt:variant>
        <vt:i4>2</vt:i4>
      </vt:variant>
      <vt:variant>
        <vt:lpstr>幻灯片标题</vt:lpstr>
      </vt:variant>
      <vt:variant>
        <vt:i4>108</vt:i4>
      </vt:variant>
    </vt:vector>
  </HeadingPairs>
  <TitlesOfParts>
    <vt:vector size="142" baseType="lpstr">
      <vt:lpstr>Arial</vt:lpstr>
      <vt:lpstr>宋体</vt:lpstr>
      <vt:lpstr>Wingdings</vt:lpstr>
      <vt:lpstr>Calibri</vt:lpstr>
      <vt:lpstr>Bodoni MT Condensed</vt:lpstr>
      <vt:lpstr>HY견명조</vt:lpstr>
      <vt:lpstr>Times New Roman</vt:lpstr>
      <vt:lpstr>方正大黑简体</vt:lpstr>
      <vt:lpstr>华文彩云</vt:lpstr>
      <vt:lpstr>Georgia</vt:lpstr>
      <vt:lpstr>Gulim</vt:lpstr>
      <vt:lpstr>Helvetica</vt:lpstr>
      <vt:lpstr>Arial Unicode MS</vt:lpstr>
      <vt:lpstr>Helvetica Neue</vt:lpstr>
      <vt:lpstr>Cooper Black</vt:lpstr>
      <vt:lpstr>Helvetica</vt:lpstr>
      <vt:lpstr>Comic Sans MS</vt:lpstr>
      <vt:lpstr>Cooper Black</vt:lpstr>
      <vt:lpstr>Cambria Math</vt:lpstr>
      <vt:lpstr>楷体_GB2312</vt:lpstr>
      <vt:lpstr>微软雅黑</vt:lpstr>
      <vt:lpstr>Tempus Sans ITC</vt:lpstr>
      <vt:lpstr>华文楷体</vt:lpstr>
      <vt:lpstr>方正舒体</vt:lpstr>
      <vt:lpstr>Wingdings 2</vt:lpstr>
      <vt:lpstr>华文行楷</vt:lpstr>
      <vt:lpstr>PMingLiU</vt:lpstr>
      <vt:lpstr>楷体</vt:lpstr>
      <vt:lpstr>华文新魏</vt:lpstr>
      <vt:lpstr>Helvetica Neue Black Condensed</vt:lpstr>
      <vt:lpstr>黑体</vt:lpstr>
      <vt:lpstr>Segoe Print</vt:lpstr>
      <vt:lpstr>Office 主题</vt:lpstr>
      <vt:lpstr>1_Office 主题</vt:lpstr>
      <vt:lpstr>PowerPoint 演示文稿</vt:lpstr>
      <vt:lpstr>PowerPoint 演示文稿</vt:lpstr>
      <vt:lpstr>Section 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张荃柯</dc:creator>
  <cp:lastModifiedBy>yj</cp:lastModifiedBy>
  <cp:revision>1062</cp:revision>
  <dcterms:created xsi:type="dcterms:W3CDTF">2017-05-07T00:03:51Z</dcterms:created>
  <dcterms:modified xsi:type="dcterms:W3CDTF">2017-05-07T00:05:26Z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